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8" r:id="rId2"/>
  </p:sldIdLst>
  <p:sldSz cx="21945600" cy="16459200"/>
  <p:notesSz cx="7315200" cy="9601200"/>
  <p:defaultTextStyle>
    <a:defPPr>
      <a:defRPr lang="en-US"/>
    </a:defPPr>
    <a:lvl1pPr marL="0" algn="l" defTabSz="1843193" rtl="0" eaLnBrk="1" latinLnBrk="0" hangingPunct="1">
      <a:defRPr sz="3629" kern="1200">
        <a:solidFill>
          <a:schemeClr val="tx1"/>
        </a:solidFill>
        <a:latin typeface="+mn-lt"/>
        <a:ea typeface="+mn-ea"/>
        <a:cs typeface="+mn-cs"/>
      </a:defRPr>
    </a:lvl1pPr>
    <a:lvl2pPr marL="921598" algn="l" defTabSz="1843193" rtl="0" eaLnBrk="1" latinLnBrk="0" hangingPunct="1">
      <a:defRPr sz="3629" kern="1200">
        <a:solidFill>
          <a:schemeClr val="tx1"/>
        </a:solidFill>
        <a:latin typeface="+mn-lt"/>
        <a:ea typeface="+mn-ea"/>
        <a:cs typeface="+mn-cs"/>
      </a:defRPr>
    </a:lvl2pPr>
    <a:lvl3pPr marL="1843193" algn="l" defTabSz="1843193" rtl="0" eaLnBrk="1" latinLnBrk="0" hangingPunct="1">
      <a:defRPr sz="3629" kern="1200">
        <a:solidFill>
          <a:schemeClr val="tx1"/>
        </a:solidFill>
        <a:latin typeface="+mn-lt"/>
        <a:ea typeface="+mn-ea"/>
        <a:cs typeface="+mn-cs"/>
      </a:defRPr>
    </a:lvl3pPr>
    <a:lvl4pPr marL="2764791" algn="l" defTabSz="1843193" rtl="0" eaLnBrk="1" latinLnBrk="0" hangingPunct="1">
      <a:defRPr sz="3629" kern="1200">
        <a:solidFill>
          <a:schemeClr val="tx1"/>
        </a:solidFill>
        <a:latin typeface="+mn-lt"/>
        <a:ea typeface="+mn-ea"/>
        <a:cs typeface="+mn-cs"/>
      </a:defRPr>
    </a:lvl4pPr>
    <a:lvl5pPr marL="3686389" algn="l" defTabSz="1843193" rtl="0" eaLnBrk="1" latinLnBrk="0" hangingPunct="1">
      <a:defRPr sz="3629" kern="1200">
        <a:solidFill>
          <a:schemeClr val="tx1"/>
        </a:solidFill>
        <a:latin typeface="+mn-lt"/>
        <a:ea typeface="+mn-ea"/>
        <a:cs typeface="+mn-cs"/>
      </a:defRPr>
    </a:lvl5pPr>
    <a:lvl6pPr marL="4607987" algn="l" defTabSz="1843193" rtl="0" eaLnBrk="1" latinLnBrk="0" hangingPunct="1">
      <a:defRPr sz="3629" kern="1200">
        <a:solidFill>
          <a:schemeClr val="tx1"/>
        </a:solidFill>
        <a:latin typeface="+mn-lt"/>
        <a:ea typeface="+mn-ea"/>
        <a:cs typeface="+mn-cs"/>
      </a:defRPr>
    </a:lvl6pPr>
    <a:lvl7pPr marL="5529582" algn="l" defTabSz="1843193" rtl="0" eaLnBrk="1" latinLnBrk="0" hangingPunct="1">
      <a:defRPr sz="3629" kern="1200">
        <a:solidFill>
          <a:schemeClr val="tx1"/>
        </a:solidFill>
        <a:latin typeface="+mn-lt"/>
        <a:ea typeface="+mn-ea"/>
        <a:cs typeface="+mn-cs"/>
      </a:defRPr>
    </a:lvl7pPr>
    <a:lvl8pPr marL="6451180" algn="l" defTabSz="1843193" rtl="0" eaLnBrk="1" latinLnBrk="0" hangingPunct="1">
      <a:defRPr sz="3629" kern="1200">
        <a:solidFill>
          <a:schemeClr val="tx1"/>
        </a:solidFill>
        <a:latin typeface="+mn-lt"/>
        <a:ea typeface="+mn-ea"/>
        <a:cs typeface="+mn-cs"/>
      </a:defRPr>
    </a:lvl8pPr>
    <a:lvl9pPr marL="7372778" algn="l" defTabSz="1843193" rtl="0" eaLnBrk="1" latinLnBrk="0" hangingPunct="1">
      <a:defRPr sz="362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184" userDrawn="1">
          <p15:clr>
            <a:srgbClr val="A4A3A4"/>
          </p15:clr>
        </p15:guide>
        <p15:guide id="2" pos="69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CC"/>
    <a:srgbClr val="CCFFFF"/>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837" autoAdjust="0"/>
  </p:normalViewPr>
  <p:slideViewPr>
    <p:cSldViewPr snapToGrid="0" showGuides="1">
      <p:cViewPr varScale="1">
        <p:scale>
          <a:sx n="51" d="100"/>
          <a:sy n="51" d="100"/>
        </p:scale>
        <p:origin x="1380" y="90"/>
      </p:cViewPr>
      <p:guideLst>
        <p:guide orient="horz" pos="5184"/>
        <p:guide pos="6912"/>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www.publicity21.com/2008_03_01_archive.html" TargetMode="External"/><Relationship Id="rId1" Type="http://schemas.openxmlformats.org/officeDocument/2006/relationships/image" Target="../media/image8.jpg"/><Relationship Id="rId6" Type="http://schemas.openxmlformats.org/officeDocument/2006/relationships/hyperlink" Target="https://valuechaingeneration.com/2012/02/19/the-clash-of-certification-mainstreaming-sustainability-through-product-labeling-is-ripe-for-disruption/" TargetMode="External"/><Relationship Id="rId5" Type="http://schemas.openxmlformats.org/officeDocument/2006/relationships/image" Target="../media/image10.jpg"/><Relationship Id="rId4" Type="http://schemas.openxmlformats.org/officeDocument/2006/relationships/hyperlink" Target="http://dagomir.blogspot.com.br/2013_07_01_archive.html"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www.publicity21.com/2008_03_01_archive.html" TargetMode="External"/><Relationship Id="rId1" Type="http://schemas.openxmlformats.org/officeDocument/2006/relationships/image" Target="../media/image8.jpg"/><Relationship Id="rId6" Type="http://schemas.openxmlformats.org/officeDocument/2006/relationships/hyperlink" Target="https://valuechaingeneration.com/2012/02/19/the-clash-of-certification-mainstreaming-sustainability-through-product-labeling-is-ripe-for-disruption/" TargetMode="External"/><Relationship Id="rId5" Type="http://schemas.openxmlformats.org/officeDocument/2006/relationships/image" Target="../media/image10.jpg"/><Relationship Id="rId4" Type="http://schemas.openxmlformats.org/officeDocument/2006/relationships/hyperlink" Target="http://dagomir.blogspot.com.br/2013_07_01_archive.html"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2A88F5-4CF4-4528-8B5F-FF706DCCD53F}" type="doc">
      <dgm:prSet loTypeId="urn:microsoft.com/office/officeart/2005/8/layout/pList2" loCatId="list" qsTypeId="urn:microsoft.com/office/officeart/2005/8/quickstyle/simple1" qsCatId="simple" csTypeId="urn:microsoft.com/office/officeart/2005/8/colors/accent1_2" csCatId="accent1" phldr="1"/>
      <dgm:spPr/>
    </dgm:pt>
    <dgm:pt modelId="{4DFB1935-BE0D-4791-8CFA-34AAB59FD339}">
      <dgm:prSet phldrT="[Text]" custT="1"/>
      <dgm:spPr/>
      <dgm:t>
        <a:bodyPr/>
        <a:lstStyle/>
        <a:p>
          <a:r>
            <a:rPr lang="en-US" sz="1400" b="1" u="sng" dirty="0"/>
            <a:t>Search</a:t>
          </a:r>
        </a:p>
        <a:p>
          <a:r>
            <a:rPr lang="en-US" sz="1400" b="1" u="sng" dirty="0"/>
            <a:t>Attributes</a:t>
          </a:r>
        </a:p>
        <a:p>
          <a:r>
            <a:rPr lang="en-US" sz="1400" dirty="0"/>
            <a:t>Brand</a:t>
          </a:r>
        </a:p>
        <a:p>
          <a:r>
            <a:rPr lang="en-US" sz="1400" dirty="0"/>
            <a:t>Packing</a:t>
          </a:r>
          <a:endParaRPr lang="en-US" sz="1800" dirty="0"/>
        </a:p>
      </dgm:t>
    </dgm:pt>
    <dgm:pt modelId="{331213BA-17E8-4136-8133-6E1DCC858FEE}" type="parTrans" cxnId="{8B93247C-C997-414A-93E7-0B2C09927177}">
      <dgm:prSet/>
      <dgm:spPr/>
      <dgm:t>
        <a:bodyPr/>
        <a:lstStyle/>
        <a:p>
          <a:endParaRPr lang="en-US"/>
        </a:p>
      </dgm:t>
    </dgm:pt>
    <dgm:pt modelId="{04E2A4F8-ACFA-4AD8-872E-FB07E9653FF9}" type="sibTrans" cxnId="{8B93247C-C997-414A-93E7-0B2C09927177}">
      <dgm:prSet/>
      <dgm:spPr/>
      <dgm:t>
        <a:bodyPr/>
        <a:lstStyle/>
        <a:p>
          <a:endParaRPr lang="en-US"/>
        </a:p>
      </dgm:t>
    </dgm:pt>
    <dgm:pt modelId="{BF3FB152-4C6A-4D70-AEE1-62A60240A140}">
      <dgm:prSet phldrT="[Text]" custT="1"/>
      <dgm:spPr/>
      <dgm:t>
        <a:bodyPr/>
        <a:lstStyle/>
        <a:p>
          <a:r>
            <a:rPr lang="en-US" sz="1400" b="1" u="sng" dirty="0"/>
            <a:t>Experience</a:t>
          </a:r>
        </a:p>
        <a:p>
          <a:r>
            <a:rPr lang="en-US" sz="1400" b="1" u="sng" dirty="0"/>
            <a:t>Attributes</a:t>
          </a:r>
        </a:p>
        <a:p>
          <a:r>
            <a:rPr lang="en-US" sz="1400" b="0" dirty="0"/>
            <a:t>Aroma</a:t>
          </a:r>
        </a:p>
        <a:p>
          <a:r>
            <a:rPr lang="en-US" sz="1400" b="0" dirty="0"/>
            <a:t>Taste</a:t>
          </a:r>
        </a:p>
        <a:p>
          <a:r>
            <a:rPr lang="en-US" sz="1400" b="0" dirty="0"/>
            <a:t>Quality</a:t>
          </a:r>
          <a:endParaRPr lang="en-US" sz="1800" b="0" dirty="0"/>
        </a:p>
      </dgm:t>
    </dgm:pt>
    <dgm:pt modelId="{5A52D467-4D7F-4CB2-A1AE-F1AEFE20DABF}" type="parTrans" cxnId="{797E6A4B-DB63-4F92-B779-C99FD0715204}">
      <dgm:prSet/>
      <dgm:spPr/>
      <dgm:t>
        <a:bodyPr/>
        <a:lstStyle/>
        <a:p>
          <a:endParaRPr lang="en-US"/>
        </a:p>
      </dgm:t>
    </dgm:pt>
    <dgm:pt modelId="{573BAC98-3616-4B5E-A554-F1A1C9A0879F}" type="sibTrans" cxnId="{797E6A4B-DB63-4F92-B779-C99FD0715204}">
      <dgm:prSet/>
      <dgm:spPr/>
      <dgm:t>
        <a:bodyPr/>
        <a:lstStyle/>
        <a:p>
          <a:endParaRPr lang="en-US"/>
        </a:p>
      </dgm:t>
    </dgm:pt>
    <dgm:pt modelId="{DE500D89-9EFE-4D6D-BFF4-4610ACA95C98}">
      <dgm:prSet phldrT="[Text]" custT="1"/>
      <dgm:spPr/>
      <dgm:t>
        <a:bodyPr/>
        <a:lstStyle/>
        <a:p>
          <a:r>
            <a:rPr lang="en-US" sz="1400" b="1" u="sng" dirty="0"/>
            <a:t>Credence Attributes</a:t>
          </a:r>
        </a:p>
        <a:p>
          <a:r>
            <a:rPr lang="en-US" sz="1400" b="0" dirty="0"/>
            <a:t>Sustainability Standards</a:t>
          </a:r>
        </a:p>
        <a:p>
          <a:r>
            <a:rPr lang="en-US" sz="1400" b="0" dirty="0"/>
            <a:t>Social, Ethical, Environmental</a:t>
          </a:r>
        </a:p>
      </dgm:t>
    </dgm:pt>
    <dgm:pt modelId="{311A1088-917C-45EA-B114-A2BF5DB05CA7}" type="parTrans" cxnId="{6DB1362B-ED71-4553-95F5-4CCB01D65A66}">
      <dgm:prSet/>
      <dgm:spPr/>
      <dgm:t>
        <a:bodyPr/>
        <a:lstStyle/>
        <a:p>
          <a:endParaRPr lang="en-US"/>
        </a:p>
      </dgm:t>
    </dgm:pt>
    <dgm:pt modelId="{477D6632-0C61-4D5E-99CA-199D5A8FBF25}" type="sibTrans" cxnId="{6DB1362B-ED71-4553-95F5-4CCB01D65A66}">
      <dgm:prSet/>
      <dgm:spPr/>
      <dgm:t>
        <a:bodyPr/>
        <a:lstStyle/>
        <a:p>
          <a:endParaRPr lang="en-US"/>
        </a:p>
      </dgm:t>
    </dgm:pt>
    <dgm:pt modelId="{55BEDE28-0DCF-4680-B683-1DD7CD897BAA}" type="pres">
      <dgm:prSet presAssocID="{642A88F5-4CF4-4528-8B5F-FF706DCCD53F}" presName="Name0" presStyleCnt="0">
        <dgm:presLayoutVars>
          <dgm:dir/>
          <dgm:resizeHandles val="exact"/>
        </dgm:presLayoutVars>
      </dgm:prSet>
      <dgm:spPr/>
    </dgm:pt>
    <dgm:pt modelId="{29982A1E-59D5-4B9B-9EEA-9DEBA4572D7F}" type="pres">
      <dgm:prSet presAssocID="{642A88F5-4CF4-4528-8B5F-FF706DCCD53F}" presName="bkgdShp" presStyleLbl="alignAccFollowNode1" presStyleIdx="0" presStyleCnt="1"/>
      <dgm:spPr/>
    </dgm:pt>
    <dgm:pt modelId="{ACD67E94-007D-425F-B39A-9005C8916190}" type="pres">
      <dgm:prSet presAssocID="{642A88F5-4CF4-4528-8B5F-FF706DCCD53F}" presName="linComp" presStyleCnt="0"/>
      <dgm:spPr/>
    </dgm:pt>
    <dgm:pt modelId="{749BC20A-C594-4E19-A6DD-7F77A8C3348A}" type="pres">
      <dgm:prSet presAssocID="{4DFB1935-BE0D-4791-8CFA-34AAB59FD339}" presName="compNode" presStyleCnt="0"/>
      <dgm:spPr/>
    </dgm:pt>
    <dgm:pt modelId="{0EC11EFE-2E60-4A07-B2B7-9A56ADCE0664}" type="pres">
      <dgm:prSet presAssocID="{4DFB1935-BE0D-4791-8CFA-34AAB59FD339}" presName="node" presStyleLbl="node1" presStyleIdx="0" presStyleCnt="3" custScaleX="65073" custScaleY="92494" custLinFactNeighborX="-4056" custLinFactNeighborY="-18728">
        <dgm:presLayoutVars>
          <dgm:bulletEnabled val="1"/>
        </dgm:presLayoutVars>
      </dgm:prSet>
      <dgm:spPr/>
    </dgm:pt>
    <dgm:pt modelId="{58FA7932-D540-4F91-B212-1E03835D5546}" type="pres">
      <dgm:prSet presAssocID="{4DFB1935-BE0D-4791-8CFA-34AAB59FD339}" presName="invisiNode" presStyleLbl="node1" presStyleIdx="0" presStyleCnt="3"/>
      <dgm:spPr/>
    </dgm:pt>
    <dgm:pt modelId="{1FC55DBF-4BA5-4038-8605-E3D7DBDFF949}" type="pres">
      <dgm:prSet presAssocID="{4DFB1935-BE0D-4791-8CFA-34AAB59FD339}" presName="imagNode" presStyleLbl="fgImgPlace1" presStyleIdx="0" presStyleCnt="3" custScaleX="69861" custScaleY="83465" custLinFactNeighborX="-1789" custLinFactNeighborY="-12688"/>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9000" b="-9000"/>
          </a:stretch>
        </a:blipFill>
      </dgm:spPr>
    </dgm:pt>
    <dgm:pt modelId="{25D8F19E-0C03-493D-A2DB-B8C5F7B704FF}" type="pres">
      <dgm:prSet presAssocID="{04E2A4F8-ACFA-4AD8-872E-FB07E9653FF9}" presName="sibTrans" presStyleLbl="sibTrans2D1" presStyleIdx="0" presStyleCnt="0"/>
      <dgm:spPr/>
    </dgm:pt>
    <dgm:pt modelId="{79BD08FE-DA28-470C-82BB-948C3DCB9D61}" type="pres">
      <dgm:prSet presAssocID="{BF3FB152-4C6A-4D70-AEE1-62A60240A140}" presName="compNode" presStyleCnt="0"/>
      <dgm:spPr/>
    </dgm:pt>
    <dgm:pt modelId="{058C95F1-53FB-4093-94AB-F09EAD0B6BE4}" type="pres">
      <dgm:prSet presAssocID="{BF3FB152-4C6A-4D70-AEE1-62A60240A140}" presName="node" presStyleLbl="node1" presStyleIdx="1" presStyleCnt="3" custScaleX="81549" custScaleY="104912" custLinFactNeighborX="43" custLinFactNeighborY="-9137">
        <dgm:presLayoutVars>
          <dgm:bulletEnabled val="1"/>
        </dgm:presLayoutVars>
      </dgm:prSet>
      <dgm:spPr/>
    </dgm:pt>
    <dgm:pt modelId="{F1C578AD-B847-4393-BD5E-01B1F1A877DF}" type="pres">
      <dgm:prSet presAssocID="{BF3FB152-4C6A-4D70-AEE1-62A60240A140}" presName="invisiNode" presStyleLbl="node1" presStyleIdx="1" presStyleCnt="3"/>
      <dgm:spPr/>
    </dgm:pt>
    <dgm:pt modelId="{754063AF-A630-4BCD-AB20-C4A53ADE4C5B}" type="pres">
      <dgm:prSet presAssocID="{BF3FB152-4C6A-4D70-AEE1-62A60240A140}" presName="imagNode" presStyleLbl="fgImgPlace1" presStyleIdx="1" presStyleCnt="3" custScaleX="74738" custScaleY="96778" custLinFactNeighborX="-3362" custLinFactNeighborY="-12607"/>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0000" r="-10000"/>
          </a:stretch>
        </a:blipFill>
      </dgm:spPr>
    </dgm:pt>
    <dgm:pt modelId="{AD66C6F9-F89A-40F6-935C-3D44C1A1D213}" type="pres">
      <dgm:prSet presAssocID="{573BAC98-3616-4B5E-A554-F1A1C9A0879F}" presName="sibTrans" presStyleLbl="sibTrans2D1" presStyleIdx="0" presStyleCnt="0"/>
      <dgm:spPr/>
    </dgm:pt>
    <dgm:pt modelId="{5820900A-AECE-4743-971D-62B134968C1D}" type="pres">
      <dgm:prSet presAssocID="{DE500D89-9EFE-4D6D-BFF4-4610ACA95C98}" presName="compNode" presStyleCnt="0"/>
      <dgm:spPr/>
    </dgm:pt>
    <dgm:pt modelId="{4C2BD887-16AB-4589-A0C9-AC67F8F2A9F2}" type="pres">
      <dgm:prSet presAssocID="{DE500D89-9EFE-4D6D-BFF4-4610ACA95C98}" presName="node" presStyleLbl="node1" presStyleIdx="2" presStyleCnt="3" custScaleX="119221" custScaleY="94646" custLinFactNeighborX="880" custLinFactNeighborY="-16141">
        <dgm:presLayoutVars>
          <dgm:bulletEnabled val="1"/>
        </dgm:presLayoutVars>
      </dgm:prSet>
      <dgm:spPr/>
    </dgm:pt>
    <dgm:pt modelId="{2EEE2341-D730-4D47-81C8-6B35BA99298B}" type="pres">
      <dgm:prSet presAssocID="{DE500D89-9EFE-4D6D-BFF4-4610ACA95C98}" presName="invisiNode" presStyleLbl="node1" presStyleIdx="2" presStyleCnt="3"/>
      <dgm:spPr/>
    </dgm:pt>
    <dgm:pt modelId="{1C1C2AEA-2A40-4D95-8403-BD2C71D1F96E}" type="pres">
      <dgm:prSet presAssocID="{DE500D89-9EFE-4D6D-BFF4-4610ACA95C98}" presName="imagNode" presStyleLbl="fgImgPlace1" presStyleIdx="2" presStyleCnt="3" custScaleX="82456" custScaleY="84869" custLinFactNeighborX="114" custLinFactNeighborY="-16340"/>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2000" b="-2000"/>
          </a:stretch>
        </a:blipFill>
      </dgm:spPr>
    </dgm:pt>
  </dgm:ptLst>
  <dgm:cxnLst>
    <dgm:cxn modelId="{77186C0B-DAF5-47DB-ABF3-3B10EF67DE68}" type="presOf" srcId="{DE500D89-9EFE-4D6D-BFF4-4610ACA95C98}" destId="{4C2BD887-16AB-4589-A0C9-AC67F8F2A9F2}" srcOrd="0" destOrd="0" presId="urn:microsoft.com/office/officeart/2005/8/layout/pList2"/>
    <dgm:cxn modelId="{6DB1362B-ED71-4553-95F5-4CCB01D65A66}" srcId="{642A88F5-4CF4-4528-8B5F-FF706DCCD53F}" destId="{DE500D89-9EFE-4D6D-BFF4-4610ACA95C98}" srcOrd="2" destOrd="0" parTransId="{311A1088-917C-45EA-B114-A2BF5DB05CA7}" sibTransId="{477D6632-0C61-4D5E-99CA-199D5A8FBF25}"/>
    <dgm:cxn modelId="{E6ACE52B-E959-4209-9384-FC34F8E446B8}" type="presOf" srcId="{BF3FB152-4C6A-4D70-AEE1-62A60240A140}" destId="{058C95F1-53FB-4093-94AB-F09EAD0B6BE4}" srcOrd="0" destOrd="0" presId="urn:microsoft.com/office/officeart/2005/8/layout/pList2"/>
    <dgm:cxn modelId="{25B18939-B10F-4018-8701-A26041120EDF}" type="presOf" srcId="{04E2A4F8-ACFA-4AD8-872E-FB07E9653FF9}" destId="{25D8F19E-0C03-493D-A2DB-B8C5F7B704FF}" srcOrd="0" destOrd="0" presId="urn:microsoft.com/office/officeart/2005/8/layout/pList2"/>
    <dgm:cxn modelId="{797E6A4B-DB63-4F92-B779-C99FD0715204}" srcId="{642A88F5-4CF4-4528-8B5F-FF706DCCD53F}" destId="{BF3FB152-4C6A-4D70-AEE1-62A60240A140}" srcOrd="1" destOrd="0" parTransId="{5A52D467-4D7F-4CB2-A1AE-F1AEFE20DABF}" sibTransId="{573BAC98-3616-4B5E-A554-F1A1C9A0879F}"/>
    <dgm:cxn modelId="{AFD05E56-DBDE-4443-A083-B3AE7ED2FFFE}" type="presOf" srcId="{4DFB1935-BE0D-4791-8CFA-34AAB59FD339}" destId="{0EC11EFE-2E60-4A07-B2B7-9A56ADCE0664}" srcOrd="0" destOrd="0" presId="urn:microsoft.com/office/officeart/2005/8/layout/pList2"/>
    <dgm:cxn modelId="{8B93247C-C997-414A-93E7-0B2C09927177}" srcId="{642A88F5-4CF4-4528-8B5F-FF706DCCD53F}" destId="{4DFB1935-BE0D-4791-8CFA-34AAB59FD339}" srcOrd="0" destOrd="0" parTransId="{331213BA-17E8-4136-8133-6E1DCC858FEE}" sibTransId="{04E2A4F8-ACFA-4AD8-872E-FB07E9653FF9}"/>
    <dgm:cxn modelId="{0F843AA4-42CC-415B-9C76-0EC38F037422}" type="presOf" srcId="{573BAC98-3616-4B5E-A554-F1A1C9A0879F}" destId="{AD66C6F9-F89A-40F6-935C-3D44C1A1D213}" srcOrd="0" destOrd="0" presId="urn:microsoft.com/office/officeart/2005/8/layout/pList2"/>
    <dgm:cxn modelId="{9113FBF9-4FD1-486C-B0EB-12E46EFD3F9E}" type="presOf" srcId="{642A88F5-4CF4-4528-8B5F-FF706DCCD53F}" destId="{55BEDE28-0DCF-4680-B683-1DD7CD897BAA}" srcOrd="0" destOrd="0" presId="urn:microsoft.com/office/officeart/2005/8/layout/pList2"/>
    <dgm:cxn modelId="{8A9D1F0F-3E90-4D5A-82CA-AE3290930234}" type="presParOf" srcId="{55BEDE28-0DCF-4680-B683-1DD7CD897BAA}" destId="{29982A1E-59D5-4B9B-9EEA-9DEBA4572D7F}" srcOrd="0" destOrd="0" presId="urn:microsoft.com/office/officeart/2005/8/layout/pList2"/>
    <dgm:cxn modelId="{42585287-045D-4656-BB16-1F9B40B9D0D1}" type="presParOf" srcId="{55BEDE28-0DCF-4680-B683-1DD7CD897BAA}" destId="{ACD67E94-007D-425F-B39A-9005C8916190}" srcOrd="1" destOrd="0" presId="urn:microsoft.com/office/officeart/2005/8/layout/pList2"/>
    <dgm:cxn modelId="{394E1923-57F3-494B-BC23-41CDF04E9815}" type="presParOf" srcId="{ACD67E94-007D-425F-B39A-9005C8916190}" destId="{749BC20A-C594-4E19-A6DD-7F77A8C3348A}" srcOrd="0" destOrd="0" presId="urn:microsoft.com/office/officeart/2005/8/layout/pList2"/>
    <dgm:cxn modelId="{5B44C54F-550F-4C6F-87A6-C3B60BC629B2}" type="presParOf" srcId="{749BC20A-C594-4E19-A6DD-7F77A8C3348A}" destId="{0EC11EFE-2E60-4A07-B2B7-9A56ADCE0664}" srcOrd="0" destOrd="0" presId="urn:microsoft.com/office/officeart/2005/8/layout/pList2"/>
    <dgm:cxn modelId="{F4D18F61-5AC6-4F7E-8344-E65B5ABC2C51}" type="presParOf" srcId="{749BC20A-C594-4E19-A6DD-7F77A8C3348A}" destId="{58FA7932-D540-4F91-B212-1E03835D5546}" srcOrd="1" destOrd="0" presId="urn:microsoft.com/office/officeart/2005/8/layout/pList2"/>
    <dgm:cxn modelId="{A51CB4DC-90E8-4B8B-A479-5ABFCE4AD851}" type="presParOf" srcId="{749BC20A-C594-4E19-A6DD-7F77A8C3348A}" destId="{1FC55DBF-4BA5-4038-8605-E3D7DBDFF949}" srcOrd="2" destOrd="0" presId="urn:microsoft.com/office/officeart/2005/8/layout/pList2"/>
    <dgm:cxn modelId="{6CBB88A4-2D15-4FA1-B6A9-601F56A39DE9}" type="presParOf" srcId="{ACD67E94-007D-425F-B39A-9005C8916190}" destId="{25D8F19E-0C03-493D-A2DB-B8C5F7B704FF}" srcOrd="1" destOrd="0" presId="urn:microsoft.com/office/officeart/2005/8/layout/pList2"/>
    <dgm:cxn modelId="{F07BC783-DA25-4AD5-967D-E4B51D181A04}" type="presParOf" srcId="{ACD67E94-007D-425F-B39A-9005C8916190}" destId="{79BD08FE-DA28-470C-82BB-948C3DCB9D61}" srcOrd="2" destOrd="0" presId="urn:microsoft.com/office/officeart/2005/8/layout/pList2"/>
    <dgm:cxn modelId="{28F56BCB-4D5B-4B45-867F-CF070C412074}" type="presParOf" srcId="{79BD08FE-DA28-470C-82BB-948C3DCB9D61}" destId="{058C95F1-53FB-4093-94AB-F09EAD0B6BE4}" srcOrd="0" destOrd="0" presId="urn:microsoft.com/office/officeart/2005/8/layout/pList2"/>
    <dgm:cxn modelId="{3D880FD6-82DA-498C-9336-0227BEFF6AFE}" type="presParOf" srcId="{79BD08FE-DA28-470C-82BB-948C3DCB9D61}" destId="{F1C578AD-B847-4393-BD5E-01B1F1A877DF}" srcOrd="1" destOrd="0" presId="urn:microsoft.com/office/officeart/2005/8/layout/pList2"/>
    <dgm:cxn modelId="{675E6C5D-9B09-4656-96B2-1F64676DD7F9}" type="presParOf" srcId="{79BD08FE-DA28-470C-82BB-948C3DCB9D61}" destId="{754063AF-A630-4BCD-AB20-C4A53ADE4C5B}" srcOrd="2" destOrd="0" presId="urn:microsoft.com/office/officeart/2005/8/layout/pList2"/>
    <dgm:cxn modelId="{DC01DE7B-CD19-49C7-BE52-B146D9C1E09A}" type="presParOf" srcId="{ACD67E94-007D-425F-B39A-9005C8916190}" destId="{AD66C6F9-F89A-40F6-935C-3D44C1A1D213}" srcOrd="3" destOrd="0" presId="urn:microsoft.com/office/officeart/2005/8/layout/pList2"/>
    <dgm:cxn modelId="{F2BB492B-1CF8-44D0-B291-A8F68239498F}" type="presParOf" srcId="{ACD67E94-007D-425F-B39A-9005C8916190}" destId="{5820900A-AECE-4743-971D-62B134968C1D}" srcOrd="4" destOrd="0" presId="urn:microsoft.com/office/officeart/2005/8/layout/pList2"/>
    <dgm:cxn modelId="{F1F134E9-0AA5-4A50-97AA-21A6BF30E5FD}" type="presParOf" srcId="{5820900A-AECE-4743-971D-62B134968C1D}" destId="{4C2BD887-16AB-4589-A0C9-AC67F8F2A9F2}" srcOrd="0" destOrd="0" presId="urn:microsoft.com/office/officeart/2005/8/layout/pList2"/>
    <dgm:cxn modelId="{04BCC56F-AB96-41A8-B0E0-54594957EADC}" type="presParOf" srcId="{5820900A-AECE-4743-971D-62B134968C1D}" destId="{2EEE2341-D730-4D47-81C8-6B35BA99298B}" srcOrd="1" destOrd="0" presId="urn:microsoft.com/office/officeart/2005/8/layout/pList2"/>
    <dgm:cxn modelId="{CA8B5ED9-DF98-476C-9F3A-617821DC95ED}" type="presParOf" srcId="{5820900A-AECE-4743-971D-62B134968C1D}" destId="{1C1C2AEA-2A40-4D95-8403-BD2C71D1F96E}" srcOrd="2" destOrd="0" presId="urn:microsoft.com/office/officeart/2005/8/layout/p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982A1E-59D5-4B9B-9EEA-9DEBA4572D7F}">
      <dsp:nvSpPr>
        <dsp:cNvPr id="0" name=""/>
        <dsp:cNvSpPr/>
      </dsp:nvSpPr>
      <dsp:spPr>
        <a:xfrm>
          <a:off x="0" y="0"/>
          <a:ext cx="5435123" cy="1141473"/>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C55DBF-4BA5-4038-8605-E3D7DBDFF949}">
      <dsp:nvSpPr>
        <dsp:cNvPr id="0" name=""/>
        <dsp:cNvSpPr/>
      </dsp:nvSpPr>
      <dsp:spPr>
        <a:xfrm>
          <a:off x="381905" y="141373"/>
          <a:ext cx="1131699" cy="69866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C11EFE-2E60-4A07-B2B7-9A56ADCE0664}">
      <dsp:nvSpPr>
        <dsp:cNvPr id="0" name=""/>
        <dsp:cNvSpPr/>
      </dsp:nvSpPr>
      <dsp:spPr>
        <a:xfrm rot="10800000">
          <a:off x="383962" y="958731"/>
          <a:ext cx="1054137" cy="1290415"/>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1" u="sng" kern="1200" dirty="0"/>
            <a:t>Search</a:t>
          </a:r>
        </a:p>
        <a:p>
          <a:pPr marL="0" lvl="0" indent="0" algn="ctr" defTabSz="622300">
            <a:lnSpc>
              <a:spcPct val="90000"/>
            </a:lnSpc>
            <a:spcBef>
              <a:spcPct val="0"/>
            </a:spcBef>
            <a:spcAft>
              <a:spcPct val="35000"/>
            </a:spcAft>
            <a:buNone/>
          </a:pPr>
          <a:r>
            <a:rPr lang="en-US" sz="1400" b="1" u="sng" kern="1200" dirty="0"/>
            <a:t>Attributes</a:t>
          </a:r>
        </a:p>
        <a:p>
          <a:pPr marL="0" lvl="0" indent="0" algn="ctr" defTabSz="622300">
            <a:lnSpc>
              <a:spcPct val="90000"/>
            </a:lnSpc>
            <a:spcBef>
              <a:spcPct val="0"/>
            </a:spcBef>
            <a:spcAft>
              <a:spcPct val="35000"/>
            </a:spcAft>
            <a:buNone/>
          </a:pPr>
          <a:r>
            <a:rPr lang="en-US" sz="1400" kern="1200" dirty="0"/>
            <a:t>Brand</a:t>
          </a:r>
        </a:p>
        <a:p>
          <a:pPr marL="0" lvl="0" indent="0" algn="ctr" defTabSz="622300">
            <a:lnSpc>
              <a:spcPct val="90000"/>
            </a:lnSpc>
            <a:spcBef>
              <a:spcPct val="0"/>
            </a:spcBef>
            <a:spcAft>
              <a:spcPct val="35000"/>
            </a:spcAft>
            <a:buNone/>
          </a:pPr>
          <a:r>
            <a:rPr lang="en-US" sz="1400" kern="1200" dirty="0"/>
            <a:t>Packing</a:t>
          </a:r>
          <a:endParaRPr lang="en-US" sz="1800" kern="1200" dirty="0"/>
        </a:p>
      </dsp:txBody>
      <dsp:txXfrm rot="10800000">
        <a:off x="416380" y="958731"/>
        <a:ext cx="989301" cy="1257997"/>
      </dsp:txXfrm>
    </dsp:sp>
    <dsp:sp modelId="{754063AF-A630-4BCD-AB20-C4A53ADE4C5B}">
      <dsp:nvSpPr>
        <dsp:cNvPr id="0" name=""/>
        <dsp:cNvSpPr/>
      </dsp:nvSpPr>
      <dsp:spPr>
        <a:xfrm>
          <a:off x="1854729" y="43018"/>
          <a:ext cx="1210703" cy="81010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8C95F1-53FB-4093-94AB-F09EAD0B6BE4}">
      <dsp:nvSpPr>
        <dsp:cNvPr id="0" name=""/>
        <dsp:cNvSpPr/>
      </dsp:nvSpPr>
      <dsp:spPr>
        <a:xfrm rot="10800000">
          <a:off x="1854721" y="962603"/>
          <a:ext cx="1321036" cy="1463663"/>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1" u="sng" kern="1200" dirty="0"/>
            <a:t>Experience</a:t>
          </a:r>
        </a:p>
        <a:p>
          <a:pPr marL="0" lvl="0" indent="0" algn="ctr" defTabSz="622300">
            <a:lnSpc>
              <a:spcPct val="90000"/>
            </a:lnSpc>
            <a:spcBef>
              <a:spcPct val="0"/>
            </a:spcBef>
            <a:spcAft>
              <a:spcPct val="35000"/>
            </a:spcAft>
            <a:buNone/>
          </a:pPr>
          <a:r>
            <a:rPr lang="en-US" sz="1400" b="1" u="sng" kern="1200" dirty="0"/>
            <a:t>Attributes</a:t>
          </a:r>
        </a:p>
        <a:p>
          <a:pPr marL="0" lvl="0" indent="0" algn="ctr" defTabSz="622300">
            <a:lnSpc>
              <a:spcPct val="90000"/>
            </a:lnSpc>
            <a:spcBef>
              <a:spcPct val="0"/>
            </a:spcBef>
            <a:spcAft>
              <a:spcPct val="35000"/>
            </a:spcAft>
            <a:buNone/>
          </a:pPr>
          <a:r>
            <a:rPr lang="en-US" sz="1400" b="0" kern="1200" dirty="0"/>
            <a:t>Aroma</a:t>
          </a:r>
        </a:p>
        <a:p>
          <a:pPr marL="0" lvl="0" indent="0" algn="ctr" defTabSz="622300">
            <a:lnSpc>
              <a:spcPct val="90000"/>
            </a:lnSpc>
            <a:spcBef>
              <a:spcPct val="0"/>
            </a:spcBef>
            <a:spcAft>
              <a:spcPct val="35000"/>
            </a:spcAft>
            <a:buNone/>
          </a:pPr>
          <a:r>
            <a:rPr lang="en-US" sz="1400" b="0" kern="1200" dirty="0"/>
            <a:t>Taste</a:t>
          </a:r>
        </a:p>
        <a:p>
          <a:pPr marL="0" lvl="0" indent="0" algn="ctr" defTabSz="622300">
            <a:lnSpc>
              <a:spcPct val="90000"/>
            </a:lnSpc>
            <a:spcBef>
              <a:spcPct val="0"/>
            </a:spcBef>
            <a:spcAft>
              <a:spcPct val="35000"/>
            </a:spcAft>
            <a:buNone/>
          </a:pPr>
          <a:r>
            <a:rPr lang="en-US" sz="1400" b="0" kern="1200" dirty="0"/>
            <a:t>Quality</a:t>
          </a:r>
          <a:endParaRPr lang="en-US" sz="1800" b="0" kern="1200" dirty="0"/>
        </a:p>
      </dsp:txBody>
      <dsp:txXfrm rot="10800000">
        <a:off x="1895347" y="962603"/>
        <a:ext cx="1239784" cy="1423037"/>
      </dsp:txXfrm>
    </dsp:sp>
    <dsp:sp modelId="{1C1C2AEA-2A40-4D95-8403-BD2C71D1F96E}">
      <dsp:nvSpPr>
        <dsp:cNvPr id="0" name=""/>
        <dsp:cNvSpPr/>
      </dsp:nvSpPr>
      <dsp:spPr>
        <a:xfrm>
          <a:off x="3636685" y="97420"/>
          <a:ext cx="1335729" cy="710421"/>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2BD887-16AB-4589-A0C9-AC67F8F2A9F2}">
      <dsp:nvSpPr>
        <dsp:cNvPr id="0" name=""/>
        <dsp:cNvSpPr/>
      </dsp:nvSpPr>
      <dsp:spPr>
        <a:xfrm rot="10800000">
          <a:off x="3351310" y="972306"/>
          <a:ext cx="1931297" cy="1320438"/>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1" u="sng" kern="1200" dirty="0"/>
            <a:t>Credence Attributes</a:t>
          </a:r>
        </a:p>
        <a:p>
          <a:pPr marL="0" lvl="0" indent="0" algn="ctr" defTabSz="622300">
            <a:lnSpc>
              <a:spcPct val="90000"/>
            </a:lnSpc>
            <a:spcBef>
              <a:spcPct val="0"/>
            </a:spcBef>
            <a:spcAft>
              <a:spcPct val="35000"/>
            </a:spcAft>
            <a:buNone/>
          </a:pPr>
          <a:r>
            <a:rPr lang="en-US" sz="1400" b="0" kern="1200" dirty="0"/>
            <a:t>Sustainability Standards</a:t>
          </a:r>
        </a:p>
        <a:p>
          <a:pPr marL="0" lvl="0" indent="0" algn="ctr" defTabSz="622300">
            <a:lnSpc>
              <a:spcPct val="90000"/>
            </a:lnSpc>
            <a:spcBef>
              <a:spcPct val="0"/>
            </a:spcBef>
            <a:spcAft>
              <a:spcPct val="35000"/>
            </a:spcAft>
            <a:buNone/>
          </a:pPr>
          <a:r>
            <a:rPr lang="en-US" sz="1400" b="0" kern="1200" dirty="0"/>
            <a:t>Social, Ethical, Environmental</a:t>
          </a:r>
        </a:p>
      </dsp:txBody>
      <dsp:txXfrm rot="10800000">
        <a:off x="3391918" y="972306"/>
        <a:ext cx="1850081" cy="1279830"/>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45920" y="2693671"/>
            <a:ext cx="18653760" cy="5730240"/>
          </a:xfrm>
        </p:spPr>
        <p:txBody>
          <a:bodyPr anchor="b"/>
          <a:lstStyle>
            <a:lvl1pPr algn="ctr">
              <a:defRPr sz="14400"/>
            </a:lvl1pPr>
          </a:lstStyle>
          <a:p>
            <a:r>
              <a:rPr lang="en-US"/>
              <a:t>Click to edit Master title style</a:t>
            </a:r>
            <a:endParaRPr lang="en-US" dirty="0"/>
          </a:p>
        </p:txBody>
      </p:sp>
      <p:sp>
        <p:nvSpPr>
          <p:cNvPr id="3" name="Subtitle 2"/>
          <p:cNvSpPr>
            <a:spLocks noGrp="1"/>
          </p:cNvSpPr>
          <p:nvPr>
            <p:ph type="subTitle" idx="1"/>
          </p:nvPr>
        </p:nvSpPr>
        <p:spPr>
          <a:xfrm>
            <a:off x="2743200" y="8644891"/>
            <a:ext cx="16459200" cy="3973829"/>
          </a:xfrm>
        </p:spPr>
        <p:txBody>
          <a:bodyPr/>
          <a:lstStyle>
            <a:lvl1pPr marL="0" indent="0" algn="ctr">
              <a:buNone/>
              <a:defRPr sz="5760"/>
            </a:lvl1pPr>
            <a:lvl2pPr marL="1097280" indent="0" algn="ctr">
              <a:buNone/>
              <a:defRPr sz="4800"/>
            </a:lvl2pPr>
            <a:lvl3pPr marL="2194560" indent="0" algn="ctr">
              <a:buNone/>
              <a:defRPr sz="4320"/>
            </a:lvl3pPr>
            <a:lvl4pPr marL="3291840" indent="0" algn="ctr">
              <a:buNone/>
              <a:defRPr sz="3840"/>
            </a:lvl4pPr>
            <a:lvl5pPr marL="4389120" indent="0" algn="ctr">
              <a:buNone/>
              <a:defRPr sz="3840"/>
            </a:lvl5pPr>
            <a:lvl6pPr marL="5486400" indent="0" algn="ctr">
              <a:buNone/>
              <a:defRPr sz="3840"/>
            </a:lvl6pPr>
            <a:lvl7pPr marL="6583680" indent="0" algn="ctr">
              <a:buNone/>
              <a:defRPr sz="3840"/>
            </a:lvl7pPr>
            <a:lvl8pPr marL="7680960" indent="0" algn="ctr">
              <a:buNone/>
              <a:defRPr sz="3840"/>
            </a:lvl8pPr>
            <a:lvl9pPr marL="8778240" indent="0" algn="ctr">
              <a:buNone/>
              <a:defRPr sz="38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401C87-98CF-463F-8DB5-C39466816054}"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534BFF-024D-422C-824F-716337BDD395}" type="slidenum">
              <a:rPr lang="en-US" smtClean="0"/>
              <a:t>‹#›</a:t>
            </a:fld>
            <a:endParaRPr lang="en-US"/>
          </a:p>
        </p:txBody>
      </p:sp>
    </p:spTree>
    <p:extLst>
      <p:ext uri="{BB962C8B-B14F-4D97-AF65-F5344CB8AC3E}">
        <p14:creationId xmlns:p14="http://schemas.microsoft.com/office/powerpoint/2010/main" val="1234349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401C87-98CF-463F-8DB5-C39466816054}"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534BFF-024D-422C-824F-716337BDD395}" type="slidenum">
              <a:rPr lang="en-US" smtClean="0"/>
              <a:t>‹#›</a:t>
            </a:fld>
            <a:endParaRPr lang="en-US"/>
          </a:p>
        </p:txBody>
      </p:sp>
    </p:spTree>
    <p:extLst>
      <p:ext uri="{BB962C8B-B14F-4D97-AF65-F5344CB8AC3E}">
        <p14:creationId xmlns:p14="http://schemas.microsoft.com/office/powerpoint/2010/main" val="2084730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04821" y="876300"/>
            <a:ext cx="4732020" cy="1394841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08761" y="876300"/>
            <a:ext cx="13921740" cy="1394841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401C87-98CF-463F-8DB5-C39466816054}"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534BFF-024D-422C-824F-716337BDD395}" type="slidenum">
              <a:rPr lang="en-US" smtClean="0"/>
              <a:t>‹#›</a:t>
            </a:fld>
            <a:endParaRPr lang="en-US"/>
          </a:p>
        </p:txBody>
      </p:sp>
    </p:spTree>
    <p:extLst>
      <p:ext uri="{BB962C8B-B14F-4D97-AF65-F5344CB8AC3E}">
        <p14:creationId xmlns:p14="http://schemas.microsoft.com/office/powerpoint/2010/main" val="4189133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401C87-98CF-463F-8DB5-C39466816054}"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534BFF-024D-422C-824F-716337BDD395}" type="slidenum">
              <a:rPr lang="en-US" smtClean="0"/>
              <a:t>‹#›</a:t>
            </a:fld>
            <a:endParaRPr lang="en-US"/>
          </a:p>
        </p:txBody>
      </p:sp>
    </p:spTree>
    <p:extLst>
      <p:ext uri="{BB962C8B-B14F-4D97-AF65-F5344CB8AC3E}">
        <p14:creationId xmlns:p14="http://schemas.microsoft.com/office/powerpoint/2010/main" val="704664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97331" y="4103375"/>
            <a:ext cx="18928080" cy="6846569"/>
          </a:xfrm>
        </p:spPr>
        <p:txBody>
          <a:bodyPr anchor="b"/>
          <a:lstStyle>
            <a:lvl1pPr>
              <a:defRPr sz="14400"/>
            </a:lvl1pPr>
          </a:lstStyle>
          <a:p>
            <a:r>
              <a:rPr lang="en-US"/>
              <a:t>Click to edit Master title style</a:t>
            </a:r>
            <a:endParaRPr lang="en-US" dirty="0"/>
          </a:p>
        </p:txBody>
      </p:sp>
      <p:sp>
        <p:nvSpPr>
          <p:cNvPr id="3" name="Text Placeholder 2"/>
          <p:cNvSpPr>
            <a:spLocks noGrp="1"/>
          </p:cNvSpPr>
          <p:nvPr>
            <p:ph type="body" idx="1"/>
          </p:nvPr>
        </p:nvSpPr>
        <p:spPr>
          <a:xfrm>
            <a:off x="1497331" y="11014715"/>
            <a:ext cx="18928080" cy="3600449"/>
          </a:xfrm>
        </p:spPr>
        <p:txBody>
          <a:bodyPr/>
          <a:lstStyle>
            <a:lvl1pPr marL="0" indent="0">
              <a:buNone/>
              <a:defRPr sz="5760">
                <a:solidFill>
                  <a:schemeClr val="tx1"/>
                </a:solidFill>
              </a:defRPr>
            </a:lvl1pPr>
            <a:lvl2pPr marL="1097280" indent="0">
              <a:buNone/>
              <a:defRPr sz="4800">
                <a:solidFill>
                  <a:schemeClr val="tx1">
                    <a:tint val="75000"/>
                  </a:schemeClr>
                </a:solidFill>
              </a:defRPr>
            </a:lvl2pPr>
            <a:lvl3pPr marL="2194560" indent="0">
              <a:buNone/>
              <a:defRPr sz="4320">
                <a:solidFill>
                  <a:schemeClr val="tx1">
                    <a:tint val="75000"/>
                  </a:schemeClr>
                </a:solidFill>
              </a:defRPr>
            </a:lvl3pPr>
            <a:lvl4pPr marL="3291840" indent="0">
              <a:buNone/>
              <a:defRPr sz="3840">
                <a:solidFill>
                  <a:schemeClr val="tx1">
                    <a:tint val="75000"/>
                  </a:schemeClr>
                </a:solidFill>
              </a:defRPr>
            </a:lvl4pPr>
            <a:lvl5pPr marL="4389120" indent="0">
              <a:buNone/>
              <a:defRPr sz="3840">
                <a:solidFill>
                  <a:schemeClr val="tx1">
                    <a:tint val="75000"/>
                  </a:schemeClr>
                </a:solidFill>
              </a:defRPr>
            </a:lvl5pPr>
            <a:lvl6pPr marL="5486400" indent="0">
              <a:buNone/>
              <a:defRPr sz="3840">
                <a:solidFill>
                  <a:schemeClr val="tx1">
                    <a:tint val="75000"/>
                  </a:schemeClr>
                </a:solidFill>
              </a:defRPr>
            </a:lvl6pPr>
            <a:lvl7pPr marL="6583680" indent="0">
              <a:buNone/>
              <a:defRPr sz="3840">
                <a:solidFill>
                  <a:schemeClr val="tx1">
                    <a:tint val="75000"/>
                  </a:schemeClr>
                </a:solidFill>
              </a:defRPr>
            </a:lvl7pPr>
            <a:lvl8pPr marL="7680960" indent="0">
              <a:buNone/>
              <a:defRPr sz="3840">
                <a:solidFill>
                  <a:schemeClr val="tx1">
                    <a:tint val="75000"/>
                  </a:schemeClr>
                </a:solidFill>
              </a:defRPr>
            </a:lvl8pPr>
            <a:lvl9pPr marL="8778240" indent="0">
              <a:buNone/>
              <a:defRPr sz="38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401C87-98CF-463F-8DB5-C39466816054}"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534BFF-024D-422C-824F-716337BDD395}" type="slidenum">
              <a:rPr lang="en-US" smtClean="0"/>
              <a:t>‹#›</a:t>
            </a:fld>
            <a:endParaRPr lang="en-US"/>
          </a:p>
        </p:txBody>
      </p:sp>
    </p:spTree>
    <p:extLst>
      <p:ext uri="{BB962C8B-B14F-4D97-AF65-F5344CB8AC3E}">
        <p14:creationId xmlns:p14="http://schemas.microsoft.com/office/powerpoint/2010/main" val="2203270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08760" y="4381500"/>
            <a:ext cx="9326880" cy="104432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1109960" y="4381500"/>
            <a:ext cx="9326880" cy="104432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401C87-98CF-463F-8DB5-C39466816054}" type="datetimeFigureOut">
              <a:rPr lang="en-US" smtClean="0"/>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534BFF-024D-422C-824F-716337BDD395}" type="slidenum">
              <a:rPr lang="en-US" smtClean="0"/>
              <a:t>‹#›</a:t>
            </a:fld>
            <a:endParaRPr lang="en-US"/>
          </a:p>
        </p:txBody>
      </p:sp>
    </p:spTree>
    <p:extLst>
      <p:ext uri="{BB962C8B-B14F-4D97-AF65-F5344CB8AC3E}">
        <p14:creationId xmlns:p14="http://schemas.microsoft.com/office/powerpoint/2010/main" val="154233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1618" y="876304"/>
            <a:ext cx="18928080" cy="318135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11621" y="4034791"/>
            <a:ext cx="9284016" cy="1977389"/>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4" name="Content Placeholder 3"/>
          <p:cNvSpPr>
            <a:spLocks noGrp="1"/>
          </p:cNvSpPr>
          <p:nvPr>
            <p:ph sz="half" idx="2"/>
          </p:nvPr>
        </p:nvSpPr>
        <p:spPr>
          <a:xfrm>
            <a:off x="1511621" y="6012180"/>
            <a:ext cx="9284016" cy="88430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1109961" y="4034791"/>
            <a:ext cx="9329738" cy="1977389"/>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6" name="Content Placeholder 5"/>
          <p:cNvSpPr>
            <a:spLocks noGrp="1"/>
          </p:cNvSpPr>
          <p:nvPr>
            <p:ph sz="quarter" idx="4"/>
          </p:nvPr>
        </p:nvSpPr>
        <p:spPr>
          <a:xfrm>
            <a:off x="11109961" y="6012180"/>
            <a:ext cx="9329738" cy="88430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401C87-98CF-463F-8DB5-C39466816054}" type="datetimeFigureOut">
              <a:rPr lang="en-US" smtClean="0"/>
              <a:t>3/11/2019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534BFF-024D-422C-824F-716337BDD395}" type="slidenum">
              <a:rPr lang="en-US" smtClean="0"/>
              <a:t>‹#›</a:t>
            </a:fld>
            <a:endParaRPr lang="en-US"/>
          </a:p>
        </p:txBody>
      </p:sp>
    </p:spTree>
    <p:extLst>
      <p:ext uri="{BB962C8B-B14F-4D97-AF65-F5344CB8AC3E}">
        <p14:creationId xmlns:p14="http://schemas.microsoft.com/office/powerpoint/2010/main" val="1266511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401C87-98CF-463F-8DB5-C39466816054}" type="datetimeFigureOut">
              <a:rPr lang="en-US" smtClean="0"/>
              <a:t>3/11/2019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534BFF-024D-422C-824F-716337BDD395}" type="slidenum">
              <a:rPr lang="en-US" smtClean="0"/>
              <a:t>‹#›</a:t>
            </a:fld>
            <a:endParaRPr lang="en-US"/>
          </a:p>
        </p:txBody>
      </p:sp>
    </p:spTree>
    <p:extLst>
      <p:ext uri="{BB962C8B-B14F-4D97-AF65-F5344CB8AC3E}">
        <p14:creationId xmlns:p14="http://schemas.microsoft.com/office/powerpoint/2010/main" val="2481342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401C87-98CF-463F-8DB5-C39466816054}" type="datetimeFigureOut">
              <a:rPr lang="en-US" smtClean="0"/>
              <a:t>3/11/2019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534BFF-024D-422C-824F-716337BDD395}" type="slidenum">
              <a:rPr lang="en-US" smtClean="0"/>
              <a:t>‹#›</a:t>
            </a:fld>
            <a:endParaRPr lang="en-US"/>
          </a:p>
        </p:txBody>
      </p:sp>
    </p:spTree>
    <p:extLst>
      <p:ext uri="{BB962C8B-B14F-4D97-AF65-F5344CB8AC3E}">
        <p14:creationId xmlns:p14="http://schemas.microsoft.com/office/powerpoint/2010/main" val="2502341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1097280"/>
            <a:ext cx="7078027" cy="3840480"/>
          </a:xfrm>
        </p:spPr>
        <p:txBody>
          <a:bodyPr anchor="b"/>
          <a:lstStyle>
            <a:lvl1pPr>
              <a:defRPr sz="7680"/>
            </a:lvl1pPr>
          </a:lstStyle>
          <a:p>
            <a:r>
              <a:rPr lang="en-US"/>
              <a:t>Click to edit Master title style</a:t>
            </a:r>
            <a:endParaRPr lang="en-US" dirty="0"/>
          </a:p>
        </p:txBody>
      </p:sp>
      <p:sp>
        <p:nvSpPr>
          <p:cNvPr id="3" name="Content Placeholder 2"/>
          <p:cNvSpPr>
            <a:spLocks noGrp="1"/>
          </p:cNvSpPr>
          <p:nvPr>
            <p:ph idx="1"/>
          </p:nvPr>
        </p:nvSpPr>
        <p:spPr>
          <a:xfrm>
            <a:off x="9329738" y="2369824"/>
            <a:ext cx="11109960" cy="11696700"/>
          </a:xfrm>
        </p:spPr>
        <p:txBody>
          <a:bodyPr/>
          <a:lstStyle>
            <a:lvl1pPr>
              <a:defRPr sz="7680"/>
            </a:lvl1pPr>
            <a:lvl2pPr>
              <a:defRPr sz="6720"/>
            </a:lvl2pPr>
            <a:lvl3pPr>
              <a:defRPr sz="576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11619" y="4937760"/>
            <a:ext cx="7078027" cy="9147811"/>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88401C87-98CF-463F-8DB5-C39466816054}" type="datetimeFigureOut">
              <a:rPr lang="en-US" smtClean="0"/>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534BFF-024D-422C-824F-716337BDD395}" type="slidenum">
              <a:rPr lang="en-US" smtClean="0"/>
              <a:t>‹#›</a:t>
            </a:fld>
            <a:endParaRPr lang="en-US"/>
          </a:p>
        </p:txBody>
      </p:sp>
    </p:spTree>
    <p:extLst>
      <p:ext uri="{BB962C8B-B14F-4D97-AF65-F5344CB8AC3E}">
        <p14:creationId xmlns:p14="http://schemas.microsoft.com/office/powerpoint/2010/main" val="432898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1097280"/>
            <a:ext cx="7078027" cy="3840480"/>
          </a:xfrm>
        </p:spPr>
        <p:txBody>
          <a:bodyPr anchor="b"/>
          <a:lstStyle>
            <a:lvl1pPr>
              <a:defRPr sz="7680"/>
            </a:lvl1pPr>
          </a:lstStyle>
          <a:p>
            <a:r>
              <a:rPr lang="en-US"/>
              <a:t>Click to edit Master title style</a:t>
            </a:r>
            <a:endParaRPr lang="en-US" dirty="0"/>
          </a:p>
        </p:txBody>
      </p:sp>
      <p:sp>
        <p:nvSpPr>
          <p:cNvPr id="3" name="Picture Placeholder 2"/>
          <p:cNvSpPr>
            <a:spLocks noGrp="1" noChangeAspect="1"/>
          </p:cNvSpPr>
          <p:nvPr>
            <p:ph type="pic" idx="1"/>
          </p:nvPr>
        </p:nvSpPr>
        <p:spPr>
          <a:xfrm>
            <a:off x="9329738" y="2369824"/>
            <a:ext cx="11109960" cy="11696700"/>
          </a:xfrm>
        </p:spPr>
        <p:txBody>
          <a:bodyPr anchor="t"/>
          <a:lstStyle>
            <a:lvl1pPr marL="0" indent="0">
              <a:buNone/>
              <a:defRPr sz="7680"/>
            </a:lvl1pPr>
            <a:lvl2pPr marL="1097280" indent="0">
              <a:buNone/>
              <a:defRPr sz="6720"/>
            </a:lvl2pPr>
            <a:lvl3pPr marL="2194560" indent="0">
              <a:buNone/>
              <a:defRPr sz="5760"/>
            </a:lvl3pPr>
            <a:lvl4pPr marL="3291840" indent="0">
              <a:buNone/>
              <a:defRPr sz="4800"/>
            </a:lvl4pPr>
            <a:lvl5pPr marL="4389120" indent="0">
              <a:buNone/>
              <a:defRPr sz="4800"/>
            </a:lvl5pPr>
            <a:lvl6pPr marL="5486400" indent="0">
              <a:buNone/>
              <a:defRPr sz="4800"/>
            </a:lvl6pPr>
            <a:lvl7pPr marL="6583680" indent="0">
              <a:buNone/>
              <a:defRPr sz="4800"/>
            </a:lvl7pPr>
            <a:lvl8pPr marL="7680960" indent="0">
              <a:buNone/>
              <a:defRPr sz="4800"/>
            </a:lvl8pPr>
            <a:lvl9pPr marL="8778240" indent="0">
              <a:buNone/>
              <a:defRPr sz="4800"/>
            </a:lvl9pPr>
          </a:lstStyle>
          <a:p>
            <a:r>
              <a:rPr lang="en-US"/>
              <a:t>Click icon to add picture</a:t>
            </a:r>
            <a:endParaRPr lang="en-US" dirty="0"/>
          </a:p>
        </p:txBody>
      </p:sp>
      <p:sp>
        <p:nvSpPr>
          <p:cNvPr id="4" name="Text Placeholder 3"/>
          <p:cNvSpPr>
            <a:spLocks noGrp="1"/>
          </p:cNvSpPr>
          <p:nvPr>
            <p:ph type="body" sz="half" idx="2"/>
          </p:nvPr>
        </p:nvSpPr>
        <p:spPr>
          <a:xfrm>
            <a:off x="1511619" y="4937760"/>
            <a:ext cx="7078027" cy="9147811"/>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88401C87-98CF-463F-8DB5-C39466816054}" type="datetimeFigureOut">
              <a:rPr lang="en-US" smtClean="0"/>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534BFF-024D-422C-824F-716337BDD395}" type="slidenum">
              <a:rPr lang="en-US" smtClean="0"/>
              <a:t>‹#›</a:t>
            </a:fld>
            <a:endParaRPr lang="en-US"/>
          </a:p>
        </p:txBody>
      </p:sp>
    </p:spTree>
    <p:extLst>
      <p:ext uri="{BB962C8B-B14F-4D97-AF65-F5344CB8AC3E}">
        <p14:creationId xmlns:p14="http://schemas.microsoft.com/office/powerpoint/2010/main" val="3198337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08760" y="876304"/>
            <a:ext cx="18928080" cy="318135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08760" y="4381500"/>
            <a:ext cx="18928080" cy="104432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08760" y="15255244"/>
            <a:ext cx="4937760" cy="876300"/>
          </a:xfrm>
          <a:prstGeom prst="rect">
            <a:avLst/>
          </a:prstGeom>
        </p:spPr>
        <p:txBody>
          <a:bodyPr vert="horz" lIns="91440" tIns="45720" rIns="91440" bIns="45720" rtlCol="0" anchor="ctr"/>
          <a:lstStyle>
            <a:lvl1pPr algn="l">
              <a:defRPr sz="2880">
                <a:solidFill>
                  <a:schemeClr val="tx1">
                    <a:tint val="75000"/>
                  </a:schemeClr>
                </a:solidFill>
              </a:defRPr>
            </a:lvl1pPr>
          </a:lstStyle>
          <a:p>
            <a:fld id="{88401C87-98CF-463F-8DB5-C39466816054}" type="datetimeFigureOut">
              <a:rPr lang="en-US" smtClean="0"/>
              <a:t>3/11/2019</a:t>
            </a:fld>
            <a:endParaRPr lang="en-US"/>
          </a:p>
        </p:txBody>
      </p:sp>
      <p:sp>
        <p:nvSpPr>
          <p:cNvPr id="5" name="Footer Placeholder 4"/>
          <p:cNvSpPr>
            <a:spLocks noGrp="1"/>
          </p:cNvSpPr>
          <p:nvPr>
            <p:ph type="ftr" sz="quarter" idx="3"/>
          </p:nvPr>
        </p:nvSpPr>
        <p:spPr>
          <a:xfrm>
            <a:off x="7269480" y="15255244"/>
            <a:ext cx="7406640" cy="876300"/>
          </a:xfrm>
          <a:prstGeom prst="rect">
            <a:avLst/>
          </a:prstGeom>
        </p:spPr>
        <p:txBody>
          <a:bodyPr vert="horz" lIns="91440" tIns="45720" rIns="91440" bIns="45720" rtlCol="0" anchor="ctr"/>
          <a:lstStyle>
            <a:lvl1pPr algn="ctr">
              <a:defRPr sz="28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499080" y="15255244"/>
            <a:ext cx="4937760" cy="876300"/>
          </a:xfrm>
          <a:prstGeom prst="rect">
            <a:avLst/>
          </a:prstGeom>
        </p:spPr>
        <p:txBody>
          <a:bodyPr vert="horz" lIns="91440" tIns="45720" rIns="91440" bIns="45720" rtlCol="0" anchor="ctr"/>
          <a:lstStyle>
            <a:lvl1pPr algn="r">
              <a:defRPr sz="2880">
                <a:solidFill>
                  <a:schemeClr val="tx1">
                    <a:tint val="75000"/>
                  </a:schemeClr>
                </a:solidFill>
              </a:defRPr>
            </a:lvl1pPr>
          </a:lstStyle>
          <a:p>
            <a:fld id="{1C534BFF-024D-422C-824F-716337BDD395}" type="slidenum">
              <a:rPr lang="en-US" smtClean="0"/>
              <a:t>‹#›</a:t>
            </a:fld>
            <a:endParaRPr lang="en-US"/>
          </a:p>
        </p:txBody>
      </p:sp>
    </p:spTree>
    <p:extLst>
      <p:ext uri="{BB962C8B-B14F-4D97-AF65-F5344CB8AC3E}">
        <p14:creationId xmlns:p14="http://schemas.microsoft.com/office/powerpoint/2010/main" val="40286838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194560" rtl="0" eaLnBrk="1" latinLnBrk="0" hangingPunct="1">
        <a:lnSpc>
          <a:spcPct val="90000"/>
        </a:lnSpc>
        <a:spcBef>
          <a:spcPct val="0"/>
        </a:spcBef>
        <a:buNone/>
        <a:defRPr sz="10560" kern="1200">
          <a:solidFill>
            <a:schemeClr val="tx1"/>
          </a:solidFill>
          <a:latin typeface="+mj-lt"/>
          <a:ea typeface="+mj-ea"/>
          <a:cs typeface="+mj-cs"/>
        </a:defRPr>
      </a:lvl1pPr>
    </p:titleStyle>
    <p:body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p:bodyStyle>
    <p:otherStyle>
      <a:defPPr>
        <a:defRPr lang="en-US"/>
      </a:defPPr>
      <a:lvl1pPr marL="0" algn="l" defTabSz="2194560" rtl="0" eaLnBrk="1" latinLnBrk="0" hangingPunct="1">
        <a:defRPr sz="4320" kern="1200">
          <a:solidFill>
            <a:schemeClr val="tx1"/>
          </a:solidFill>
          <a:latin typeface="+mn-lt"/>
          <a:ea typeface="+mn-ea"/>
          <a:cs typeface="+mn-cs"/>
        </a:defRPr>
      </a:lvl1pPr>
      <a:lvl2pPr marL="1097280" algn="l" defTabSz="2194560" rtl="0" eaLnBrk="1" latinLnBrk="0" hangingPunct="1">
        <a:defRPr sz="4320" kern="1200">
          <a:solidFill>
            <a:schemeClr val="tx1"/>
          </a:solidFill>
          <a:latin typeface="+mn-lt"/>
          <a:ea typeface="+mn-ea"/>
          <a:cs typeface="+mn-cs"/>
        </a:defRPr>
      </a:lvl2pPr>
      <a:lvl3pPr marL="2194560" algn="l" defTabSz="2194560" rtl="0" eaLnBrk="1" latinLnBrk="0" hangingPunct="1">
        <a:defRPr sz="4320" kern="1200">
          <a:solidFill>
            <a:schemeClr val="tx1"/>
          </a:solidFill>
          <a:latin typeface="+mn-lt"/>
          <a:ea typeface="+mn-ea"/>
          <a:cs typeface="+mn-cs"/>
        </a:defRPr>
      </a:lvl3pPr>
      <a:lvl4pPr marL="3291840" algn="l" defTabSz="2194560" rtl="0" eaLnBrk="1" latinLnBrk="0" hangingPunct="1">
        <a:defRPr sz="4320" kern="1200">
          <a:solidFill>
            <a:schemeClr val="tx1"/>
          </a:solidFill>
          <a:latin typeface="+mn-lt"/>
          <a:ea typeface="+mn-ea"/>
          <a:cs typeface="+mn-cs"/>
        </a:defRPr>
      </a:lvl4pPr>
      <a:lvl5pPr marL="4389120" algn="l" defTabSz="2194560" rtl="0" eaLnBrk="1" latinLnBrk="0" hangingPunct="1">
        <a:defRPr sz="4320" kern="1200">
          <a:solidFill>
            <a:schemeClr val="tx1"/>
          </a:solidFill>
          <a:latin typeface="+mn-lt"/>
          <a:ea typeface="+mn-ea"/>
          <a:cs typeface="+mn-cs"/>
        </a:defRPr>
      </a:lvl5pPr>
      <a:lvl6pPr marL="5486400" algn="l" defTabSz="2194560" rtl="0" eaLnBrk="1" latinLnBrk="0" hangingPunct="1">
        <a:defRPr sz="4320" kern="1200">
          <a:solidFill>
            <a:schemeClr val="tx1"/>
          </a:solidFill>
          <a:latin typeface="+mn-lt"/>
          <a:ea typeface="+mn-ea"/>
          <a:cs typeface="+mn-cs"/>
        </a:defRPr>
      </a:lvl6pPr>
      <a:lvl7pPr marL="6583680" algn="l" defTabSz="2194560" rtl="0" eaLnBrk="1" latinLnBrk="0" hangingPunct="1">
        <a:defRPr sz="4320" kern="1200">
          <a:solidFill>
            <a:schemeClr val="tx1"/>
          </a:solidFill>
          <a:latin typeface="+mn-lt"/>
          <a:ea typeface="+mn-ea"/>
          <a:cs typeface="+mn-cs"/>
        </a:defRPr>
      </a:lvl7pPr>
      <a:lvl8pPr marL="7680960" algn="l" defTabSz="2194560" rtl="0" eaLnBrk="1" latinLnBrk="0" hangingPunct="1">
        <a:defRPr sz="4320" kern="1200">
          <a:solidFill>
            <a:schemeClr val="tx1"/>
          </a:solidFill>
          <a:latin typeface="+mn-lt"/>
          <a:ea typeface="+mn-ea"/>
          <a:cs typeface="+mn-cs"/>
        </a:defRPr>
      </a:lvl8pPr>
      <a:lvl9pPr marL="8778240" algn="l" defTabSz="2194560" rtl="0" eaLnBrk="1" latinLnBrk="0" hangingPunct="1">
        <a:defRPr sz="43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diagramColors" Target="../diagrams/colors1.xml"/><Relationship Id="rId18" Type="http://schemas.openxmlformats.org/officeDocument/2006/relationships/image" Target="../media/image14.gif"/><Relationship Id="rId3" Type="http://schemas.microsoft.com/office/2007/relationships/hdphoto" Target="../media/hdphoto1.wdp"/><Relationship Id="rId7" Type="http://schemas.openxmlformats.org/officeDocument/2006/relationships/image" Target="../media/image5.png"/><Relationship Id="rId12" Type="http://schemas.openxmlformats.org/officeDocument/2006/relationships/diagramQuickStyle" Target="../diagrams/quickStyle1.xml"/><Relationship Id="rId17" Type="http://schemas.openxmlformats.org/officeDocument/2006/relationships/image" Target="../media/image13.png"/><Relationship Id="rId2" Type="http://schemas.openxmlformats.org/officeDocument/2006/relationships/image" Target="../media/image1.png"/><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diagramLayout" Target="../diagrams/layout1.xml"/><Relationship Id="rId5" Type="http://schemas.openxmlformats.org/officeDocument/2006/relationships/image" Target="../media/image3.jpeg"/><Relationship Id="rId15" Type="http://schemas.openxmlformats.org/officeDocument/2006/relationships/image" Target="../media/image11.png"/><Relationship Id="rId10" Type="http://schemas.openxmlformats.org/officeDocument/2006/relationships/diagramData" Target="../diagrams/data1.xml"/><Relationship Id="rId19" Type="http://schemas.openxmlformats.org/officeDocument/2006/relationships/image" Target="../media/image15.jpeg"/><Relationship Id="rId4" Type="http://schemas.openxmlformats.org/officeDocument/2006/relationships/image" Target="../media/image2.jpeg"/><Relationship Id="rId9" Type="http://schemas.openxmlformats.org/officeDocument/2006/relationships/image" Target="../media/image7.svg"/><Relationship Id="rId14"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2" descr="Image result for coffee shops">
            <a:extLst>
              <a:ext uri="{FF2B5EF4-FFF2-40B4-BE49-F238E27FC236}">
                <a16:creationId xmlns:a16="http://schemas.microsoft.com/office/drawing/2014/main" id="{B2A8895A-9C33-4BA8-8CC5-135D63C612FF}"/>
              </a:ext>
            </a:extLst>
          </p:cNvPr>
          <p:cNvPicPr>
            <a:picLocks noChangeAspect="1" noChangeArrowheads="1"/>
          </p:cNvPicPr>
          <p:nvPr/>
        </p:nvPicPr>
        <p:blipFill rotWithShape="1">
          <a:blip r:embed="rId2">
            <a:alphaModFix amt="85000"/>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rcRect l="17675" r="10325"/>
          <a:stretch/>
        </p:blipFill>
        <p:spPr bwMode="auto">
          <a:xfrm>
            <a:off x="20" y="10"/>
            <a:ext cx="21945580" cy="16459190"/>
          </a:xfrm>
          <a:prstGeom prst="rect">
            <a:avLst/>
          </a:prstGeom>
          <a:blipFill>
            <a:blip r:embed="rId4"/>
            <a:tile tx="0" ty="0" sx="100000" sy="100000" flip="none" algn="tl"/>
          </a:blipFill>
        </p:spPr>
      </p:pic>
      <p:sp>
        <p:nvSpPr>
          <p:cNvPr id="7" name="Text Box 6">
            <a:extLst>
              <a:ext uri="{FF2B5EF4-FFF2-40B4-BE49-F238E27FC236}">
                <a16:creationId xmlns:a16="http://schemas.microsoft.com/office/drawing/2014/main" id="{56ECC9F7-5712-42CD-86FF-0C3315DD22DF}"/>
              </a:ext>
            </a:extLst>
          </p:cNvPr>
          <p:cNvSpPr txBox="1">
            <a:spLocks noChangeArrowheads="1"/>
          </p:cNvSpPr>
          <p:nvPr/>
        </p:nvSpPr>
        <p:spPr bwMode="auto">
          <a:xfrm>
            <a:off x="4711533" y="2341900"/>
            <a:ext cx="12419059" cy="891934"/>
          </a:xfrm>
          <a:prstGeom prst="rect">
            <a:avLst/>
          </a:prstGeom>
          <a:blipFill>
            <a:blip r:embed="rId5">
              <a:alphaModFix amt="85000"/>
            </a:blip>
            <a:tile tx="0" ty="0" sx="100000" sy="100000" flip="none" algn="tl"/>
          </a:blipFill>
          <a:ln w="25400">
            <a:solidFill>
              <a:schemeClr val="tx1"/>
            </a:solidFill>
            <a:miter lim="800000"/>
            <a:headEnd/>
            <a:tailEnd/>
          </a:ln>
          <a:extLst/>
        </p:spPr>
        <p:txBody>
          <a:bodyPr lIns="971689" tIns="658368" rIns="971689" bIns="971689"/>
          <a:lstStyle>
            <a:lvl1pPr>
              <a:defRPr sz="2300">
                <a:solidFill>
                  <a:schemeClr val="tx1"/>
                </a:solidFill>
                <a:latin typeface="Times New Roman" panose="02020603050405020304" pitchFamily="18" charset="0"/>
              </a:defRPr>
            </a:lvl1pPr>
            <a:lvl2pPr marL="742950" indent="-285750">
              <a:defRPr sz="2300">
                <a:solidFill>
                  <a:schemeClr val="tx1"/>
                </a:solidFill>
                <a:latin typeface="Times New Roman" panose="02020603050405020304" pitchFamily="18" charset="0"/>
              </a:defRPr>
            </a:lvl2pPr>
            <a:lvl3pPr marL="1143000" indent="-228600">
              <a:defRPr sz="2300">
                <a:solidFill>
                  <a:schemeClr val="tx1"/>
                </a:solidFill>
                <a:latin typeface="Times New Roman" panose="02020603050405020304" pitchFamily="18" charset="0"/>
              </a:defRPr>
            </a:lvl3pPr>
            <a:lvl4pPr marL="1600200" indent="-228600">
              <a:defRPr sz="2300">
                <a:solidFill>
                  <a:schemeClr val="tx1"/>
                </a:solidFill>
                <a:latin typeface="Times New Roman" panose="02020603050405020304" pitchFamily="18" charset="0"/>
              </a:defRPr>
            </a:lvl4pPr>
            <a:lvl5pPr marL="2057400" indent="-228600">
              <a:defRPr sz="23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3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3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3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300">
                <a:solidFill>
                  <a:schemeClr val="tx1"/>
                </a:solidFill>
                <a:latin typeface="Times New Roman" panose="02020603050405020304" pitchFamily="18" charset="0"/>
              </a:defRPr>
            </a:lvl9pPr>
          </a:lstStyle>
          <a:p>
            <a:pPr algn="ctr">
              <a:spcBef>
                <a:spcPts val="2160"/>
              </a:spcBef>
              <a:spcAft>
                <a:spcPts val="2160"/>
              </a:spcAft>
            </a:pPr>
            <a:endParaRPr lang="en-US" altLang="en-US" sz="11882" b="1" dirty="0">
              <a:solidFill>
                <a:srgbClr val="000000"/>
              </a:solidFill>
              <a:latin typeface="Arial" panose="020B0604020202020204" pitchFamily="34" charset="0"/>
              <a:cs typeface="Arial" panose="020B0604020202020204" pitchFamily="34" charset="0"/>
            </a:endParaRPr>
          </a:p>
        </p:txBody>
      </p:sp>
      <p:sp>
        <p:nvSpPr>
          <p:cNvPr id="8" name="Text Box 6">
            <a:extLst>
              <a:ext uri="{FF2B5EF4-FFF2-40B4-BE49-F238E27FC236}">
                <a16:creationId xmlns:a16="http://schemas.microsoft.com/office/drawing/2014/main" id="{56ECC9F7-5712-42CD-86FF-0C3315DD22DF}"/>
              </a:ext>
            </a:extLst>
          </p:cNvPr>
          <p:cNvSpPr txBox="1">
            <a:spLocks noChangeArrowheads="1"/>
          </p:cNvSpPr>
          <p:nvPr/>
        </p:nvSpPr>
        <p:spPr bwMode="auto">
          <a:xfrm>
            <a:off x="2735450" y="717396"/>
            <a:ext cx="16474700" cy="1482840"/>
          </a:xfrm>
          <a:prstGeom prst="rect">
            <a:avLst/>
          </a:prstGeom>
          <a:blipFill>
            <a:blip r:embed="rId5">
              <a:alphaModFix amt="85000"/>
            </a:blip>
            <a:tile tx="0" ty="0" sx="100000" sy="100000" flip="none" algn="tl"/>
          </a:blipFill>
          <a:ln w="25400">
            <a:solidFill>
              <a:schemeClr val="tx1"/>
            </a:solidFill>
            <a:miter lim="800000"/>
            <a:headEnd/>
            <a:tailEnd/>
          </a:ln>
          <a:extLst/>
        </p:spPr>
        <p:txBody>
          <a:bodyPr lIns="971689" tIns="658368" rIns="971689" bIns="971689"/>
          <a:lstStyle>
            <a:lvl1pPr>
              <a:defRPr sz="2300">
                <a:solidFill>
                  <a:schemeClr val="tx1"/>
                </a:solidFill>
                <a:latin typeface="Times New Roman" panose="02020603050405020304" pitchFamily="18" charset="0"/>
              </a:defRPr>
            </a:lvl1pPr>
            <a:lvl2pPr marL="742950" indent="-285750">
              <a:defRPr sz="2300">
                <a:solidFill>
                  <a:schemeClr val="tx1"/>
                </a:solidFill>
                <a:latin typeface="Times New Roman" panose="02020603050405020304" pitchFamily="18" charset="0"/>
              </a:defRPr>
            </a:lvl2pPr>
            <a:lvl3pPr marL="1143000" indent="-228600">
              <a:defRPr sz="2300">
                <a:solidFill>
                  <a:schemeClr val="tx1"/>
                </a:solidFill>
                <a:latin typeface="Times New Roman" panose="02020603050405020304" pitchFamily="18" charset="0"/>
              </a:defRPr>
            </a:lvl3pPr>
            <a:lvl4pPr marL="1600200" indent="-228600">
              <a:defRPr sz="2300">
                <a:solidFill>
                  <a:schemeClr val="tx1"/>
                </a:solidFill>
                <a:latin typeface="Times New Roman" panose="02020603050405020304" pitchFamily="18" charset="0"/>
              </a:defRPr>
            </a:lvl4pPr>
            <a:lvl5pPr marL="2057400" indent="-228600">
              <a:defRPr sz="23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3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3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3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300">
                <a:solidFill>
                  <a:schemeClr val="tx1"/>
                </a:solidFill>
                <a:latin typeface="Times New Roman" panose="02020603050405020304" pitchFamily="18" charset="0"/>
              </a:defRPr>
            </a:lvl9pPr>
          </a:lstStyle>
          <a:p>
            <a:pPr algn="ctr">
              <a:spcBef>
                <a:spcPts val="2160"/>
              </a:spcBef>
              <a:spcAft>
                <a:spcPts val="2160"/>
              </a:spcAft>
            </a:pPr>
            <a:endParaRPr lang="en-US" altLang="en-US" sz="11882" b="1" dirty="0">
              <a:solidFill>
                <a:srgbClr val="000000"/>
              </a:solidFill>
              <a:latin typeface="Arial" panose="020B0604020202020204" pitchFamily="34" charset="0"/>
              <a:cs typeface="Arial" panose="020B0604020202020204" pitchFamily="34" charset="0"/>
            </a:endParaRPr>
          </a:p>
        </p:txBody>
      </p:sp>
      <p:sp>
        <p:nvSpPr>
          <p:cNvPr id="10" name="TextBox 9"/>
          <p:cNvSpPr txBox="1"/>
          <p:nvPr/>
        </p:nvSpPr>
        <p:spPr>
          <a:xfrm>
            <a:off x="779341" y="4017764"/>
            <a:ext cx="5679295" cy="1097545"/>
          </a:xfrm>
          <a:prstGeom prst="rect">
            <a:avLst/>
          </a:prstGeom>
          <a:blipFill dpi="0" rotWithShape="1">
            <a:blip r:embed="rId4"/>
            <a:srcRect/>
            <a:tile tx="0" ty="0" sx="100000" sy="100000" flip="none" algn="tl"/>
          </a:blipFill>
        </p:spPr>
        <p:txBody>
          <a:bodyPr wrap="square" rtlCol="0">
            <a:spAutoFit/>
          </a:bodyPr>
          <a:lstStyle/>
          <a:p>
            <a:pPr algn="ctr"/>
            <a:endParaRPr lang="en-US" sz="6532" b="1" dirty="0"/>
          </a:p>
        </p:txBody>
      </p:sp>
      <p:sp>
        <p:nvSpPr>
          <p:cNvPr id="11" name="TextBox 10"/>
          <p:cNvSpPr txBox="1"/>
          <p:nvPr/>
        </p:nvSpPr>
        <p:spPr>
          <a:xfrm>
            <a:off x="7150145" y="4016454"/>
            <a:ext cx="4705788" cy="1097545"/>
          </a:xfrm>
          <a:prstGeom prst="rect">
            <a:avLst/>
          </a:prstGeom>
          <a:blipFill>
            <a:blip r:embed="rId4"/>
            <a:tile tx="0" ty="0" sx="100000" sy="100000" flip="none" algn="tl"/>
          </a:blipFill>
        </p:spPr>
        <p:txBody>
          <a:bodyPr wrap="square" rtlCol="0">
            <a:spAutoFit/>
          </a:bodyPr>
          <a:lstStyle/>
          <a:p>
            <a:pPr algn="ctr"/>
            <a:endParaRPr lang="en-US" sz="6532" b="1" dirty="0">
              <a:solidFill>
                <a:schemeClr val="bg1"/>
              </a:solidFill>
            </a:endParaRPr>
          </a:p>
        </p:txBody>
      </p:sp>
      <p:sp>
        <p:nvSpPr>
          <p:cNvPr id="12" name="TextBox 11"/>
          <p:cNvSpPr txBox="1"/>
          <p:nvPr/>
        </p:nvSpPr>
        <p:spPr>
          <a:xfrm>
            <a:off x="12595320" y="4029858"/>
            <a:ext cx="8223152" cy="1097545"/>
          </a:xfrm>
          <a:prstGeom prst="rect">
            <a:avLst/>
          </a:prstGeom>
          <a:blipFill>
            <a:blip r:embed="rId4"/>
            <a:tile tx="0" ty="0" sx="100000" sy="100000" flip="none" algn="tl"/>
          </a:blipFill>
        </p:spPr>
        <p:txBody>
          <a:bodyPr wrap="square" rtlCol="0">
            <a:spAutoFit/>
          </a:bodyPr>
          <a:lstStyle/>
          <a:p>
            <a:pPr algn="ctr"/>
            <a:endParaRPr lang="en-US" sz="6532" b="1" dirty="0">
              <a:solidFill>
                <a:schemeClr val="bg1"/>
              </a:solidFill>
            </a:endParaRPr>
          </a:p>
        </p:txBody>
      </p:sp>
      <p:sp>
        <p:nvSpPr>
          <p:cNvPr id="13" name="TextBox 12"/>
          <p:cNvSpPr txBox="1"/>
          <p:nvPr/>
        </p:nvSpPr>
        <p:spPr>
          <a:xfrm>
            <a:off x="702943" y="10587392"/>
            <a:ext cx="6909437" cy="1097545"/>
          </a:xfrm>
          <a:prstGeom prst="rect">
            <a:avLst/>
          </a:prstGeom>
          <a:blipFill>
            <a:blip r:embed="rId4"/>
            <a:tile tx="0" ty="0" sx="100000" sy="100000" flip="none" algn="tl"/>
          </a:blipFill>
        </p:spPr>
        <p:txBody>
          <a:bodyPr wrap="square" rtlCol="0">
            <a:spAutoFit/>
          </a:bodyPr>
          <a:lstStyle/>
          <a:p>
            <a:pPr algn="ctr"/>
            <a:r>
              <a:rPr lang="en-US" sz="6532" b="1" dirty="0"/>
              <a:t> </a:t>
            </a:r>
          </a:p>
        </p:txBody>
      </p:sp>
      <p:sp>
        <p:nvSpPr>
          <p:cNvPr id="14" name="TextBox 13"/>
          <p:cNvSpPr txBox="1"/>
          <p:nvPr/>
        </p:nvSpPr>
        <p:spPr>
          <a:xfrm>
            <a:off x="8169589" y="10587392"/>
            <a:ext cx="7149465" cy="1097545"/>
          </a:xfrm>
          <a:prstGeom prst="rect">
            <a:avLst/>
          </a:prstGeom>
          <a:blipFill>
            <a:blip r:embed="rId4"/>
            <a:tile tx="0" ty="0" sx="100000" sy="100000" flip="none" algn="tl"/>
          </a:blipFill>
        </p:spPr>
        <p:txBody>
          <a:bodyPr wrap="square" rtlCol="0">
            <a:spAutoFit/>
          </a:bodyPr>
          <a:lstStyle/>
          <a:p>
            <a:pPr algn="ctr"/>
            <a:endParaRPr lang="en-US" sz="6532" b="1" dirty="0">
              <a:solidFill>
                <a:schemeClr val="bg1"/>
              </a:solidFill>
            </a:endParaRPr>
          </a:p>
        </p:txBody>
      </p:sp>
      <p:sp>
        <p:nvSpPr>
          <p:cNvPr id="15" name="TextBox 14"/>
          <p:cNvSpPr txBox="1"/>
          <p:nvPr/>
        </p:nvSpPr>
        <p:spPr>
          <a:xfrm>
            <a:off x="15745688" y="10587391"/>
            <a:ext cx="5010953" cy="1097545"/>
          </a:xfrm>
          <a:prstGeom prst="rect">
            <a:avLst/>
          </a:prstGeom>
          <a:blipFill>
            <a:blip r:embed="rId4"/>
            <a:tile tx="0" ty="0" sx="100000" sy="100000" flip="none" algn="tl"/>
          </a:blipFill>
        </p:spPr>
        <p:txBody>
          <a:bodyPr wrap="square" rtlCol="0">
            <a:spAutoFit/>
          </a:bodyPr>
          <a:lstStyle/>
          <a:p>
            <a:pPr algn="ctr"/>
            <a:endParaRPr lang="en-US" sz="6532" dirty="0"/>
          </a:p>
        </p:txBody>
      </p:sp>
      <p:sp>
        <p:nvSpPr>
          <p:cNvPr id="17" name="Rectangle 16"/>
          <p:cNvSpPr/>
          <p:nvPr/>
        </p:nvSpPr>
        <p:spPr>
          <a:xfrm>
            <a:off x="750181" y="5083979"/>
            <a:ext cx="5708455" cy="488456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32"/>
          </a:p>
        </p:txBody>
      </p:sp>
      <p:sp>
        <p:nvSpPr>
          <p:cNvPr id="18" name="Rectangle 17"/>
          <p:cNvSpPr/>
          <p:nvPr/>
        </p:nvSpPr>
        <p:spPr>
          <a:xfrm>
            <a:off x="7150145" y="5063631"/>
            <a:ext cx="4705787" cy="488456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32"/>
          </a:p>
        </p:txBody>
      </p:sp>
      <p:sp>
        <p:nvSpPr>
          <p:cNvPr id="19" name="Rectangle 18"/>
          <p:cNvSpPr/>
          <p:nvPr/>
        </p:nvSpPr>
        <p:spPr>
          <a:xfrm>
            <a:off x="12597204" y="5115310"/>
            <a:ext cx="8217940" cy="485322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32"/>
          </a:p>
        </p:txBody>
      </p:sp>
      <p:sp>
        <p:nvSpPr>
          <p:cNvPr id="20" name="Rectangle 19"/>
          <p:cNvSpPr/>
          <p:nvPr/>
        </p:nvSpPr>
        <p:spPr>
          <a:xfrm>
            <a:off x="771523" y="11684937"/>
            <a:ext cx="6772279" cy="399164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32"/>
          </a:p>
        </p:txBody>
      </p:sp>
      <p:sp>
        <p:nvSpPr>
          <p:cNvPr id="21" name="Rectangle 20"/>
          <p:cNvSpPr/>
          <p:nvPr/>
        </p:nvSpPr>
        <p:spPr>
          <a:xfrm>
            <a:off x="8169589" y="11684938"/>
            <a:ext cx="7149465" cy="401167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32"/>
          </a:p>
        </p:txBody>
      </p:sp>
      <p:sp>
        <p:nvSpPr>
          <p:cNvPr id="22" name="Rectangle 21"/>
          <p:cNvSpPr/>
          <p:nvPr/>
        </p:nvSpPr>
        <p:spPr>
          <a:xfrm>
            <a:off x="15755488" y="11684936"/>
            <a:ext cx="5010953" cy="399164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32"/>
          </a:p>
        </p:txBody>
      </p:sp>
      <p:sp>
        <p:nvSpPr>
          <p:cNvPr id="25" name="TextBox 24">
            <a:extLst>
              <a:ext uri="{FF2B5EF4-FFF2-40B4-BE49-F238E27FC236}">
                <a16:creationId xmlns:a16="http://schemas.microsoft.com/office/drawing/2014/main" id="{D4D9AB12-DC2A-4B91-A24A-B5AFBD422821}"/>
              </a:ext>
            </a:extLst>
          </p:cNvPr>
          <p:cNvSpPr txBox="1"/>
          <p:nvPr/>
        </p:nvSpPr>
        <p:spPr>
          <a:xfrm>
            <a:off x="12730159" y="5341320"/>
            <a:ext cx="7920544" cy="307777"/>
          </a:xfrm>
          <a:prstGeom prst="rect">
            <a:avLst/>
          </a:prstGeom>
          <a:noFill/>
        </p:spPr>
        <p:txBody>
          <a:bodyPr wrap="square" rtlCol="0">
            <a:spAutoFit/>
          </a:bodyPr>
          <a:lstStyle/>
          <a:p>
            <a:endParaRPr lang="en-US" sz="1400" dirty="0"/>
          </a:p>
        </p:txBody>
      </p:sp>
      <p:pic>
        <p:nvPicPr>
          <p:cNvPr id="37" name="Picture 20" descr="Image result for fair trade">
            <a:extLst>
              <a:ext uri="{FF2B5EF4-FFF2-40B4-BE49-F238E27FC236}">
                <a16:creationId xmlns:a16="http://schemas.microsoft.com/office/drawing/2014/main" id="{DCD90353-F5EE-4D4C-B9CD-02055065EA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7910" y="13328163"/>
            <a:ext cx="1495946" cy="74997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2" descr="Image result for rainforest alliance">
            <a:extLst>
              <a:ext uri="{FF2B5EF4-FFF2-40B4-BE49-F238E27FC236}">
                <a16:creationId xmlns:a16="http://schemas.microsoft.com/office/drawing/2014/main" id="{FDE1E314-98B4-478E-BFAF-5E6180AA29D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53316" y="11921078"/>
            <a:ext cx="1383934" cy="122693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677674B1-C0E3-449F-809C-40D39EC171FF}"/>
              </a:ext>
            </a:extLst>
          </p:cNvPr>
          <p:cNvSpPr txBox="1"/>
          <p:nvPr/>
        </p:nvSpPr>
        <p:spPr>
          <a:xfrm>
            <a:off x="5057775" y="747213"/>
            <a:ext cx="12072817" cy="1209305"/>
          </a:xfrm>
          <a:prstGeom prst="rect">
            <a:avLst/>
          </a:prstGeom>
          <a:noFill/>
        </p:spPr>
        <p:txBody>
          <a:bodyPr wrap="square" rtlCol="0">
            <a:spAutoFit/>
          </a:bodyPr>
          <a:lstStyle/>
          <a:p>
            <a:pPr algn="ctr"/>
            <a:r>
              <a:rPr lang="en-US" b="1" dirty="0">
                <a:solidFill>
                  <a:schemeClr val="bg2">
                    <a:lumMod val="10000"/>
                  </a:schemeClr>
                </a:solidFill>
              </a:rPr>
              <a:t>Altruism, selfishness and cooperation on the valuation of coffee quality attributes</a:t>
            </a:r>
          </a:p>
        </p:txBody>
      </p:sp>
      <p:sp>
        <p:nvSpPr>
          <p:cNvPr id="2" name="TextBox 1"/>
          <p:cNvSpPr txBox="1"/>
          <p:nvPr/>
        </p:nvSpPr>
        <p:spPr>
          <a:xfrm>
            <a:off x="1723608" y="4245840"/>
            <a:ext cx="3956093" cy="646331"/>
          </a:xfrm>
          <a:prstGeom prst="rect">
            <a:avLst/>
          </a:prstGeom>
          <a:noFill/>
        </p:spPr>
        <p:txBody>
          <a:bodyPr wrap="square" rtlCol="0">
            <a:spAutoFit/>
          </a:bodyPr>
          <a:lstStyle/>
          <a:p>
            <a:pPr algn="ctr"/>
            <a:r>
              <a:rPr lang="en-US" sz="3600" dirty="0"/>
              <a:t>Introduction </a:t>
            </a:r>
          </a:p>
        </p:txBody>
      </p:sp>
      <p:sp>
        <p:nvSpPr>
          <p:cNvPr id="40" name="TextBox 39"/>
          <p:cNvSpPr txBox="1"/>
          <p:nvPr/>
        </p:nvSpPr>
        <p:spPr>
          <a:xfrm>
            <a:off x="7400931" y="4201869"/>
            <a:ext cx="4296345" cy="646331"/>
          </a:xfrm>
          <a:prstGeom prst="rect">
            <a:avLst/>
          </a:prstGeom>
          <a:noFill/>
        </p:spPr>
        <p:txBody>
          <a:bodyPr wrap="square" rtlCol="0">
            <a:spAutoFit/>
          </a:bodyPr>
          <a:lstStyle/>
          <a:p>
            <a:pPr algn="ctr"/>
            <a:r>
              <a:rPr lang="en-US" sz="3600" dirty="0"/>
              <a:t>Research Objective</a:t>
            </a:r>
          </a:p>
        </p:txBody>
      </p:sp>
      <p:sp>
        <p:nvSpPr>
          <p:cNvPr id="45" name="TextBox 44"/>
          <p:cNvSpPr txBox="1"/>
          <p:nvPr/>
        </p:nvSpPr>
        <p:spPr>
          <a:xfrm>
            <a:off x="13246715" y="4284710"/>
            <a:ext cx="6915150" cy="646331"/>
          </a:xfrm>
          <a:prstGeom prst="rect">
            <a:avLst/>
          </a:prstGeom>
          <a:noFill/>
        </p:spPr>
        <p:txBody>
          <a:bodyPr wrap="square" rtlCol="0">
            <a:spAutoFit/>
          </a:bodyPr>
          <a:lstStyle/>
          <a:p>
            <a:pPr algn="ctr"/>
            <a:r>
              <a:rPr lang="en-US" sz="3600" dirty="0"/>
              <a:t>Methodology</a:t>
            </a:r>
          </a:p>
        </p:txBody>
      </p:sp>
      <p:sp>
        <p:nvSpPr>
          <p:cNvPr id="47" name="TextBox 46"/>
          <p:cNvSpPr txBox="1"/>
          <p:nvPr/>
        </p:nvSpPr>
        <p:spPr>
          <a:xfrm>
            <a:off x="2162291" y="10740910"/>
            <a:ext cx="4296345" cy="707886"/>
          </a:xfrm>
          <a:prstGeom prst="rect">
            <a:avLst/>
          </a:prstGeom>
          <a:noFill/>
        </p:spPr>
        <p:txBody>
          <a:bodyPr wrap="square" rtlCol="0">
            <a:spAutoFit/>
          </a:bodyPr>
          <a:lstStyle/>
          <a:p>
            <a:pPr algn="ctr"/>
            <a:r>
              <a:rPr lang="en-US" sz="4000" dirty="0"/>
              <a:t>Background</a:t>
            </a:r>
          </a:p>
        </p:txBody>
      </p:sp>
      <p:sp>
        <p:nvSpPr>
          <p:cNvPr id="48" name="TextBox 47"/>
          <p:cNvSpPr txBox="1"/>
          <p:nvPr/>
        </p:nvSpPr>
        <p:spPr>
          <a:xfrm>
            <a:off x="9558732" y="10761620"/>
            <a:ext cx="4296345" cy="707886"/>
          </a:xfrm>
          <a:prstGeom prst="rect">
            <a:avLst/>
          </a:prstGeom>
          <a:noFill/>
        </p:spPr>
        <p:txBody>
          <a:bodyPr wrap="square" rtlCol="0">
            <a:spAutoFit/>
          </a:bodyPr>
          <a:lstStyle/>
          <a:p>
            <a:pPr algn="ctr"/>
            <a:r>
              <a:rPr lang="en-US" sz="4000" dirty="0"/>
              <a:t>Expected Results</a:t>
            </a:r>
          </a:p>
        </p:txBody>
      </p:sp>
      <p:sp>
        <p:nvSpPr>
          <p:cNvPr id="50" name="TextBox 49"/>
          <p:cNvSpPr txBox="1"/>
          <p:nvPr/>
        </p:nvSpPr>
        <p:spPr>
          <a:xfrm>
            <a:off x="16130718" y="10782220"/>
            <a:ext cx="4296345" cy="707886"/>
          </a:xfrm>
          <a:prstGeom prst="rect">
            <a:avLst/>
          </a:prstGeom>
          <a:noFill/>
        </p:spPr>
        <p:txBody>
          <a:bodyPr wrap="square" rtlCol="0">
            <a:spAutoFit/>
          </a:bodyPr>
          <a:lstStyle/>
          <a:p>
            <a:pPr algn="ctr"/>
            <a:r>
              <a:rPr lang="en-US" sz="4000" dirty="0"/>
              <a:t>References</a:t>
            </a:r>
          </a:p>
        </p:txBody>
      </p:sp>
      <p:sp>
        <p:nvSpPr>
          <p:cNvPr id="3" name="TextBox 2">
            <a:extLst>
              <a:ext uri="{FF2B5EF4-FFF2-40B4-BE49-F238E27FC236}">
                <a16:creationId xmlns:a16="http://schemas.microsoft.com/office/drawing/2014/main" id="{4841FC8F-A3AC-4658-A68D-6F909FE1C6DB}"/>
              </a:ext>
            </a:extLst>
          </p:cNvPr>
          <p:cNvSpPr txBox="1"/>
          <p:nvPr/>
        </p:nvSpPr>
        <p:spPr>
          <a:xfrm>
            <a:off x="4815008" y="2465123"/>
            <a:ext cx="12125455" cy="1204817"/>
          </a:xfrm>
          <a:prstGeom prst="rect">
            <a:avLst/>
          </a:prstGeom>
          <a:noFill/>
        </p:spPr>
        <p:txBody>
          <a:bodyPr wrap="square" rtlCol="0">
            <a:spAutoFit/>
          </a:bodyPr>
          <a:lstStyle/>
          <a:p>
            <a:pPr algn="ctr"/>
            <a:r>
              <a:rPr lang="en-US" altLang="en-US" sz="1800" b="1" dirty="0">
                <a:solidFill>
                  <a:srgbClr val="000000"/>
                </a:solidFill>
                <a:latin typeface="Arial" panose="020B0604020202020204" pitchFamily="34" charset="0"/>
                <a:cs typeface="Arial" panose="020B0604020202020204" pitchFamily="34" charset="0"/>
              </a:rPr>
              <a:t>Katherine Ramirez* - Carola Grebitus </a:t>
            </a:r>
            <a:r>
              <a:rPr lang="en-US" altLang="en-US" sz="1800" dirty="0">
                <a:solidFill>
                  <a:srgbClr val="000000"/>
                </a:solidFill>
                <a:latin typeface="Arial" panose="020B0604020202020204" pitchFamily="34" charset="0"/>
                <a:cs typeface="Arial" panose="020B0604020202020204" pitchFamily="34" charset="0"/>
              </a:rPr>
              <a:t>Morrison School of Agribusiness - W. P. Carey School of Business - Arizona State University </a:t>
            </a:r>
          </a:p>
          <a:p>
            <a:endParaRPr lang="en-US" dirty="0"/>
          </a:p>
        </p:txBody>
      </p:sp>
      <p:sp>
        <p:nvSpPr>
          <p:cNvPr id="4" name="TextBox 3">
            <a:extLst>
              <a:ext uri="{FF2B5EF4-FFF2-40B4-BE49-F238E27FC236}">
                <a16:creationId xmlns:a16="http://schemas.microsoft.com/office/drawing/2014/main" id="{28520A78-889F-411C-ABE4-AEEBDD280D56}"/>
              </a:ext>
            </a:extLst>
          </p:cNvPr>
          <p:cNvSpPr txBox="1"/>
          <p:nvPr/>
        </p:nvSpPr>
        <p:spPr>
          <a:xfrm>
            <a:off x="975635" y="5341320"/>
            <a:ext cx="5435122" cy="2031325"/>
          </a:xfrm>
          <a:prstGeom prst="rect">
            <a:avLst/>
          </a:prstGeom>
          <a:noFill/>
        </p:spPr>
        <p:txBody>
          <a:bodyPr wrap="square" rtlCol="0">
            <a:spAutoFit/>
          </a:bodyPr>
          <a:lstStyle/>
          <a:p>
            <a:pPr marL="285750" indent="-285750">
              <a:buBlip>
                <a:blip r:embed="rId8">
                  <a:extLst>
                    <a:ext uri="{96DAC541-7B7A-43D3-8B79-37D633B846F1}">
                      <asvg:svgBlip xmlns:asvg="http://schemas.microsoft.com/office/drawing/2016/SVG/main" r:embed="rId9"/>
                    </a:ext>
                  </a:extLst>
                </a:blip>
              </a:buBlip>
            </a:pPr>
            <a:r>
              <a:rPr lang="en-US" sz="1400" dirty="0"/>
              <a:t>More than 25 million coffee smallholders depend on coffee for their livelihoods. </a:t>
            </a:r>
          </a:p>
          <a:p>
            <a:pPr marL="285750" indent="-285750">
              <a:buBlip>
                <a:blip r:embed="rId8">
                  <a:extLst>
                    <a:ext uri="{96DAC541-7B7A-43D3-8B79-37D633B846F1}">
                      <asvg:svgBlip xmlns:asvg="http://schemas.microsoft.com/office/drawing/2016/SVG/main" r:embed="rId9"/>
                    </a:ext>
                  </a:extLst>
                </a:blip>
              </a:buBlip>
            </a:pPr>
            <a:r>
              <a:rPr lang="en-US" sz="1400" dirty="0"/>
              <a:t>Coffee farmers are deciding to adopt new sustainable technologies to their plantations to increase their profits, such as Fair Trade, Rainforest Alliance and organic labels. In order for these farmers to keep on following sustainable standards they depend on consumers in developed countries to buy coffee with sustainable levels.</a:t>
            </a:r>
          </a:p>
          <a:p>
            <a:pPr marL="285750" indent="-285750">
              <a:buBlip>
                <a:blip r:embed="rId8">
                  <a:extLst>
                    <a:ext uri="{96DAC541-7B7A-43D3-8B79-37D633B846F1}">
                      <asvg:svgBlip xmlns:asvg="http://schemas.microsoft.com/office/drawing/2016/SVG/main" r:embed="rId9"/>
                    </a:ext>
                  </a:extLst>
                </a:blip>
              </a:buBlip>
            </a:pPr>
            <a:r>
              <a:rPr lang="en-US" sz="1400" dirty="0"/>
              <a:t>How are consumers deriving utility when buying coffee? How much are consumers willing to pay extra for sustainable coffee?</a:t>
            </a:r>
          </a:p>
        </p:txBody>
      </p:sp>
      <p:sp>
        <p:nvSpPr>
          <p:cNvPr id="44" name="TextBox 43">
            <a:extLst>
              <a:ext uri="{FF2B5EF4-FFF2-40B4-BE49-F238E27FC236}">
                <a16:creationId xmlns:a16="http://schemas.microsoft.com/office/drawing/2014/main" id="{704F06CD-BD7A-426F-81BD-592211563683}"/>
              </a:ext>
            </a:extLst>
          </p:cNvPr>
          <p:cNvSpPr txBox="1"/>
          <p:nvPr/>
        </p:nvSpPr>
        <p:spPr>
          <a:xfrm>
            <a:off x="7150145" y="5165312"/>
            <a:ext cx="4592178" cy="4401205"/>
          </a:xfrm>
          <a:prstGeom prst="rect">
            <a:avLst/>
          </a:prstGeom>
          <a:noFill/>
        </p:spPr>
        <p:txBody>
          <a:bodyPr wrap="square" rtlCol="0">
            <a:spAutoFit/>
          </a:bodyPr>
          <a:lstStyle/>
          <a:p>
            <a:pPr marL="285750" indent="-285750">
              <a:buBlip>
                <a:blip r:embed="rId8">
                  <a:extLst>
                    <a:ext uri="{96DAC541-7B7A-43D3-8B79-37D633B846F1}">
                      <asvg:svgBlip xmlns:asvg="http://schemas.microsoft.com/office/drawing/2016/SVG/main" r:embed="rId9"/>
                    </a:ext>
                  </a:extLst>
                </a:blip>
              </a:buBlip>
            </a:pPr>
            <a:r>
              <a:rPr lang="en-US" sz="1400" dirty="0"/>
              <a:t>People exhibit social preferences that are against the self-interest assumption in economics</a:t>
            </a:r>
            <a:r>
              <a:rPr lang="en-US" sz="900" dirty="0"/>
              <a:t>1</a:t>
            </a:r>
            <a:r>
              <a:rPr lang="en-US" sz="1400" dirty="0"/>
              <a:t> – Altruism and warm-glow are behaviors often seen in human interactions.</a:t>
            </a:r>
          </a:p>
          <a:p>
            <a:pPr marL="285750" indent="-285750">
              <a:buBlip>
                <a:blip r:embed="rId8">
                  <a:extLst>
                    <a:ext uri="{96DAC541-7B7A-43D3-8B79-37D633B846F1}">
                      <asvg:svgBlip xmlns:asvg="http://schemas.microsoft.com/office/drawing/2016/SVG/main" r:embed="rId9"/>
                    </a:ext>
                  </a:extLst>
                </a:blip>
              </a:buBlip>
            </a:pPr>
            <a:r>
              <a:rPr lang="en-US" sz="1400" dirty="0"/>
              <a:t>There are different kinds of social motives when analyzing coffee choices:</a:t>
            </a:r>
          </a:p>
          <a:p>
            <a:pPr marL="1207348" lvl="1" indent="-285750">
              <a:buBlip>
                <a:blip r:embed="rId8">
                  <a:extLst>
                    <a:ext uri="{96DAC541-7B7A-43D3-8B79-37D633B846F1}">
                      <asvg:svgBlip xmlns:asvg="http://schemas.microsoft.com/office/drawing/2016/SVG/main" r:embed="rId9"/>
                    </a:ext>
                  </a:extLst>
                </a:blip>
              </a:buBlip>
            </a:pPr>
            <a:r>
              <a:rPr lang="en-US" sz="1400" dirty="0"/>
              <a:t>Altruistic – Warm-glow giving (sense of joy and satisfaction experienced by doing something good to others- it can be to avoid scorn or to receive social acclamation)</a:t>
            </a:r>
            <a:r>
              <a:rPr lang="en-US" sz="900" dirty="0"/>
              <a:t>1</a:t>
            </a:r>
            <a:endParaRPr lang="en-US" sz="1400" dirty="0"/>
          </a:p>
          <a:p>
            <a:pPr marL="1207348" lvl="1" indent="-285750">
              <a:buBlip>
                <a:blip r:embed="rId8">
                  <a:extLst>
                    <a:ext uri="{96DAC541-7B7A-43D3-8B79-37D633B846F1}">
                      <asvg:svgBlip xmlns:asvg="http://schemas.microsoft.com/office/drawing/2016/SVG/main" r:embed="rId9"/>
                    </a:ext>
                  </a:extLst>
                </a:blip>
              </a:buBlip>
            </a:pPr>
            <a:r>
              <a:rPr lang="en-US" sz="1400" dirty="0"/>
              <a:t>Selfish – Free riders</a:t>
            </a:r>
          </a:p>
          <a:p>
            <a:pPr marL="1207348" lvl="1" indent="-285750">
              <a:buBlip>
                <a:blip r:embed="rId8">
                  <a:extLst>
                    <a:ext uri="{96DAC541-7B7A-43D3-8B79-37D633B846F1}">
                      <asvg:svgBlip xmlns:asvg="http://schemas.microsoft.com/office/drawing/2016/SVG/main" r:embed="rId9"/>
                    </a:ext>
                  </a:extLst>
                </a:blip>
              </a:buBlip>
            </a:pPr>
            <a:r>
              <a:rPr lang="en-US" sz="1400" dirty="0"/>
              <a:t>Cooperators – Conditional on other’s contributions</a:t>
            </a:r>
            <a:r>
              <a:rPr lang="en-US" sz="900" dirty="0"/>
              <a:t>2</a:t>
            </a:r>
            <a:r>
              <a:rPr lang="en-US" sz="1100" dirty="0"/>
              <a:t>.</a:t>
            </a:r>
            <a:endParaRPr lang="en-US" sz="1400" dirty="0"/>
          </a:p>
          <a:p>
            <a:pPr marL="285750" indent="-285750">
              <a:buBlip>
                <a:blip r:embed="rId8">
                  <a:extLst>
                    <a:ext uri="{96DAC541-7B7A-43D3-8B79-37D633B846F1}">
                      <asvg:svgBlip xmlns:asvg="http://schemas.microsoft.com/office/drawing/2016/SVG/main" r:embed="rId9"/>
                    </a:ext>
                  </a:extLst>
                </a:blip>
              </a:buBlip>
            </a:pPr>
            <a:r>
              <a:rPr lang="en-US" sz="1400" dirty="0"/>
              <a:t>Coffee has several characteristics that makes it a </a:t>
            </a:r>
            <a:r>
              <a:rPr lang="en-US" sz="1400" u="sng" dirty="0"/>
              <a:t>private good</a:t>
            </a:r>
            <a:r>
              <a:rPr lang="en-US" sz="1400" dirty="0"/>
              <a:t> with </a:t>
            </a:r>
            <a:r>
              <a:rPr lang="en-US" sz="1400" u="sng" dirty="0"/>
              <a:t>public good characteristics</a:t>
            </a:r>
            <a:r>
              <a:rPr lang="en-US" sz="1400" dirty="0"/>
              <a:t> (social, environmental and health benefits).</a:t>
            </a:r>
          </a:p>
          <a:p>
            <a:pPr marL="285750" indent="-285750">
              <a:buBlip>
                <a:blip r:embed="rId8">
                  <a:extLst>
                    <a:ext uri="{96DAC541-7B7A-43D3-8B79-37D633B846F1}">
                      <asvg:svgBlip xmlns:asvg="http://schemas.microsoft.com/office/drawing/2016/SVG/main" r:embed="rId9"/>
                    </a:ext>
                  </a:extLst>
                </a:blip>
              </a:buBlip>
            </a:pPr>
            <a:r>
              <a:rPr lang="en-US" sz="1400" dirty="0"/>
              <a:t>Where and how to direct efforts to the specific niche of consumers to increase the impact of sustainability driven farmers? We need first to identify the motives that drive consumers to pay extra for sustainable coffee.</a:t>
            </a:r>
          </a:p>
        </p:txBody>
      </p:sp>
      <p:sp>
        <p:nvSpPr>
          <p:cNvPr id="46" name="TextBox 45">
            <a:extLst>
              <a:ext uri="{FF2B5EF4-FFF2-40B4-BE49-F238E27FC236}">
                <a16:creationId xmlns:a16="http://schemas.microsoft.com/office/drawing/2014/main" id="{61D287C3-BDFE-4103-BB42-764DAC964477}"/>
              </a:ext>
            </a:extLst>
          </p:cNvPr>
          <p:cNvSpPr txBox="1"/>
          <p:nvPr/>
        </p:nvSpPr>
        <p:spPr>
          <a:xfrm>
            <a:off x="12843768" y="5248178"/>
            <a:ext cx="7806935" cy="3539430"/>
          </a:xfrm>
          <a:prstGeom prst="rect">
            <a:avLst/>
          </a:prstGeom>
          <a:noFill/>
        </p:spPr>
        <p:txBody>
          <a:bodyPr wrap="square" rtlCol="0">
            <a:spAutoFit/>
          </a:bodyPr>
          <a:lstStyle/>
          <a:p>
            <a:r>
              <a:rPr lang="en-US" sz="1400" u="sng" dirty="0"/>
              <a:t>Laboratory experiment:</a:t>
            </a:r>
            <a:r>
              <a:rPr lang="en-US" sz="1400" dirty="0"/>
              <a:t> </a:t>
            </a:r>
          </a:p>
          <a:p>
            <a:pPr marL="285750" indent="-285750">
              <a:buBlip>
                <a:blip r:embed="rId8">
                  <a:extLst>
                    <a:ext uri="{96DAC541-7B7A-43D3-8B79-37D633B846F1}">
                      <asvg:svgBlip xmlns:asvg="http://schemas.microsoft.com/office/drawing/2016/SVG/main" r:embed="rId9"/>
                    </a:ext>
                  </a:extLst>
                </a:blip>
              </a:buBlip>
            </a:pPr>
            <a:r>
              <a:rPr lang="en-US" sz="1400" dirty="0"/>
              <a:t>250 participants – I’m collecting socio demographic data such as: Age, income, nationality, food habits, sex, household size</a:t>
            </a:r>
          </a:p>
          <a:p>
            <a:pPr marL="285750" indent="-285750">
              <a:buBlip>
                <a:blip r:embed="rId8">
                  <a:extLst>
                    <a:ext uri="{96DAC541-7B7A-43D3-8B79-37D633B846F1}">
                      <asvg:svgBlip xmlns:asvg="http://schemas.microsoft.com/office/drawing/2016/SVG/main" r:embed="rId9"/>
                    </a:ext>
                  </a:extLst>
                </a:blip>
              </a:buBlip>
            </a:pPr>
            <a:r>
              <a:rPr lang="en-US" sz="1400" dirty="0"/>
              <a:t>3 Phases:</a:t>
            </a:r>
          </a:p>
          <a:p>
            <a:pPr marL="1207348" lvl="1" indent="-285750">
              <a:buBlip>
                <a:blip r:embed="rId8">
                  <a:extLst>
                    <a:ext uri="{96DAC541-7B7A-43D3-8B79-37D633B846F1}">
                      <asvg:svgBlip xmlns:asvg="http://schemas.microsoft.com/office/drawing/2016/SVG/main" r:embed="rId9"/>
                    </a:ext>
                  </a:extLst>
                </a:blip>
              </a:buBlip>
            </a:pPr>
            <a:r>
              <a:rPr lang="en-US" sz="1400" b="1" dirty="0"/>
              <a:t>I. </a:t>
            </a:r>
            <a:r>
              <a:rPr lang="en-US" sz="1400" b="1" u="sng" dirty="0"/>
              <a:t>Psychometric Scales </a:t>
            </a:r>
            <a:r>
              <a:rPr lang="en-US" sz="1400" dirty="0"/>
              <a:t>– Identifying altruistic, warm glow and selfishness behaviors (25 questions) e.g.: “Have you done volunteer work for a charity or environmental organization?”, “Have you donated blood?”</a:t>
            </a:r>
          </a:p>
          <a:p>
            <a:pPr marL="1207348" lvl="1" indent="-285750">
              <a:buBlip>
                <a:blip r:embed="rId8">
                  <a:extLst>
                    <a:ext uri="{96DAC541-7B7A-43D3-8B79-37D633B846F1}">
                      <asvg:svgBlip xmlns:asvg="http://schemas.microsoft.com/office/drawing/2016/SVG/main" r:embed="rId9"/>
                    </a:ext>
                  </a:extLst>
                </a:blip>
              </a:buBlip>
            </a:pPr>
            <a:r>
              <a:rPr lang="en-US" sz="1400" b="1" dirty="0"/>
              <a:t>II. </a:t>
            </a:r>
            <a:r>
              <a:rPr lang="en-US" sz="1400" b="1" u="sng" dirty="0"/>
              <a:t>Public Good Game </a:t>
            </a:r>
            <a:r>
              <a:rPr lang="en-US" sz="1400" dirty="0"/>
              <a:t>– Identifying cooperation and fairness behavior. In groups of 3 players identify who donates with no feedback, with positive feedback or negative feedback. </a:t>
            </a:r>
            <a:r>
              <a:rPr lang="en-US" sz="1400" dirty="0" err="1"/>
              <a:t>e.g</a:t>
            </a:r>
            <a:r>
              <a:rPr lang="en-US" sz="1400" dirty="0"/>
              <a:t>: “You have 4 tokens, the second player has 0 and the third player has 1. You can decide to divide all the tokens the way you want or keep them all”. With positive feedback: “Player 2 donates 3 and player 3 donates all his endowment, how much do you want to donate?” </a:t>
            </a:r>
          </a:p>
          <a:p>
            <a:pPr marL="1207348" lvl="1" indent="-285750">
              <a:buBlip>
                <a:blip r:embed="rId8">
                  <a:extLst>
                    <a:ext uri="{96DAC541-7B7A-43D3-8B79-37D633B846F1}">
                      <asvg:svgBlip xmlns:asvg="http://schemas.microsoft.com/office/drawing/2016/SVG/main" r:embed="rId9"/>
                    </a:ext>
                  </a:extLst>
                </a:blip>
              </a:buBlip>
            </a:pPr>
            <a:r>
              <a:rPr lang="en-US" sz="1400" b="1" dirty="0"/>
              <a:t>III. </a:t>
            </a:r>
            <a:r>
              <a:rPr lang="en-US" sz="1400" b="1" u="sng" dirty="0"/>
              <a:t>Auctions</a:t>
            </a:r>
            <a:r>
              <a:rPr lang="en-US" sz="1400" b="1" dirty="0"/>
              <a:t> (Willingness to pay) </a:t>
            </a:r>
            <a:r>
              <a:rPr lang="en-US" sz="1400" dirty="0"/>
              <a:t>– Experimental design with 5 alternatives of sustainable labels. Round 1 – No information on the labels. Round 2- Description of all the labels.  </a:t>
            </a:r>
          </a:p>
        </p:txBody>
      </p:sp>
      <p:sp>
        <p:nvSpPr>
          <p:cNvPr id="49" name="TextBox 48">
            <a:extLst>
              <a:ext uri="{FF2B5EF4-FFF2-40B4-BE49-F238E27FC236}">
                <a16:creationId xmlns:a16="http://schemas.microsoft.com/office/drawing/2014/main" id="{1493D90F-593C-43B2-85E1-F5E7453A9D45}"/>
              </a:ext>
            </a:extLst>
          </p:cNvPr>
          <p:cNvSpPr txBox="1"/>
          <p:nvPr/>
        </p:nvSpPr>
        <p:spPr>
          <a:xfrm>
            <a:off x="975635" y="12040339"/>
            <a:ext cx="4760573" cy="3323987"/>
          </a:xfrm>
          <a:prstGeom prst="rect">
            <a:avLst/>
          </a:prstGeom>
          <a:noFill/>
        </p:spPr>
        <p:txBody>
          <a:bodyPr wrap="square" rtlCol="0">
            <a:spAutoFit/>
          </a:bodyPr>
          <a:lstStyle/>
          <a:p>
            <a:pPr marL="285750" indent="-285750">
              <a:buBlip>
                <a:blip r:embed="rId8">
                  <a:extLst>
                    <a:ext uri="{96DAC541-7B7A-43D3-8B79-37D633B846F1}">
                      <asvg:svgBlip xmlns:asvg="http://schemas.microsoft.com/office/drawing/2016/SVG/main" r:embed="rId9"/>
                    </a:ext>
                  </a:extLst>
                </a:blip>
              </a:buBlip>
            </a:pPr>
            <a:r>
              <a:rPr lang="en-US" sz="1400" dirty="0"/>
              <a:t>Consumers of ethical food and drinks have increased around the world. The propensity to buy socially responsible brands around the world are from 40% in Europe to 64% in Asia-Pacific</a:t>
            </a:r>
            <a:r>
              <a:rPr lang="en-US" sz="900" dirty="0"/>
              <a:t>3</a:t>
            </a:r>
            <a:r>
              <a:rPr lang="en-US" sz="1400" dirty="0"/>
              <a:t>. </a:t>
            </a:r>
          </a:p>
          <a:p>
            <a:pPr marL="285750" indent="-285750">
              <a:buBlip>
                <a:blip r:embed="rId8">
                  <a:extLst>
                    <a:ext uri="{96DAC541-7B7A-43D3-8B79-37D633B846F1}">
                      <asvg:svgBlip xmlns:asvg="http://schemas.microsoft.com/office/drawing/2016/SVG/main" r:embed="rId9"/>
                    </a:ext>
                  </a:extLst>
                </a:blip>
              </a:buBlip>
            </a:pPr>
            <a:r>
              <a:rPr lang="en-US" sz="1400" dirty="0"/>
              <a:t>In the U.S. consumers are more aware of the meaning of sustainable labels. 41% more in 2011 than in 2005</a:t>
            </a:r>
            <a:r>
              <a:rPr lang="en-US" sz="900" dirty="0"/>
              <a:t>4</a:t>
            </a:r>
            <a:r>
              <a:rPr lang="en-US" sz="1400" dirty="0"/>
              <a:t>. However only 16% of the global coffee production and 9% of global coffee sales in 2010 were certified under a sustainability standard</a:t>
            </a:r>
            <a:r>
              <a:rPr lang="en-US" sz="900" dirty="0"/>
              <a:t>5</a:t>
            </a:r>
            <a:r>
              <a:rPr lang="en-US" sz="1400" dirty="0"/>
              <a:t>.</a:t>
            </a:r>
          </a:p>
          <a:p>
            <a:pPr marL="285750" indent="-285750">
              <a:buBlip>
                <a:blip r:embed="rId8">
                  <a:extLst>
                    <a:ext uri="{96DAC541-7B7A-43D3-8B79-37D633B846F1}">
                      <asvg:svgBlip xmlns:asvg="http://schemas.microsoft.com/office/drawing/2016/SVG/main" r:embed="rId9"/>
                    </a:ext>
                  </a:extLst>
                </a:blip>
              </a:buBlip>
            </a:pPr>
            <a:r>
              <a:rPr lang="en-US" sz="1400" dirty="0"/>
              <a:t>Where are the efforts going on? Mainly, to coffee producers (many studies have focused on the benefits of producers joining sustainable practices) and consumer awareness.  </a:t>
            </a:r>
          </a:p>
          <a:p>
            <a:r>
              <a:rPr lang="en-US" sz="1400" dirty="0"/>
              <a:t>Consumer awareness begins by understanding consumers motives and behavior that lead them to buy sustainable coffee. </a:t>
            </a:r>
          </a:p>
        </p:txBody>
      </p:sp>
      <p:sp>
        <p:nvSpPr>
          <p:cNvPr id="51" name="TextBox 50">
            <a:extLst>
              <a:ext uri="{FF2B5EF4-FFF2-40B4-BE49-F238E27FC236}">
                <a16:creationId xmlns:a16="http://schemas.microsoft.com/office/drawing/2014/main" id="{87AC6DCE-84EE-4C50-9F1A-7732386465EA}"/>
              </a:ext>
            </a:extLst>
          </p:cNvPr>
          <p:cNvSpPr txBox="1"/>
          <p:nvPr/>
        </p:nvSpPr>
        <p:spPr>
          <a:xfrm>
            <a:off x="8419954" y="11996014"/>
            <a:ext cx="6691709" cy="2462213"/>
          </a:xfrm>
          <a:prstGeom prst="rect">
            <a:avLst/>
          </a:prstGeom>
          <a:noFill/>
        </p:spPr>
        <p:txBody>
          <a:bodyPr wrap="square" rtlCol="0">
            <a:spAutoFit/>
          </a:bodyPr>
          <a:lstStyle/>
          <a:p>
            <a:pPr marL="285750" indent="-285750">
              <a:buBlip>
                <a:blip r:embed="rId8">
                  <a:extLst>
                    <a:ext uri="{96DAC541-7B7A-43D3-8B79-37D633B846F1}">
                      <asvg:svgBlip xmlns:asvg="http://schemas.microsoft.com/office/drawing/2016/SVG/main" r:embed="rId9"/>
                    </a:ext>
                  </a:extLst>
                </a:blip>
              </a:buBlip>
            </a:pPr>
            <a:r>
              <a:rPr lang="en-US" sz="1400" dirty="0"/>
              <a:t>Given the characteristics of coffee as a private good with public good characteristics, I’m expecting to see that altruistic and warm glow driven consumers will pay more for sustainable labels regarding social justice, such as the Fair Trade label.</a:t>
            </a:r>
          </a:p>
          <a:p>
            <a:pPr marL="285750" indent="-285750">
              <a:buBlip>
                <a:blip r:embed="rId8">
                  <a:extLst>
                    <a:ext uri="{96DAC541-7B7A-43D3-8B79-37D633B846F1}">
                      <asvg:svgBlip xmlns:asvg="http://schemas.microsoft.com/office/drawing/2016/SVG/main" r:embed="rId9"/>
                    </a:ext>
                  </a:extLst>
                </a:blip>
              </a:buBlip>
            </a:pPr>
            <a:r>
              <a:rPr lang="en-US" sz="1400" dirty="0"/>
              <a:t>More “selfish” consumers would pay attention more to the personal benefits such as less use of fertilizers most common in the “organic certified” label.</a:t>
            </a:r>
          </a:p>
          <a:p>
            <a:pPr marL="285750" indent="-285750">
              <a:buBlip>
                <a:blip r:embed="rId8">
                  <a:extLst>
                    <a:ext uri="{96DAC541-7B7A-43D3-8B79-37D633B846F1}">
                      <asvg:svgBlip xmlns:asvg="http://schemas.microsoft.com/office/drawing/2016/SVG/main" r:embed="rId9"/>
                    </a:ext>
                  </a:extLst>
                </a:blip>
              </a:buBlip>
            </a:pPr>
            <a:r>
              <a:rPr lang="en-US" sz="1400" dirty="0"/>
              <a:t>The Rainforest label’s main objective is to improve sustainable livelihood through conservation of biodiversity and transformation of land-use practices- I’m expecting that consumer’s will behave in a cooperative manner, where increase of other’s contributions increase their own contributions.</a:t>
            </a:r>
          </a:p>
          <a:p>
            <a:r>
              <a:rPr lang="en-US" sz="1400" dirty="0"/>
              <a:t> </a:t>
            </a:r>
          </a:p>
          <a:p>
            <a:endParaRPr lang="en-US" sz="1400" dirty="0"/>
          </a:p>
        </p:txBody>
      </p:sp>
      <p:sp>
        <p:nvSpPr>
          <p:cNvPr id="52" name="TextBox 51">
            <a:extLst>
              <a:ext uri="{FF2B5EF4-FFF2-40B4-BE49-F238E27FC236}">
                <a16:creationId xmlns:a16="http://schemas.microsoft.com/office/drawing/2014/main" id="{332F3E8B-7348-400D-BA34-8300808C0C59}"/>
              </a:ext>
            </a:extLst>
          </p:cNvPr>
          <p:cNvSpPr txBox="1"/>
          <p:nvPr/>
        </p:nvSpPr>
        <p:spPr>
          <a:xfrm>
            <a:off x="15876263" y="11867332"/>
            <a:ext cx="4774440" cy="3539430"/>
          </a:xfrm>
          <a:prstGeom prst="rect">
            <a:avLst/>
          </a:prstGeom>
          <a:noFill/>
        </p:spPr>
        <p:txBody>
          <a:bodyPr wrap="square" rtlCol="0">
            <a:spAutoFit/>
          </a:bodyPr>
          <a:lstStyle/>
          <a:p>
            <a:pPr marL="342900" indent="-342900">
              <a:buAutoNum type="arabicPeriod"/>
            </a:pPr>
            <a:r>
              <a:rPr lang="en-US" sz="1400" dirty="0" err="1"/>
              <a:t>Fischbacher</a:t>
            </a:r>
            <a:r>
              <a:rPr lang="en-US" sz="1400" dirty="0"/>
              <a:t> U., Simon </a:t>
            </a:r>
            <a:r>
              <a:rPr lang="en-US" sz="1400" dirty="0" err="1"/>
              <a:t>Gachter</a:t>
            </a:r>
            <a:r>
              <a:rPr lang="en-US" sz="1400" dirty="0"/>
              <a:t> and Ernst Fehr (2001) “Are people conditionally cooperative? Evidence from a Public Good Experiment” Economics Letters 71(3):397-404. </a:t>
            </a:r>
          </a:p>
          <a:p>
            <a:pPr marL="342900" indent="-342900">
              <a:buAutoNum type="arabicPeriod"/>
            </a:pPr>
            <a:r>
              <a:rPr lang="en-US" sz="1400" dirty="0" err="1"/>
              <a:t>Andreoni</a:t>
            </a:r>
            <a:r>
              <a:rPr lang="en-US" sz="1400" dirty="0"/>
              <a:t>, James (1990) “Impure Altruism and Donations to Public Goods: A Theory of Warm-Glow Giving” The Economic Journal 100(401):464-477.</a:t>
            </a:r>
          </a:p>
          <a:p>
            <a:pPr marL="342900" indent="-342900">
              <a:buAutoNum type="arabicPeriod"/>
            </a:pPr>
            <a:r>
              <a:rPr lang="en-US" sz="1400" dirty="0" err="1"/>
              <a:t>Fischbacher</a:t>
            </a:r>
            <a:r>
              <a:rPr lang="en-US" sz="1400" dirty="0"/>
              <a:t> U., Simon </a:t>
            </a:r>
            <a:r>
              <a:rPr lang="en-US" sz="1400" dirty="0" err="1"/>
              <a:t>Gachter</a:t>
            </a:r>
            <a:r>
              <a:rPr lang="en-US" sz="1400" dirty="0"/>
              <a:t> and Ernst Fehr (2001) “Are people conditionally cooperative? Evidence from a Public Good Experiment” Economics Letters 71(3):397-404. </a:t>
            </a:r>
          </a:p>
          <a:p>
            <a:pPr marL="342900" indent="-342900">
              <a:buAutoNum type="arabicPeriod"/>
            </a:pPr>
            <a:r>
              <a:rPr lang="en-US" sz="1400" dirty="0"/>
              <a:t>Global consumers are willing to put their money where their heart is when it comes to goods and services from companies committed to social responsibility – Nielsen 2014.</a:t>
            </a:r>
          </a:p>
          <a:p>
            <a:pPr marL="342900" indent="-342900">
              <a:buAutoNum type="arabicPeriod"/>
            </a:pPr>
            <a:r>
              <a:rPr lang="en-US" sz="1400" dirty="0"/>
              <a:t>Haight, Colleen (2011) “The problem with Fair Trade Coffee” Stanford Social Innovation Review.</a:t>
            </a:r>
          </a:p>
          <a:p>
            <a:pPr marL="342900" indent="-342900">
              <a:buAutoNum type="arabicPeriod"/>
            </a:pPr>
            <a:r>
              <a:rPr lang="en-US" sz="1400" dirty="0"/>
              <a:t>Tropical Commodity Coalition, Coffee Barometer, 2012 </a:t>
            </a:r>
          </a:p>
        </p:txBody>
      </p:sp>
      <p:graphicFrame>
        <p:nvGraphicFramePr>
          <p:cNvPr id="53" name="Diagram 52">
            <a:extLst>
              <a:ext uri="{FF2B5EF4-FFF2-40B4-BE49-F238E27FC236}">
                <a16:creationId xmlns:a16="http://schemas.microsoft.com/office/drawing/2014/main" id="{2F627918-7FEE-49FE-9BFE-CC82B5B2652F}"/>
              </a:ext>
            </a:extLst>
          </p:cNvPr>
          <p:cNvGraphicFramePr/>
          <p:nvPr>
            <p:extLst>
              <p:ext uri="{D42A27DB-BD31-4B8C-83A1-F6EECF244321}">
                <p14:modId xmlns:p14="http://schemas.microsoft.com/office/powerpoint/2010/main" val="12547844"/>
              </p:ext>
            </p:extLst>
          </p:nvPr>
        </p:nvGraphicFramePr>
        <p:xfrm>
          <a:off x="886846" y="7375512"/>
          <a:ext cx="5435123" cy="253660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9" name="Picture 8">
            <a:extLst>
              <a:ext uri="{FF2B5EF4-FFF2-40B4-BE49-F238E27FC236}">
                <a16:creationId xmlns:a16="http://schemas.microsoft.com/office/drawing/2014/main" id="{D73AF204-5C42-4649-A169-F8BB1C06A8A6}"/>
              </a:ext>
            </a:extLst>
          </p:cNvPr>
          <p:cNvPicPr>
            <a:picLocks noChangeAspect="1"/>
          </p:cNvPicPr>
          <p:nvPr/>
        </p:nvPicPr>
        <p:blipFill>
          <a:blip r:embed="rId15"/>
          <a:stretch>
            <a:fillRect/>
          </a:stretch>
        </p:blipFill>
        <p:spPr>
          <a:xfrm>
            <a:off x="12788356" y="8693823"/>
            <a:ext cx="2028420" cy="1224620"/>
          </a:xfrm>
          <a:prstGeom prst="rect">
            <a:avLst/>
          </a:prstGeom>
        </p:spPr>
      </p:pic>
      <p:pic>
        <p:nvPicPr>
          <p:cNvPr id="23" name="Picture 22">
            <a:extLst>
              <a:ext uri="{FF2B5EF4-FFF2-40B4-BE49-F238E27FC236}">
                <a16:creationId xmlns:a16="http://schemas.microsoft.com/office/drawing/2014/main" id="{6E353D56-FEEA-4522-B222-C12BBAEE8DFA}"/>
              </a:ext>
            </a:extLst>
          </p:cNvPr>
          <p:cNvPicPr>
            <a:picLocks noChangeAspect="1"/>
          </p:cNvPicPr>
          <p:nvPr/>
        </p:nvPicPr>
        <p:blipFill>
          <a:blip r:embed="rId16"/>
          <a:stretch>
            <a:fillRect/>
          </a:stretch>
        </p:blipFill>
        <p:spPr>
          <a:xfrm>
            <a:off x="19035230" y="8566484"/>
            <a:ext cx="1696751" cy="1344611"/>
          </a:xfrm>
          <a:prstGeom prst="rect">
            <a:avLst/>
          </a:prstGeom>
        </p:spPr>
      </p:pic>
      <p:sp>
        <p:nvSpPr>
          <p:cNvPr id="27" name="TextBox 26">
            <a:extLst>
              <a:ext uri="{FF2B5EF4-FFF2-40B4-BE49-F238E27FC236}">
                <a16:creationId xmlns:a16="http://schemas.microsoft.com/office/drawing/2014/main" id="{E2B91F0D-61D3-43E8-B064-2F3B493BDE42}"/>
              </a:ext>
            </a:extLst>
          </p:cNvPr>
          <p:cNvSpPr txBox="1"/>
          <p:nvPr/>
        </p:nvSpPr>
        <p:spPr>
          <a:xfrm>
            <a:off x="14655563" y="9460584"/>
            <a:ext cx="890336" cy="338554"/>
          </a:xfrm>
          <a:prstGeom prst="rect">
            <a:avLst/>
          </a:prstGeom>
          <a:noFill/>
        </p:spPr>
        <p:txBody>
          <a:bodyPr wrap="square" rtlCol="0">
            <a:spAutoFit/>
          </a:bodyPr>
          <a:lstStyle/>
          <a:p>
            <a:r>
              <a:rPr lang="en-US" sz="1600" b="1" dirty="0"/>
              <a:t>Round 1</a:t>
            </a:r>
          </a:p>
        </p:txBody>
      </p:sp>
      <p:sp>
        <p:nvSpPr>
          <p:cNvPr id="55" name="TextBox 54">
            <a:extLst>
              <a:ext uri="{FF2B5EF4-FFF2-40B4-BE49-F238E27FC236}">
                <a16:creationId xmlns:a16="http://schemas.microsoft.com/office/drawing/2014/main" id="{D0A74AEA-D738-4DC3-A844-4DF9B06A3CC4}"/>
              </a:ext>
            </a:extLst>
          </p:cNvPr>
          <p:cNvSpPr txBox="1"/>
          <p:nvPr/>
        </p:nvSpPr>
        <p:spPr>
          <a:xfrm>
            <a:off x="18508783" y="8671087"/>
            <a:ext cx="890336" cy="338554"/>
          </a:xfrm>
          <a:prstGeom prst="rect">
            <a:avLst/>
          </a:prstGeom>
          <a:noFill/>
        </p:spPr>
        <p:txBody>
          <a:bodyPr wrap="square" rtlCol="0">
            <a:spAutoFit/>
          </a:bodyPr>
          <a:lstStyle/>
          <a:p>
            <a:r>
              <a:rPr lang="en-US" sz="1600" b="1" dirty="0"/>
              <a:t>Round 2</a:t>
            </a:r>
          </a:p>
        </p:txBody>
      </p:sp>
      <p:pic>
        <p:nvPicPr>
          <p:cNvPr id="28" name="Picture 27">
            <a:extLst>
              <a:ext uri="{FF2B5EF4-FFF2-40B4-BE49-F238E27FC236}">
                <a16:creationId xmlns:a16="http://schemas.microsoft.com/office/drawing/2014/main" id="{89AA7421-F908-4ED0-9473-864DD25AC5F8}"/>
              </a:ext>
            </a:extLst>
          </p:cNvPr>
          <p:cNvPicPr>
            <a:picLocks noChangeAspect="1"/>
          </p:cNvPicPr>
          <p:nvPr/>
        </p:nvPicPr>
        <p:blipFill>
          <a:blip r:embed="rId17"/>
          <a:stretch>
            <a:fillRect/>
          </a:stretch>
        </p:blipFill>
        <p:spPr>
          <a:xfrm>
            <a:off x="16287171" y="8566484"/>
            <a:ext cx="1400327" cy="1281884"/>
          </a:xfrm>
          <a:prstGeom prst="rect">
            <a:avLst/>
          </a:prstGeom>
        </p:spPr>
      </p:pic>
      <p:pic>
        <p:nvPicPr>
          <p:cNvPr id="4100" name="Picture 4" descr="Image result for organic label">
            <a:extLst>
              <a:ext uri="{FF2B5EF4-FFF2-40B4-BE49-F238E27FC236}">
                <a16:creationId xmlns:a16="http://schemas.microsoft.com/office/drawing/2014/main" id="{66A9EB43-F8E0-474D-B130-34D7111D334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928023" y="14260626"/>
            <a:ext cx="1061225" cy="106122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www.soaperduper.com/wp-content/uploads/2016/10/shutterstock_375402169.jpg">
            <a:extLst>
              <a:ext uri="{FF2B5EF4-FFF2-40B4-BE49-F238E27FC236}">
                <a16:creationId xmlns:a16="http://schemas.microsoft.com/office/drawing/2014/main" id="{0153FDEC-3B73-422B-B2F4-E68DE79E26F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97386" y="14031596"/>
            <a:ext cx="1475414" cy="147541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21DBCC9D-E125-40A5-80BB-4DEBC89FC5EB}"/>
              </a:ext>
            </a:extLst>
          </p:cNvPr>
          <p:cNvPicPr>
            <a:picLocks noChangeAspect="1"/>
          </p:cNvPicPr>
          <p:nvPr/>
        </p:nvPicPr>
        <p:blipFill>
          <a:blip r:embed="rId20"/>
          <a:stretch>
            <a:fillRect/>
          </a:stretch>
        </p:blipFill>
        <p:spPr>
          <a:xfrm>
            <a:off x="11855932" y="14078137"/>
            <a:ext cx="2808610" cy="1320046"/>
          </a:xfrm>
          <a:prstGeom prst="rect">
            <a:avLst/>
          </a:prstGeom>
        </p:spPr>
      </p:pic>
    </p:spTree>
    <p:extLst>
      <p:ext uri="{BB962C8B-B14F-4D97-AF65-F5344CB8AC3E}">
        <p14:creationId xmlns:p14="http://schemas.microsoft.com/office/powerpoint/2010/main" val="370831786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1357</TotalTime>
  <Words>878</Words>
  <Application>Microsoft Office PowerPoint</Application>
  <PresentationFormat>Custom</PresentationFormat>
  <Paragraphs>53</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Sherry Thurston</dc:creator>
  <cp:lastModifiedBy>Sherry Thurston</cp:lastModifiedBy>
  <cp:revision>32</cp:revision>
  <dcterms:created xsi:type="dcterms:W3CDTF">2019-03-10T01:54:00Z</dcterms:created>
  <dcterms:modified xsi:type="dcterms:W3CDTF">2019-03-11T17:02:42Z</dcterms:modified>
</cp:coreProperties>
</file>