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2918400" cy="4389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779"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422"/>
    <a:srgbClr val="6C0018"/>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밝은 스타일 2 - 강조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showGuides="1">
      <p:cViewPr>
        <p:scale>
          <a:sx n="25" d="100"/>
          <a:sy n="25" d="100"/>
        </p:scale>
        <p:origin x="828" y="54"/>
      </p:cViewPr>
      <p:guideLst>
        <p:guide orient="horz" pos="13779"/>
        <p:guide pos="10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53685;&#54633;%20&#47928;&#49436;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Sheet1!$B$1</c:f>
              <c:strCache>
                <c:ptCount val="1"/>
                <c:pt idx="0">
                  <c:v>Chosun Ilbo</c:v>
                </c:pt>
              </c:strCache>
            </c:strRef>
          </c:tx>
          <c:spPr>
            <a:solidFill>
              <a:srgbClr val="FFC000"/>
            </a:solidFill>
            <a:ln w="9525" cap="flat" cmpd="sng" algn="ctr">
              <a:solidFill>
                <a:schemeClr val="lt1">
                  <a:alpha val="50000"/>
                </a:schemeClr>
              </a:solidFill>
              <a:round/>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8A5D-4C60-ABB2-4CBD3B1E316D}"/>
                </c:ext>
              </c:extLst>
            </c:dLbl>
            <c:dLbl>
              <c:idx val="4"/>
              <c:delete val="1"/>
              <c:extLst>
                <c:ext xmlns:c15="http://schemas.microsoft.com/office/drawing/2012/chart" uri="{CE6537A1-D6FC-4f65-9D91-7224C49458BB}"/>
                <c:ext xmlns:c16="http://schemas.microsoft.com/office/drawing/2014/chart" uri="{C3380CC4-5D6E-409C-BE32-E72D297353CC}">
                  <c16:uniqueId val="{00000001-8A5D-4C60-ABB2-4CBD3B1E316D}"/>
                </c:ext>
              </c:extLst>
            </c:dLbl>
            <c:spPr>
              <a:noFill/>
              <a:ln>
                <a:noFill/>
              </a:ln>
              <a:effectLst/>
            </c:spPr>
            <c:txPr>
              <a:bodyPr rot="0" spcFirstLastPara="1" vertOverflow="ellipsis" vert="horz" wrap="square" anchor="ctr" anchorCtr="1"/>
              <a:lstStyle/>
              <a:p>
                <a:pPr>
                  <a:defRPr sz="3600" b="1" i="0" u="none" strike="noStrike" kern="1200" baseline="0">
                    <a:solidFill>
                      <a:srgbClr val="6C0018"/>
                    </a:solidFill>
                    <a:latin typeface="Arial" panose="020B0604020202020204" pitchFamily="34" charset="0"/>
                    <a:ea typeface="+mn-ea"/>
                    <a:cs typeface="Arial" panose="020B0604020202020204" pitchFamily="34" charset="0"/>
                  </a:defRPr>
                </a:pPr>
                <a:endParaRPr lang="ko-K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Sheet1!$A$2:$A$10</c:f>
              <c:strCache>
                <c:ptCount val="9"/>
                <c:pt idx="0">
                  <c:v>Scientific uncertainty</c:v>
                </c:pt>
                <c:pt idx="1">
                  <c:v>Catastrophe</c:v>
                </c:pt>
                <c:pt idx="2">
                  <c:v>Economic implication</c:v>
                </c:pt>
                <c:pt idx="3">
                  <c:v>Environmental Surveillance</c:v>
                </c:pt>
                <c:pt idx="4">
                  <c:v>Green life</c:v>
                </c:pt>
                <c:pt idx="5">
                  <c:v>Green project</c:v>
                </c:pt>
                <c:pt idx="6">
                  <c:v>Green economy</c:v>
                </c:pt>
                <c:pt idx="7">
                  <c:v>Environmental nationalism</c:v>
                </c:pt>
                <c:pt idx="8">
                  <c:v>Political influence</c:v>
                </c:pt>
              </c:strCache>
            </c:strRef>
          </c:cat>
          <c:val>
            <c:numRef>
              <c:f>Sheet1!$B$2:$B$10</c:f>
              <c:numCache>
                <c:formatCode>0.0%</c:formatCode>
                <c:ptCount val="9"/>
                <c:pt idx="0">
                  <c:v>0</c:v>
                </c:pt>
                <c:pt idx="1">
                  <c:v>0.125</c:v>
                </c:pt>
                <c:pt idx="2">
                  <c:v>0.125</c:v>
                </c:pt>
                <c:pt idx="3">
                  <c:v>0.125</c:v>
                </c:pt>
                <c:pt idx="4">
                  <c:v>0</c:v>
                </c:pt>
                <c:pt idx="5">
                  <c:v>0.375</c:v>
                </c:pt>
                <c:pt idx="6">
                  <c:v>0.25</c:v>
                </c:pt>
                <c:pt idx="7">
                  <c:v>0.125</c:v>
                </c:pt>
                <c:pt idx="8">
                  <c:v>0.375</c:v>
                </c:pt>
              </c:numCache>
            </c:numRef>
          </c:val>
          <c:extLst>
            <c:ext xmlns:c16="http://schemas.microsoft.com/office/drawing/2014/chart" uri="{C3380CC4-5D6E-409C-BE32-E72D297353CC}">
              <c16:uniqueId val="{00000002-8A5D-4C60-ABB2-4CBD3B1E316D}"/>
            </c:ext>
          </c:extLst>
        </c:ser>
        <c:ser>
          <c:idx val="1"/>
          <c:order val="1"/>
          <c:tx>
            <c:strRef>
              <c:f>Sheet1!$C$1</c:f>
              <c:strCache>
                <c:ptCount val="1"/>
                <c:pt idx="0">
                  <c:v>Hankyoreh</c:v>
                </c:pt>
              </c:strCache>
            </c:strRef>
          </c:tx>
          <c:spPr>
            <a:solidFill>
              <a:srgbClr val="C00000"/>
            </a:solidFill>
            <a:ln w="9525" cap="flat" cmpd="sng" algn="ctr">
              <a:solidFill>
                <a:schemeClr val="lt1">
                  <a:alpha val="50000"/>
                </a:schemeClr>
              </a:solidFill>
              <a:round/>
            </a:ln>
            <a:effectLst/>
          </c:spPr>
          <c:invertIfNegative val="0"/>
          <c:dLbls>
            <c:dLbl>
              <c:idx val="0"/>
              <c:layout>
                <c:manualLayout>
                  <c:x val="6.6360386054105436E-2"/>
                  <c:y val="0"/>
                </c:manualLayout>
              </c:layout>
              <c:spPr>
                <a:noFill/>
                <a:ln>
                  <a:noFill/>
                </a:ln>
                <a:effectLst/>
              </c:spPr>
              <c:txPr>
                <a:bodyPr rot="0" spcFirstLastPara="1" vertOverflow="ellipsis" vert="horz" wrap="square" anchor="ctr" anchorCtr="1"/>
                <a:lstStyle/>
                <a:p>
                  <a:pPr>
                    <a:defRPr sz="36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ko-K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A5D-4C60-ABB2-4CBD3B1E316D}"/>
                </c:ext>
              </c:extLst>
            </c:dLbl>
            <c:dLbl>
              <c:idx val="2"/>
              <c:delete val="1"/>
              <c:extLst>
                <c:ext xmlns:c15="http://schemas.microsoft.com/office/drawing/2012/chart" uri="{CE6537A1-D6FC-4f65-9D91-7224C49458BB}"/>
                <c:ext xmlns:c16="http://schemas.microsoft.com/office/drawing/2014/chart" uri="{C3380CC4-5D6E-409C-BE32-E72D297353CC}">
                  <c16:uniqueId val="{00000004-8A5D-4C60-ABB2-4CBD3B1E316D}"/>
                </c:ext>
              </c:extLst>
            </c:dLbl>
            <c:dLbl>
              <c:idx val="4"/>
              <c:layout>
                <c:manualLayout>
                  <c:x val="6.3888888888888787E-2"/>
                  <c:y val="0"/>
                </c:manualLayout>
              </c:layout>
              <c:spPr>
                <a:noFill/>
                <a:ln>
                  <a:noFill/>
                </a:ln>
                <a:effectLst/>
              </c:spPr>
              <c:txPr>
                <a:bodyPr rot="0" spcFirstLastPara="1" vertOverflow="ellipsis" vert="horz" wrap="square" anchor="ctr" anchorCtr="1"/>
                <a:lstStyle/>
                <a:p>
                  <a:pPr>
                    <a:defRPr sz="36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ko-K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A5D-4C60-ABB2-4CBD3B1E316D}"/>
                </c:ext>
              </c:extLst>
            </c:dLbl>
            <c:spPr>
              <a:noFill/>
              <a:ln>
                <a:noFill/>
              </a:ln>
              <a:effectLst/>
            </c:spPr>
            <c:txPr>
              <a:bodyPr rot="0" spcFirstLastPara="1" vertOverflow="ellipsis" vert="horz" wrap="square" anchor="ctr" anchorCtr="1"/>
              <a:lstStyle/>
              <a:p>
                <a:pPr>
                  <a:defRPr sz="3600" b="1" i="0" u="none" strike="noStrike" kern="1200" baseline="0">
                    <a:solidFill>
                      <a:srgbClr val="FFC422"/>
                    </a:solidFill>
                    <a:latin typeface="Arial" panose="020B0604020202020204" pitchFamily="34" charset="0"/>
                    <a:ea typeface="+mn-ea"/>
                    <a:cs typeface="Arial" panose="020B0604020202020204" pitchFamily="34" charset="0"/>
                  </a:defRPr>
                </a:pPr>
                <a:endParaRPr lang="ko-K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Sheet1!$A$2:$A$10</c:f>
              <c:strCache>
                <c:ptCount val="9"/>
                <c:pt idx="0">
                  <c:v>Scientific uncertainty</c:v>
                </c:pt>
                <c:pt idx="1">
                  <c:v>Catastrophe</c:v>
                </c:pt>
                <c:pt idx="2">
                  <c:v>Economic implication</c:v>
                </c:pt>
                <c:pt idx="3">
                  <c:v>Environmental Surveillance</c:v>
                </c:pt>
                <c:pt idx="4">
                  <c:v>Green life</c:v>
                </c:pt>
                <c:pt idx="5">
                  <c:v>Green project</c:v>
                </c:pt>
                <c:pt idx="6">
                  <c:v>Green economy</c:v>
                </c:pt>
                <c:pt idx="7">
                  <c:v>Environmental nationalism</c:v>
                </c:pt>
                <c:pt idx="8">
                  <c:v>Political influence</c:v>
                </c:pt>
              </c:strCache>
            </c:strRef>
          </c:cat>
          <c:val>
            <c:numRef>
              <c:f>Sheet1!$C$2:$C$10</c:f>
              <c:numCache>
                <c:formatCode>0.0%</c:formatCode>
                <c:ptCount val="9"/>
                <c:pt idx="0">
                  <c:v>0</c:v>
                </c:pt>
                <c:pt idx="1">
                  <c:v>0.125</c:v>
                </c:pt>
                <c:pt idx="2">
                  <c:v>0</c:v>
                </c:pt>
                <c:pt idx="3">
                  <c:v>0.25</c:v>
                </c:pt>
                <c:pt idx="4">
                  <c:v>0</c:v>
                </c:pt>
                <c:pt idx="5">
                  <c:v>0.125</c:v>
                </c:pt>
                <c:pt idx="6">
                  <c:v>0.125</c:v>
                </c:pt>
                <c:pt idx="7">
                  <c:v>0.125</c:v>
                </c:pt>
                <c:pt idx="8">
                  <c:v>0.25</c:v>
                </c:pt>
              </c:numCache>
            </c:numRef>
          </c:val>
          <c:extLst>
            <c:ext xmlns:c16="http://schemas.microsoft.com/office/drawing/2014/chart" uri="{C3380CC4-5D6E-409C-BE32-E72D297353CC}">
              <c16:uniqueId val="{00000006-8A5D-4C60-ABB2-4CBD3B1E316D}"/>
            </c:ext>
          </c:extLst>
        </c:ser>
        <c:dLbls>
          <c:dLblPos val="ctr"/>
          <c:showLegendKey val="0"/>
          <c:showVal val="1"/>
          <c:showCatName val="0"/>
          <c:showSerName val="0"/>
          <c:showPercent val="0"/>
          <c:showBubbleSize val="0"/>
        </c:dLbls>
        <c:gapWidth val="150"/>
        <c:overlap val="100"/>
        <c:axId val="1105524656"/>
        <c:axId val="1105532144"/>
      </c:barChart>
      <c:catAx>
        <c:axId val="110552465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3600" b="0" i="0" u="none" strike="noStrike" kern="1200" cap="all"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ko-KR"/>
          </a:p>
        </c:txPr>
        <c:crossAx val="1105532144"/>
        <c:crosses val="autoZero"/>
        <c:auto val="1"/>
        <c:lblAlgn val="ctr"/>
        <c:lblOffset val="100"/>
        <c:noMultiLvlLbl val="0"/>
      </c:catAx>
      <c:valAx>
        <c:axId val="1105532144"/>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10552465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36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ko-K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3600">
          <a:latin typeface="Arial" panose="020B0604020202020204" pitchFamily="34" charset="0"/>
          <a:cs typeface="Arial" panose="020B0604020202020204" pitchFamily="34" charset="0"/>
        </a:defRPr>
      </a:pPr>
      <a:endParaRPr lang="ko-K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ACEA8C-86B7-444B-8C06-6127BFD7D2A6}" type="doc">
      <dgm:prSet loTypeId="urn:microsoft.com/office/officeart/2009/3/layout/RandomtoResultProcess" loCatId="process" qsTypeId="urn:microsoft.com/office/officeart/2005/8/quickstyle/simple5" qsCatId="simple" csTypeId="urn:microsoft.com/office/officeart/2005/8/colors/colorful1" csCatId="colorful" phldr="1"/>
      <dgm:spPr/>
      <dgm:t>
        <a:bodyPr/>
        <a:lstStyle/>
        <a:p>
          <a:pPr latinLnBrk="1"/>
          <a:endParaRPr lang="ko-KR" altLang="en-US"/>
        </a:p>
      </dgm:t>
    </dgm:pt>
    <dgm:pt modelId="{CB6E9839-4BA1-4C24-B5F2-265560D51D06}">
      <dgm:prSet phldrT="[텍스트]" custT="1"/>
      <dgm:spPr/>
      <dgm:t>
        <a:bodyPr/>
        <a:lstStyle/>
        <a:p>
          <a:pPr latinLnBrk="1"/>
          <a:r>
            <a:rPr lang="en-US" altLang="ko-KR" sz="3600" b="1" dirty="0">
              <a:solidFill>
                <a:srgbClr val="6C0018"/>
              </a:solidFill>
              <a:latin typeface="Arial" panose="020B0604020202020204" pitchFamily="34" charset="0"/>
              <a:cs typeface="Arial" panose="020B0604020202020204" pitchFamily="34" charset="0"/>
            </a:rPr>
            <a:t>Data Collection</a:t>
          </a:r>
          <a:endParaRPr lang="ko-KR" altLang="en-US" sz="3600" b="1" dirty="0">
            <a:solidFill>
              <a:srgbClr val="6C0018"/>
            </a:solidFill>
            <a:latin typeface="Arial" panose="020B0604020202020204" pitchFamily="34" charset="0"/>
            <a:cs typeface="Arial" panose="020B0604020202020204" pitchFamily="34" charset="0"/>
          </a:endParaRPr>
        </a:p>
      </dgm:t>
    </dgm:pt>
    <dgm:pt modelId="{49F3ACDC-A37C-4A8F-AF16-70FD5E202C7B}" type="parTrans" cxnId="{6E219AC3-2D33-42B6-954E-17B76797C897}">
      <dgm:prSet/>
      <dgm:spPr/>
      <dgm:t>
        <a:bodyPr/>
        <a:lstStyle/>
        <a:p>
          <a:pPr latinLnBrk="1"/>
          <a:endParaRPr lang="ko-KR" altLang="en-US" sz="3600" b="1">
            <a:latin typeface="Arial" panose="020B0604020202020204" pitchFamily="34" charset="0"/>
            <a:cs typeface="Arial" panose="020B0604020202020204" pitchFamily="34" charset="0"/>
          </a:endParaRPr>
        </a:p>
      </dgm:t>
    </dgm:pt>
    <dgm:pt modelId="{C33C4428-AA48-4FAE-BBF9-7ECB9A1B2A7E}" type="sibTrans" cxnId="{6E219AC3-2D33-42B6-954E-17B76797C897}">
      <dgm:prSet/>
      <dgm:spPr/>
      <dgm:t>
        <a:bodyPr/>
        <a:lstStyle/>
        <a:p>
          <a:pPr latinLnBrk="1"/>
          <a:endParaRPr lang="ko-KR" altLang="en-US" sz="3600" b="1">
            <a:latin typeface="Arial" panose="020B0604020202020204" pitchFamily="34" charset="0"/>
            <a:cs typeface="Arial" panose="020B0604020202020204" pitchFamily="34" charset="0"/>
          </a:endParaRPr>
        </a:p>
      </dgm:t>
    </dgm:pt>
    <dgm:pt modelId="{3BCE899D-F3A8-4CDF-BAA3-26A31FA408C7}">
      <dgm:prSet phldrT="[텍스트]" custT="1"/>
      <dgm:spPr/>
      <dgm:t>
        <a:bodyPr/>
        <a:lstStyle/>
        <a:p>
          <a:pPr latinLnBrk="1"/>
          <a:r>
            <a:rPr lang="en-US" altLang="ko-KR" sz="3600" b="1" dirty="0">
              <a:solidFill>
                <a:srgbClr val="6C0018"/>
              </a:solidFill>
              <a:latin typeface="Arial" panose="020B0604020202020204" pitchFamily="34" charset="0"/>
              <a:cs typeface="Arial" panose="020B0604020202020204" pitchFamily="34" charset="0"/>
            </a:rPr>
            <a:t>Data Coding</a:t>
          </a:r>
          <a:endParaRPr lang="ko-KR" altLang="en-US" sz="3600" b="1" dirty="0">
            <a:solidFill>
              <a:srgbClr val="6C0018"/>
            </a:solidFill>
            <a:latin typeface="Arial" panose="020B0604020202020204" pitchFamily="34" charset="0"/>
            <a:cs typeface="Arial" panose="020B0604020202020204" pitchFamily="34" charset="0"/>
          </a:endParaRPr>
        </a:p>
      </dgm:t>
    </dgm:pt>
    <dgm:pt modelId="{7CE3EAD1-FABD-4A0C-8DC7-FFD4D7C74FD4}" type="parTrans" cxnId="{DCE10734-6E89-495C-BC55-2A3EF27D593D}">
      <dgm:prSet/>
      <dgm:spPr/>
      <dgm:t>
        <a:bodyPr/>
        <a:lstStyle/>
        <a:p>
          <a:pPr latinLnBrk="1"/>
          <a:endParaRPr lang="ko-KR" altLang="en-US" sz="3600" b="1">
            <a:latin typeface="Arial" panose="020B0604020202020204" pitchFamily="34" charset="0"/>
            <a:cs typeface="Arial" panose="020B0604020202020204" pitchFamily="34" charset="0"/>
          </a:endParaRPr>
        </a:p>
      </dgm:t>
    </dgm:pt>
    <dgm:pt modelId="{242124F6-522B-4B03-93AC-BD6CFBE469FE}" type="sibTrans" cxnId="{DCE10734-6E89-495C-BC55-2A3EF27D593D}">
      <dgm:prSet/>
      <dgm:spPr/>
      <dgm:t>
        <a:bodyPr/>
        <a:lstStyle/>
        <a:p>
          <a:pPr latinLnBrk="1"/>
          <a:endParaRPr lang="ko-KR" altLang="en-US" sz="3600" b="1">
            <a:latin typeface="Arial" panose="020B0604020202020204" pitchFamily="34" charset="0"/>
            <a:cs typeface="Arial" panose="020B0604020202020204" pitchFamily="34" charset="0"/>
          </a:endParaRPr>
        </a:p>
      </dgm:t>
    </dgm:pt>
    <dgm:pt modelId="{02A2552C-1A95-45BF-A187-F72FC7CF4F11}">
      <dgm:prSet phldrT="[텍스트]" custT="1"/>
      <dgm:spPr>
        <a:gradFill rotWithShape="0">
          <a:gsLst>
            <a:gs pos="0">
              <a:srgbClr val="6C0018"/>
            </a:gs>
            <a:gs pos="50000">
              <a:srgbClr val="6C0018"/>
            </a:gs>
            <a:gs pos="100000">
              <a:schemeClr val="accent2">
                <a:lumMod val="75000"/>
              </a:schemeClr>
            </a:gs>
          </a:gsLst>
        </a:gradFill>
      </dgm:spPr>
      <dgm:t>
        <a:bodyPr/>
        <a:lstStyle/>
        <a:p>
          <a:pPr latinLnBrk="1"/>
          <a:r>
            <a:rPr lang="en-US" altLang="ko-KR" sz="3600" b="1" dirty="0">
              <a:latin typeface="Arial" panose="020B0604020202020204" pitchFamily="34" charset="0"/>
              <a:cs typeface="Arial" panose="020B0604020202020204" pitchFamily="34" charset="0"/>
            </a:rPr>
            <a:t>Comparative Analysis</a:t>
          </a:r>
          <a:endParaRPr lang="ko-KR" altLang="en-US" sz="3600" b="1" dirty="0">
            <a:latin typeface="Arial" panose="020B0604020202020204" pitchFamily="34" charset="0"/>
            <a:cs typeface="Arial" panose="020B0604020202020204" pitchFamily="34" charset="0"/>
          </a:endParaRPr>
        </a:p>
      </dgm:t>
    </dgm:pt>
    <dgm:pt modelId="{DA4D6CED-42B7-4DD8-BF4E-1EEEC812F318}" type="parTrans" cxnId="{0C79F60A-6562-4055-88F1-A2A87DECF222}">
      <dgm:prSet/>
      <dgm:spPr/>
      <dgm:t>
        <a:bodyPr/>
        <a:lstStyle/>
        <a:p>
          <a:pPr latinLnBrk="1"/>
          <a:endParaRPr lang="ko-KR" altLang="en-US" sz="3600" b="1">
            <a:latin typeface="Arial" panose="020B0604020202020204" pitchFamily="34" charset="0"/>
            <a:cs typeface="Arial" panose="020B0604020202020204" pitchFamily="34" charset="0"/>
          </a:endParaRPr>
        </a:p>
      </dgm:t>
    </dgm:pt>
    <dgm:pt modelId="{CF926F68-9EEC-4F33-8506-2B8FCFE71604}" type="sibTrans" cxnId="{0C79F60A-6562-4055-88F1-A2A87DECF222}">
      <dgm:prSet/>
      <dgm:spPr/>
      <dgm:t>
        <a:bodyPr/>
        <a:lstStyle/>
        <a:p>
          <a:pPr latinLnBrk="1"/>
          <a:endParaRPr lang="ko-KR" altLang="en-US" sz="3600" b="1">
            <a:latin typeface="Arial" panose="020B0604020202020204" pitchFamily="34" charset="0"/>
            <a:cs typeface="Arial" panose="020B0604020202020204" pitchFamily="34" charset="0"/>
          </a:endParaRPr>
        </a:p>
      </dgm:t>
    </dgm:pt>
    <dgm:pt modelId="{78B334AB-CFB7-45A0-8572-C119037FFADA}" type="pres">
      <dgm:prSet presAssocID="{09ACEA8C-86B7-444B-8C06-6127BFD7D2A6}" presName="Name0" presStyleCnt="0">
        <dgm:presLayoutVars>
          <dgm:dir/>
          <dgm:animOne val="branch"/>
          <dgm:animLvl val="lvl"/>
        </dgm:presLayoutVars>
      </dgm:prSet>
      <dgm:spPr/>
    </dgm:pt>
    <dgm:pt modelId="{B0216EE0-A124-4C86-9EF7-5450E0E6505A}" type="pres">
      <dgm:prSet presAssocID="{CB6E9839-4BA1-4C24-B5F2-265560D51D06}" presName="chaos" presStyleCnt="0"/>
      <dgm:spPr/>
    </dgm:pt>
    <dgm:pt modelId="{4044D7C5-04E5-4495-AA81-34B4261B56CA}" type="pres">
      <dgm:prSet presAssocID="{CB6E9839-4BA1-4C24-B5F2-265560D51D06}" presName="parTx1" presStyleLbl="revTx" presStyleIdx="0" presStyleCnt="2"/>
      <dgm:spPr/>
    </dgm:pt>
    <dgm:pt modelId="{9248F22B-39DA-466A-87F3-7DBB73EA4761}" type="pres">
      <dgm:prSet presAssocID="{CB6E9839-4BA1-4C24-B5F2-265560D51D06}" presName="c1" presStyleLbl="node1" presStyleIdx="0" presStyleCnt="19"/>
      <dgm:spPr/>
    </dgm:pt>
    <dgm:pt modelId="{1131FB02-895C-413A-8666-F8453D6DB581}" type="pres">
      <dgm:prSet presAssocID="{CB6E9839-4BA1-4C24-B5F2-265560D51D06}" presName="c2" presStyleLbl="node1" presStyleIdx="1" presStyleCnt="19"/>
      <dgm:spPr/>
    </dgm:pt>
    <dgm:pt modelId="{ADE00C9A-F856-402D-BE48-92A33E46E78B}" type="pres">
      <dgm:prSet presAssocID="{CB6E9839-4BA1-4C24-B5F2-265560D51D06}" presName="c3" presStyleLbl="node1" presStyleIdx="2" presStyleCnt="19"/>
      <dgm:spPr/>
    </dgm:pt>
    <dgm:pt modelId="{639D73EF-9706-457C-9E2F-B26F521DB395}" type="pres">
      <dgm:prSet presAssocID="{CB6E9839-4BA1-4C24-B5F2-265560D51D06}" presName="c4" presStyleLbl="node1" presStyleIdx="3" presStyleCnt="19"/>
      <dgm:spPr/>
    </dgm:pt>
    <dgm:pt modelId="{A35D5E8E-5137-42F7-AF36-5F976358D1F0}" type="pres">
      <dgm:prSet presAssocID="{CB6E9839-4BA1-4C24-B5F2-265560D51D06}" presName="c5" presStyleLbl="node1" presStyleIdx="4" presStyleCnt="19"/>
      <dgm:spPr/>
    </dgm:pt>
    <dgm:pt modelId="{7C32275A-FB15-471E-82AC-0F008CE8AB8E}" type="pres">
      <dgm:prSet presAssocID="{CB6E9839-4BA1-4C24-B5F2-265560D51D06}" presName="c6" presStyleLbl="node1" presStyleIdx="5" presStyleCnt="19"/>
      <dgm:spPr/>
    </dgm:pt>
    <dgm:pt modelId="{546391A5-1262-49C7-A530-C87CB8E1E727}" type="pres">
      <dgm:prSet presAssocID="{CB6E9839-4BA1-4C24-B5F2-265560D51D06}" presName="c7" presStyleLbl="node1" presStyleIdx="6" presStyleCnt="19"/>
      <dgm:spPr/>
    </dgm:pt>
    <dgm:pt modelId="{B0D3D953-BD61-4328-B081-E2AD82F78D12}" type="pres">
      <dgm:prSet presAssocID="{CB6E9839-4BA1-4C24-B5F2-265560D51D06}" presName="c8" presStyleLbl="node1" presStyleIdx="7" presStyleCnt="19"/>
      <dgm:spPr/>
    </dgm:pt>
    <dgm:pt modelId="{7075D5D1-C07F-4F77-B9A6-FFFCA6A6EAD0}" type="pres">
      <dgm:prSet presAssocID="{CB6E9839-4BA1-4C24-B5F2-265560D51D06}" presName="c9" presStyleLbl="node1" presStyleIdx="8" presStyleCnt="19"/>
      <dgm:spPr/>
    </dgm:pt>
    <dgm:pt modelId="{E84A0FBE-112E-4F80-B824-E1B1CC8FA539}" type="pres">
      <dgm:prSet presAssocID="{CB6E9839-4BA1-4C24-B5F2-265560D51D06}" presName="c10" presStyleLbl="node1" presStyleIdx="9" presStyleCnt="19"/>
      <dgm:spPr/>
    </dgm:pt>
    <dgm:pt modelId="{3C60123D-CAAD-42DF-BD5A-CF43A1B60C9D}" type="pres">
      <dgm:prSet presAssocID="{CB6E9839-4BA1-4C24-B5F2-265560D51D06}" presName="c11" presStyleLbl="node1" presStyleIdx="10" presStyleCnt="19"/>
      <dgm:spPr/>
    </dgm:pt>
    <dgm:pt modelId="{70190F1E-F996-4206-B1C3-F365AD4BA410}" type="pres">
      <dgm:prSet presAssocID="{CB6E9839-4BA1-4C24-B5F2-265560D51D06}" presName="c12" presStyleLbl="node1" presStyleIdx="11" presStyleCnt="19"/>
      <dgm:spPr/>
    </dgm:pt>
    <dgm:pt modelId="{6E8BABA6-6DAE-45DC-B19B-0073D770BEA4}" type="pres">
      <dgm:prSet presAssocID="{CB6E9839-4BA1-4C24-B5F2-265560D51D06}" presName="c13" presStyleLbl="node1" presStyleIdx="12" presStyleCnt="19"/>
      <dgm:spPr/>
    </dgm:pt>
    <dgm:pt modelId="{2CB4A08E-D1B1-470F-9B90-44E67BA51B31}" type="pres">
      <dgm:prSet presAssocID="{CB6E9839-4BA1-4C24-B5F2-265560D51D06}" presName="c14" presStyleLbl="node1" presStyleIdx="13" presStyleCnt="19"/>
      <dgm:spPr/>
    </dgm:pt>
    <dgm:pt modelId="{51A2E2C9-4AE9-433A-B8BE-D5611D15E3B9}" type="pres">
      <dgm:prSet presAssocID="{CB6E9839-4BA1-4C24-B5F2-265560D51D06}" presName="c15" presStyleLbl="node1" presStyleIdx="14" presStyleCnt="19"/>
      <dgm:spPr/>
    </dgm:pt>
    <dgm:pt modelId="{FEDE8B85-607C-473B-B998-E17E14EDE28F}" type="pres">
      <dgm:prSet presAssocID="{CB6E9839-4BA1-4C24-B5F2-265560D51D06}" presName="c16" presStyleLbl="node1" presStyleIdx="15" presStyleCnt="19"/>
      <dgm:spPr/>
    </dgm:pt>
    <dgm:pt modelId="{50867D05-B6BA-4963-9C78-5489D77C3D15}" type="pres">
      <dgm:prSet presAssocID="{CB6E9839-4BA1-4C24-B5F2-265560D51D06}" presName="c17" presStyleLbl="node1" presStyleIdx="16" presStyleCnt="19"/>
      <dgm:spPr/>
    </dgm:pt>
    <dgm:pt modelId="{48871EC7-39AF-45EB-B5C7-908651FCAA95}" type="pres">
      <dgm:prSet presAssocID="{CB6E9839-4BA1-4C24-B5F2-265560D51D06}" presName="c18" presStyleLbl="node1" presStyleIdx="17" presStyleCnt="19"/>
      <dgm:spPr/>
    </dgm:pt>
    <dgm:pt modelId="{A3945774-23CF-420B-B395-8990ABD891E1}" type="pres">
      <dgm:prSet presAssocID="{C33C4428-AA48-4FAE-BBF9-7ECB9A1B2A7E}" presName="chevronComposite1" presStyleCnt="0"/>
      <dgm:spPr/>
    </dgm:pt>
    <dgm:pt modelId="{5BEF5567-70CE-4F0B-87AE-89052FFD2FAB}" type="pres">
      <dgm:prSet presAssocID="{C33C4428-AA48-4FAE-BBF9-7ECB9A1B2A7E}" presName="chevron1" presStyleLbl="sibTrans2D1" presStyleIdx="0" presStyleCnt="2" custLinFactNeighborX="8868"/>
      <dgm:spPr/>
    </dgm:pt>
    <dgm:pt modelId="{79F112F4-0E6D-4FEE-8D89-7FDE437DDDFC}" type="pres">
      <dgm:prSet presAssocID="{C33C4428-AA48-4FAE-BBF9-7ECB9A1B2A7E}" presName="spChevron1" presStyleCnt="0"/>
      <dgm:spPr/>
    </dgm:pt>
    <dgm:pt modelId="{C5B57E32-81A1-4018-AF81-869BC352A304}" type="pres">
      <dgm:prSet presAssocID="{3BCE899D-F3A8-4CDF-BAA3-26A31FA408C7}" presName="middle" presStyleCnt="0"/>
      <dgm:spPr/>
    </dgm:pt>
    <dgm:pt modelId="{47F2CF81-98D4-4783-BBBB-564A31C7E356}" type="pres">
      <dgm:prSet presAssocID="{3BCE899D-F3A8-4CDF-BAA3-26A31FA408C7}" presName="parTxMid" presStyleLbl="revTx" presStyleIdx="1" presStyleCnt="2"/>
      <dgm:spPr/>
    </dgm:pt>
    <dgm:pt modelId="{150D3DA4-2344-476A-9F8B-AA6C21236A2C}" type="pres">
      <dgm:prSet presAssocID="{3BCE899D-F3A8-4CDF-BAA3-26A31FA408C7}" presName="spMid" presStyleCnt="0"/>
      <dgm:spPr/>
    </dgm:pt>
    <dgm:pt modelId="{BBC8096F-62F8-498E-9E12-D7D04959D91A}" type="pres">
      <dgm:prSet presAssocID="{242124F6-522B-4B03-93AC-BD6CFBE469FE}" presName="chevronComposite1" presStyleCnt="0"/>
      <dgm:spPr/>
    </dgm:pt>
    <dgm:pt modelId="{611D0F99-E7B8-4C64-9579-A44CFD42C566}" type="pres">
      <dgm:prSet presAssocID="{242124F6-522B-4B03-93AC-BD6CFBE469FE}" presName="chevron1" presStyleLbl="sibTrans2D1" presStyleIdx="1" presStyleCnt="2" custLinFactNeighborX="-14780"/>
      <dgm:spPr>
        <a:gradFill rotWithShape="0">
          <a:gsLst>
            <a:gs pos="0">
              <a:srgbClr val="FFC422"/>
            </a:gs>
            <a:gs pos="50000">
              <a:srgbClr val="FFC422"/>
            </a:gs>
            <a:gs pos="100000">
              <a:srgbClr val="FFC422"/>
            </a:gs>
          </a:gsLst>
        </a:gradFill>
      </dgm:spPr>
    </dgm:pt>
    <dgm:pt modelId="{A756FBE5-0678-45FF-BB15-0E5B9D41936E}" type="pres">
      <dgm:prSet presAssocID="{242124F6-522B-4B03-93AC-BD6CFBE469FE}" presName="spChevron1" presStyleCnt="0"/>
      <dgm:spPr/>
    </dgm:pt>
    <dgm:pt modelId="{8D719DC8-B91A-4259-B9D2-F396D61DE6AF}" type="pres">
      <dgm:prSet presAssocID="{02A2552C-1A95-45BF-A187-F72FC7CF4F11}" presName="last" presStyleCnt="0"/>
      <dgm:spPr/>
    </dgm:pt>
    <dgm:pt modelId="{354AAF2E-7F0A-47B4-A35D-13B6D7A63CAC}" type="pres">
      <dgm:prSet presAssocID="{02A2552C-1A95-45BF-A187-F72FC7CF4F11}" presName="circleTx" presStyleLbl="node1" presStyleIdx="18" presStyleCnt="19" custScaleX="134638" custLinFactNeighborX="7650"/>
      <dgm:spPr/>
    </dgm:pt>
    <dgm:pt modelId="{D6CF43C5-1FB2-4DE7-A2E5-D6637B2BAE14}" type="pres">
      <dgm:prSet presAssocID="{02A2552C-1A95-45BF-A187-F72FC7CF4F11}" presName="spN" presStyleCnt="0"/>
      <dgm:spPr/>
    </dgm:pt>
  </dgm:ptLst>
  <dgm:cxnLst>
    <dgm:cxn modelId="{92080FB3-E951-497C-A089-CFFCD01E0E2A}" type="presOf" srcId="{CB6E9839-4BA1-4C24-B5F2-265560D51D06}" destId="{4044D7C5-04E5-4495-AA81-34B4261B56CA}" srcOrd="0" destOrd="0" presId="urn:microsoft.com/office/officeart/2009/3/layout/RandomtoResultProcess"/>
    <dgm:cxn modelId="{FCC5F31A-3810-468B-BB14-C75C323FDF32}" type="presOf" srcId="{3BCE899D-F3A8-4CDF-BAA3-26A31FA408C7}" destId="{47F2CF81-98D4-4783-BBBB-564A31C7E356}" srcOrd="0" destOrd="0" presId="urn:microsoft.com/office/officeart/2009/3/layout/RandomtoResultProcess"/>
    <dgm:cxn modelId="{51691E3F-20A6-44DD-8E6E-6D5D8D0791C5}" type="presOf" srcId="{09ACEA8C-86B7-444B-8C06-6127BFD7D2A6}" destId="{78B334AB-CFB7-45A0-8572-C119037FFADA}" srcOrd="0" destOrd="0" presId="urn:microsoft.com/office/officeart/2009/3/layout/RandomtoResultProcess"/>
    <dgm:cxn modelId="{0C79F60A-6562-4055-88F1-A2A87DECF222}" srcId="{09ACEA8C-86B7-444B-8C06-6127BFD7D2A6}" destId="{02A2552C-1A95-45BF-A187-F72FC7CF4F11}" srcOrd="2" destOrd="0" parTransId="{DA4D6CED-42B7-4DD8-BF4E-1EEEC812F318}" sibTransId="{CF926F68-9EEC-4F33-8506-2B8FCFE71604}"/>
    <dgm:cxn modelId="{DCE10734-6E89-495C-BC55-2A3EF27D593D}" srcId="{09ACEA8C-86B7-444B-8C06-6127BFD7D2A6}" destId="{3BCE899D-F3A8-4CDF-BAA3-26A31FA408C7}" srcOrd="1" destOrd="0" parTransId="{7CE3EAD1-FABD-4A0C-8DC7-FFD4D7C74FD4}" sibTransId="{242124F6-522B-4B03-93AC-BD6CFBE469FE}"/>
    <dgm:cxn modelId="{6A915405-FDBD-42E2-B432-158B9E7A65E9}" type="presOf" srcId="{02A2552C-1A95-45BF-A187-F72FC7CF4F11}" destId="{354AAF2E-7F0A-47B4-A35D-13B6D7A63CAC}" srcOrd="0" destOrd="0" presId="urn:microsoft.com/office/officeart/2009/3/layout/RandomtoResultProcess"/>
    <dgm:cxn modelId="{6E219AC3-2D33-42B6-954E-17B76797C897}" srcId="{09ACEA8C-86B7-444B-8C06-6127BFD7D2A6}" destId="{CB6E9839-4BA1-4C24-B5F2-265560D51D06}" srcOrd="0" destOrd="0" parTransId="{49F3ACDC-A37C-4A8F-AF16-70FD5E202C7B}" sibTransId="{C33C4428-AA48-4FAE-BBF9-7ECB9A1B2A7E}"/>
    <dgm:cxn modelId="{880D7F63-2373-4D9C-92AA-183714C97FBA}" type="presParOf" srcId="{78B334AB-CFB7-45A0-8572-C119037FFADA}" destId="{B0216EE0-A124-4C86-9EF7-5450E0E6505A}" srcOrd="0" destOrd="0" presId="urn:microsoft.com/office/officeart/2009/3/layout/RandomtoResultProcess"/>
    <dgm:cxn modelId="{EAB9689E-A026-435A-82FE-EB330BE7E378}" type="presParOf" srcId="{B0216EE0-A124-4C86-9EF7-5450E0E6505A}" destId="{4044D7C5-04E5-4495-AA81-34B4261B56CA}" srcOrd="0" destOrd="0" presId="urn:microsoft.com/office/officeart/2009/3/layout/RandomtoResultProcess"/>
    <dgm:cxn modelId="{53CAEED7-32B9-4A54-9B5E-20D8391F98FE}" type="presParOf" srcId="{B0216EE0-A124-4C86-9EF7-5450E0E6505A}" destId="{9248F22B-39DA-466A-87F3-7DBB73EA4761}" srcOrd="1" destOrd="0" presId="urn:microsoft.com/office/officeart/2009/3/layout/RandomtoResultProcess"/>
    <dgm:cxn modelId="{2D212500-9D01-461C-8C96-4C9AF2CB9DD4}" type="presParOf" srcId="{B0216EE0-A124-4C86-9EF7-5450E0E6505A}" destId="{1131FB02-895C-413A-8666-F8453D6DB581}" srcOrd="2" destOrd="0" presId="urn:microsoft.com/office/officeart/2009/3/layout/RandomtoResultProcess"/>
    <dgm:cxn modelId="{F774956A-B11A-487B-9B5B-326513B491B2}" type="presParOf" srcId="{B0216EE0-A124-4C86-9EF7-5450E0E6505A}" destId="{ADE00C9A-F856-402D-BE48-92A33E46E78B}" srcOrd="3" destOrd="0" presId="urn:microsoft.com/office/officeart/2009/3/layout/RandomtoResultProcess"/>
    <dgm:cxn modelId="{16D6EDDF-F198-41C5-A850-64DD25F04163}" type="presParOf" srcId="{B0216EE0-A124-4C86-9EF7-5450E0E6505A}" destId="{639D73EF-9706-457C-9E2F-B26F521DB395}" srcOrd="4" destOrd="0" presId="urn:microsoft.com/office/officeart/2009/3/layout/RandomtoResultProcess"/>
    <dgm:cxn modelId="{4DC61E3D-D475-4ADD-A610-F4BF10659EE2}" type="presParOf" srcId="{B0216EE0-A124-4C86-9EF7-5450E0E6505A}" destId="{A35D5E8E-5137-42F7-AF36-5F976358D1F0}" srcOrd="5" destOrd="0" presId="urn:microsoft.com/office/officeart/2009/3/layout/RandomtoResultProcess"/>
    <dgm:cxn modelId="{EB420865-9AD4-4213-9B9D-A303C775C6E2}" type="presParOf" srcId="{B0216EE0-A124-4C86-9EF7-5450E0E6505A}" destId="{7C32275A-FB15-471E-82AC-0F008CE8AB8E}" srcOrd="6" destOrd="0" presId="urn:microsoft.com/office/officeart/2009/3/layout/RandomtoResultProcess"/>
    <dgm:cxn modelId="{D9C89818-2CAE-44CF-8133-E7D82FE58D57}" type="presParOf" srcId="{B0216EE0-A124-4C86-9EF7-5450E0E6505A}" destId="{546391A5-1262-49C7-A530-C87CB8E1E727}" srcOrd="7" destOrd="0" presId="urn:microsoft.com/office/officeart/2009/3/layout/RandomtoResultProcess"/>
    <dgm:cxn modelId="{C3E46A59-9A82-4E8F-A813-61750F5733F0}" type="presParOf" srcId="{B0216EE0-A124-4C86-9EF7-5450E0E6505A}" destId="{B0D3D953-BD61-4328-B081-E2AD82F78D12}" srcOrd="8" destOrd="0" presId="urn:microsoft.com/office/officeart/2009/3/layout/RandomtoResultProcess"/>
    <dgm:cxn modelId="{FDCB6513-30EB-43D1-ADFC-AD3AB2A45F60}" type="presParOf" srcId="{B0216EE0-A124-4C86-9EF7-5450E0E6505A}" destId="{7075D5D1-C07F-4F77-B9A6-FFFCA6A6EAD0}" srcOrd="9" destOrd="0" presId="urn:microsoft.com/office/officeart/2009/3/layout/RandomtoResultProcess"/>
    <dgm:cxn modelId="{BDA5E73E-EAA7-4074-AD6B-957E00C4F1D7}" type="presParOf" srcId="{B0216EE0-A124-4C86-9EF7-5450E0E6505A}" destId="{E84A0FBE-112E-4F80-B824-E1B1CC8FA539}" srcOrd="10" destOrd="0" presId="urn:microsoft.com/office/officeart/2009/3/layout/RandomtoResultProcess"/>
    <dgm:cxn modelId="{DFDD83B9-DAB1-481E-8C93-9B3E840C7800}" type="presParOf" srcId="{B0216EE0-A124-4C86-9EF7-5450E0E6505A}" destId="{3C60123D-CAAD-42DF-BD5A-CF43A1B60C9D}" srcOrd="11" destOrd="0" presId="urn:microsoft.com/office/officeart/2009/3/layout/RandomtoResultProcess"/>
    <dgm:cxn modelId="{D977D5B4-6C41-47D3-8698-E87F12B822B2}" type="presParOf" srcId="{B0216EE0-A124-4C86-9EF7-5450E0E6505A}" destId="{70190F1E-F996-4206-B1C3-F365AD4BA410}" srcOrd="12" destOrd="0" presId="urn:microsoft.com/office/officeart/2009/3/layout/RandomtoResultProcess"/>
    <dgm:cxn modelId="{83CF8DD2-D863-4495-BC91-3A748A07D781}" type="presParOf" srcId="{B0216EE0-A124-4C86-9EF7-5450E0E6505A}" destId="{6E8BABA6-6DAE-45DC-B19B-0073D770BEA4}" srcOrd="13" destOrd="0" presId="urn:microsoft.com/office/officeart/2009/3/layout/RandomtoResultProcess"/>
    <dgm:cxn modelId="{8555C8F1-40FB-403F-B64E-07783BF98F68}" type="presParOf" srcId="{B0216EE0-A124-4C86-9EF7-5450E0E6505A}" destId="{2CB4A08E-D1B1-470F-9B90-44E67BA51B31}" srcOrd="14" destOrd="0" presId="urn:microsoft.com/office/officeart/2009/3/layout/RandomtoResultProcess"/>
    <dgm:cxn modelId="{8598AAE9-189C-4168-8642-9B92BA806BED}" type="presParOf" srcId="{B0216EE0-A124-4C86-9EF7-5450E0E6505A}" destId="{51A2E2C9-4AE9-433A-B8BE-D5611D15E3B9}" srcOrd="15" destOrd="0" presId="urn:microsoft.com/office/officeart/2009/3/layout/RandomtoResultProcess"/>
    <dgm:cxn modelId="{BE2F97D0-2DB8-4CFE-B993-03C52DB2B473}" type="presParOf" srcId="{B0216EE0-A124-4C86-9EF7-5450E0E6505A}" destId="{FEDE8B85-607C-473B-B998-E17E14EDE28F}" srcOrd="16" destOrd="0" presId="urn:microsoft.com/office/officeart/2009/3/layout/RandomtoResultProcess"/>
    <dgm:cxn modelId="{308B3D69-27CA-47D8-90BE-A380AFACC5EC}" type="presParOf" srcId="{B0216EE0-A124-4C86-9EF7-5450E0E6505A}" destId="{50867D05-B6BA-4963-9C78-5489D77C3D15}" srcOrd="17" destOrd="0" presId="urn:microsoft.com/office/officeart/2009/3/layout/RandomtoResultProcess"/>
    <dgm:cxn modelId="{AB00BD5F-A816-4F8F-9F22-5FD990277C37}" type="presParOf" srcId="{B0216EE0-A124-4C86-9EF7-5450E0E6505A}" destId="{48871EC7-39AF-45EB-B5C7-908651FCAA95}" srcOrd="18" destOrd="0" presId="urn:microsoft.com/office/officeart/2009/3/layout/RandomtoResultProcess"/>
    <dgm:cxn modelId="{DBB2B6D7-4555-447A-8864-40248B3F975C}" type="presParOf" srcId="{78B334AB-CFB7-45A0-8572-C119037FFADA}" destId="{A3945774-23CF-420B-B395-8990ABD891E1}" srcOrd="1" destOrd="0" presId="urn:microsoft.com/office/officeart/2009/3/layout/RandomtoResultProcess"/>
    <dgm:cxn modelId="{D770539D-58CF-4356-8C7B-C58061B5D4A5}" type="presParOf" srcId="{A3945774-23CF-420B-B395-8990ABD891E1}" destId="{5BEF5567-70CE-4F0B-87AE-89052FFD2FAB}" srcOrd="0" destOrd="0" presId="urn:microsoft.com/office/officeart/2009/3/layout/RandomtoResultProcess"/>
    <dgm:cxn modelId="{B738EC79-B047-4D77-BCAE-02E8C236CDB4}" type="presParOf" srcId="{A3945774-23CF-420B-B395-8990ABD891E1}" destId="{79F112F4-0E6D-4FEE-8D89-7FDE437DDDFC}" srcOrd="1" destOrd="0" presId="urn:microsoft.com/office/officeart/2009/3/layout/RandomtoResultProcess"/>
    <dgm:cxn modelId="{2F380E6B-9F64-43AC-B15A-13B49957434D}" type="presParOf" srcId="{78B334AB-CFB7-45A0-8572-C119037FFADA}" destId="{C5B57E32-81A1-4018-AF81-869BC352A304}" srcOrd="2" destOrd="0" presId="urn:microsoft.com/office/officeart/2009/3/layout/RandomtoResultProcess"/>
    <dgm:cxn modelId="{E639B03A-4EFF-4259-9FF5-456FF7C476B7}" type="presParOf" srcId="{C5B57E32-81A1-4018-AF81-869BC352A304}" destId="{47F2CF81-98D4-4783-BBBB-564A31C7E356}" srcOrd="0" destOrd="0" presId="urn:microsoft.com/office/officeart/2009/3/layout/RandomtoResultProcess"/>
    <dgm:cxn modelId="{3AEFB6CA-02BF-4E39-B43F-2352B07869B7}" type="presParOf" srcId="{C5B57E32-81A1-4018-AF81-869BC352A304}" destId="{150D3DA4-2344-476A-9F8B-AA6C21236A2C}" srcOrd="1" destOrd="0" presId="urn:microsoft.com/office/officeart/2009/3/layout/RandomtoResultProcess"/>
    <dgm:cxn modelId="{E477DB75-9C1D-4F9C-BF62-A744F1EADA40}" type="presParOf" srcId="{78B334AB-CFB7-45A0-8572-C119037FFADA}" destId="{BBC8096F-62F8-498E-9E12-D7D04959D91A}" srcOrd="3" destOrd="0" presId="urn:microsoft.com/office/officeart/2009/3/layout/RandomtoResultProcess"/>
    <dgm:cxn modelId="{86ED40CB-8AA4-44F9-BD94-88E87207788E}" type="presParOf" srcId="{BBC8096F-62F8-498E-9E12-D7D04959D91A}" destId="{611D0F99-E7B8-4C64-9579-A44CFD42C566}" srcOrd="0" destOrd="0" presId="urn:microsoft.com/office/officeart/2009/3/layout/RandomtoResultProcess"/>
    <dgm:cxn modelId="{9F79BCCD-66CD-4968-AF84-EF0A99A672FC}" type="presParOf" srcId="{BBC8096F-62F8-498E-9E12-D7D04959D91A}" destId="{A756FBE5-0678-45FF-BB15-0E5B9D41936E}" srcOrd="1" destOrd="0" presId="urn:microsoft.com/office/officeart/2009/3/layout/RandomtoResultProcess"/>
    <dgm:cxn modelId="{3D61CD4A-2863-45C8-8261-9DE5F65FBEA1}" type="presParOf" srcId="{78B334AB-CFB7-45A0-8572-C119037FFADA}" destId="{8D719DC8-B91A-4259-B9D2-F396D61DE6AF}" srcOrd="4" destOrd="0" presId="urn:microsoft.com/office/officeart/2009/3/layout/RandomtoResultProcess"/>
    <dgm:cxn modelId="{D96782F0-7FED-4767-BA53-70AB06B2FC83}" type="presParOf" srcId="{8D719DC8-B91A-4259-B9D2-F396D61DE6AF}" destId="{354AAF2E-7F0A-47B4-A35D-13B6D7A63CAC}" srcOrd="0" destOrd="0" presId="urn:microsoft.com/office/officeart/2009/3/layout/RandomtoResultProcess"/>
    <dgm:cxn modelId="{2E3CBBE6-6100-40D0-A5A5-6F6661151A38}" type="presParOf" srcId="{8D719DC8-B91A-4259-B9D2-F396D61DE6AF}" destId="{D6CF43C5-1FB2-4DE7-A2E5-D6637B2BAE14}" srcOrd="1" destOrd="0" presId="urn:microsoft.com/office/officeart/2009/3/layout/RandomtoResul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4D7C5-04E5-4495-AA81-34B4261B56CA}">
      <dsp:nvSpPr>
        <dsp:cNvPr id="0" name=""/>
        <dsp:cNvSpPr/>
      </dsp:nvSpPr>
      <dsp:spPr>
        <a:xfrm>
          <a:off x="612159" y="1285596"/>
          <a:ext cx="3511248" cy="1157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latinLnBrk="1">
            <a:lnSpc>
              <a:spcPct val="90000"/>
            </a:lnSpc>
            <a:spcBef>
              <a:spcPct val="0"/>
            </a:spcBef>
            <a:spcAft>
              <a:spcPct val="35000"/>
            </a:spcAft>
            <a:buNone/>
          </a:pPr>
          <a:r>
            <a:rPr lang="en-US" altLang="ko-KR" sz="3600" b="1" kern="1200" dirty="0">
              <a:solidFill>
                <a:srgbClr val="6C0018"/>
              </a:solidFill>
              <a:latin typeface="Arial" panose="020B0604020202020204" pitchFamily="34" charset="0"/>
              <a:cs typeface="Arial" panose="020B0604020202020204" pitchFamily="34" charset="0"/>
            </a:rPr>
            <a:t>Data Collection</a:t>
          </a:r>
          <a:endParaRPr lang="ko-KR" altLang="en-US" sz="3600" b="1" kern="1200" dirty="0">
            <a:solidFill>
              <a:srgbClr val="6C0018"/>
            </a:solidFill>
            <a:latin typeface="Arial" panose="020B0604020202020204" pitchFamily="34" charset="0"/>
            <a:cs typeface="Arial" panose="020B0604020202020204" pitchFamily="34" charset="0"/>
          </a:endParaRPr>
        </a:p>
      </dsp:txBody>
      <dsp:txXfrm>
        <a:off x="612159" y="1285596"/>
        <a:ext cx="3511248" cy="1157116"/>
      </dsp:txXfrm>
    </dsp:sp>
    <dsp:sp modelId="{9248F22B-39DA-466A-87F3-7DBB73EA4761}">
      <dsp:nvSpPr>
        <dsp:cNvPr id="0" name=""/>
        <dsp:cNvSpPr/>
      </dsp:nvSpPr>
      <dsp:spPr>
        <a:xfrm>
          <a:off x="608169" y="933673"/>
          <a:ext cx="279303" cy="27930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131FB02-895C-413A-8666-F8453D6DB581}">
      <dsp:nvSpPr>
        <dsp:cNvPr id="0" name=""/>
        <dsp:cNvSpPr/>
      </dsp:nvSpPr>
      <dsp:spPr>
        <a:xfrm>
          <a:off x="803682" y="542648"/>
          <a:ext cx="279303" cy="279303"/>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DE00C9A-F856-402D-BE48-92A33E46E78B}">
      <dsp:nvSpPr>
        <dsp:cNvPr id="0" name=""/>
        <dsp:cNvSpPr/>
      </dsp:nvSpPr>
      <dsp:spPr>
        <a:xfrm>
          <a:off x="1272913" y="620853"/>
          <a:ext cx="438906" cy="438906"/>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39D73EF-9706-457C-9E2F-B26F521DB395}">
      <dsp:nvSpPr>
        <dsp:cNvPr id="0" name=""/>
        <dsp:cNvSpPr/>
      </dsp:nvSpPr>
      <dsp:spPr>
        <a:xfrm>
          <a:off x="1663938" y="190725"/>
          <a:ext cx="279303" cy="279303"/>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35D5E8E-5137-42F7-AF36-5F976358D1F0}">
      <dsp:nvSpPr>
        <dsp:cNvPr id="0" name=""/>
        <dsp:cNvSpPr/>
      </dsp:nvSpPr>
      <dsp:spPr>
        <a:xfrm>
          <a:off x="2172271" y="34315"/>
          <a:ext cx="279303" cy="279303"/>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C32275A-FB15-471E-82AC-0F008CE8AB8E}">
      <dsp:nvSpPr>
        <dsp:cNvPr id="0" name=""/>
        <dsp:cNvSpPr/>
      </dsp:nvSpPr>
      <dsp:spPr>
        <a:xfrm>
          <a:off x="2797912" y="308033"/>
          <a:ext cx="279303" cy="27930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46391A5-1262-49C7-A530-C87CB8E1E727}">
      <dsp:nvSpPr>
        <dsp:cNvPr id="0" name=""/>
        <dsp:cNvSpPr/>
      </dsp:nvSpPr>
      <dsp:spPr>
        <a:xfrm>
          <a:off x="3188937" y="503545"/>
          <a:ext cx="438906" cy="438906"/>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0D3D953-BD61-4328-B081-E2AD82F78D12}">
      <dsp:nvSpPr>
        <dsp:cNvPr id="0" name=""/>
        <dsp:cNvSpPr/>
      </dsp:nvSpPr>
      <dsp:spPr>
        <a:xfrm>
          <a:off x="3736373" y="933673"/>
          <a:ext cx="279303" cy="279303"/>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075D5D1-C07F-4F77-B9A6-FFFCA6A6EAD0}">
      <dsp:nvSpPr>
        <dsp:cNvPr id="0" name=""/>
        <dsp:cNvSpPr/>
      </dsp:nvSpPr>
      <dsp:spPr>
        <a:xfrm>
          <a:off x="3970988" y="1363801"/>
          <a:ext cx="279303" cy="279303"/>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84A0FBE-112E-4F80-B824-E1B1CC8FA539}">
      <dsp:nvSpPr>
        <dsp:cNvPr id="0" name=""/>
        <dsp:cNvSpPr/>
      </dsp:nvSpPr>
      <dsp:spPr>
        <a:xfrm>
          <a:off x="1937656" y="542648"/>
          <a:ext cx="718209" cy="718209"/>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C60123D-CAAD-42DF-BD5A-CF43A1B60C9D}">
      <dsp:nvSpPr>
        <dsp:cNvPr id="0" name=""/>
        <dsp:cNvSpPr/>
      </dsp:nvSpPr>
      <dsp:spPr>
        <a:xfrm>
          <a:off x="412657" y="2028544"/>
          <a:ext cx="279303" cy="27930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0190F1E-F996-4206-B1C3-F365AD4BA410}">
      <dsp:nvSpPr>
        <dsp:cNvPr id="0" name=""/>
        <dsp:cNvSpPr/>
      </dsp:nvSpPr>
      <dsp:spPr>
        <a:xfrm>
          <a:off x="647272" y="2380467"/>
          <a:ext cx="438906" cy="438906"/>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E8BABA6-6DAE-45DC-B19B-0073D770BEA4}">
      <dsp:nvSpPr>
        <dsp:cNvPr id="0" name=""/>
        <dsp:cNvSpPr/>
      </dsp:nvSpPr>
      <dsp:spPr>
        <a:xfrm>
          <a:off x="1233810" y="2693288"/>
          <a:ext cx="638408" cy="638408"/>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CB4A08E-D1B1-470F-9B90-44E67BA51B31}">
      <dsp:nvSpPr>
        <dsp:cNvPr id="0" name=""/>
        <dsp:cNvSpPr/>
      </dsp:nvSpPr>
      <dsp:spPr>
        <a:xfrm>
          <a:off x="2054963" y="3201621"/>
          <a:ext cx="279303" cy="279303"/>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1A2E2C9-4AE9-433A-B8BE-D5611D15E3B9}">
      <dsp:nvSpPr>
        <dsp:cNvPr id="0" name=""/>
        <dsp:cNvSpPr/>
      </dsp:nvSpPr>
      <dsp:spPr>
        <a:xfrm>
          <a:off x="2211374" y="2693288"/>
          <a:ext cx="438906" cy="438906"/>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EDE8B85-607C-473B-B998-E17E14EDE28F}">
      <dsp:nvSpPr>
        <dsp:cNvPr id="0" name=""/>
        <dsp:cNvSpPr/>
      </dsp:nvSpPr>
      <dsp:spPr>
        <a:xfrm>
          <a:off x="2602399" y="3240723"/>
          <a:ext cx="279303" cy="27930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0867D05-B6BA-4963-9C78-5489D77C3D15}">
      <dsp:nvSpPr>
        <dsp:cNvPr id="0" name=""/>
        <dsp:cNvSpPr/>
      </dsp:nvSpPr>
      <dsp:spPr>
        <a:xfrm>
          <a:off x="2954322" y="2615083"/>
          <a:ext cx="638408" cy="638408"/>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8871EC7-39AF-45EB-B5C7-908651FCAA95}">
      <dsp:nvSpPr>
        <dsp:cNvPr id="0" name=""/>
        <dsp:cNvSpPr/>
      </dsp:nvSpPr>
      <dsp:spPr>
        <a:xfrm>
          <a:off x="3814578" y="2458672"/>
          <a:ext cx="438906" cy="438906"/>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BEF5567-70CE-4F0B-87AE-89052FFD2FAB}">
      <dsp:nvSpPr>
        <dsp:cNvPr id="0" name=""/>
        <dsp:cNvSpPr/>
      </dsp:nvSpPr>
      <dsp:spPr>
        <a:xfrm>
          <a:off x="4367793" y="620203"/>
          <a:ext cx="1289004" cy="2460850"/>
        </a:xfrm>
        <a:prstGeom prst="chevron">
          <a:avLst>
            <a:gd name="adj" fmla="val 6231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7F2CF81-98D4-4783-BBBB-564A31C7E356}">
      <dsp:nvSpPr>
        <dsp:cNvPr id="0" name=""/>
        <dsp:cNvSpPr/>
      </dsp:nvSpPr>
      <dsp:spPr>
        <a:xfrm>
          <a:off x="5542489" y="621398"/>
          <a:ext cx="3515467" cy="2460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latinLnBrk="1">
            <a:lnSpc>
              <a:spcPct val="90000"/>
            </a:lnSpc>
            <a:spcBef>
              <a:spcPct val="0"/>
            </a:spcBef>
            <a:spcAft>
              <a:spcPct val="35000"/>
            </a:spcAft>
            <a:buNone/>
          </a:pPr>
          <a:r>
            <a:rPr lang="en-US" altLang="ko-KR" sz="3600" b="1" kern="1200" dirty="0">
              <a:solidFill>
                <a:srgbClr val="6C0018"/>
              </a:solidFill>
              <a:latin typeface="Arial" panose="020B0604020202020204" pitchFamily="34" charset="0"/>
              <a:cs typeface="Arial" panose="020B0604020202020204" pitchFamily="34" charset="0"/>
            </a:rPr>
            <a:t>Data Coding</a:t>
          </a:r>
          <a:endParaRPr lang="ko-KR" altLang="en-US" sz="3600" b="1" kern="1200" dirty="0">
            <a:solidFill>
              <a:srgbClr val="6C0018"/>
            </a:solidFill>
            <a:latin typeface="Arial" panose="020B0604020202020204" pitchFamily="34" charset="0"/>
            <a:cs typeface="Arial" panose="020B0604020202020204" pitchFamily="34" charset="0"/>
          </a:endParaRPr>
        </a:p>
      </dsp:txBody>
      <dsp:txXfrm>
        <a:off x="5542489" y="621398"/>
        <a:ext cx="3515467" cy="2460827"/>
      </dsp:txXfrm>
    </dsp:sp>
    <dsp:sp modelId="{611D0F99-E7B8-4C64-9579-A44CFD42C566}">
      <dsp:nvSpPr>
        <dsp:cNvPr id="0" name=""/>
        <dsp:cNvSpPr/>
      </dsp:nvSpPr>
      <dsp:spPr>
        <a:xfrm>
          <a:off x="8867441" y="620203"/>
          <a:ext cx="1289004" cy="2460850"/>
        </a:xfrm>
        <a:prstGeom prst="chevron">
          <a:avLst>
            <a:gd name="adj" fmla="val 62310"/>
          </a:avLst>
        </a:prstGeom>
        <a:gradFill rotWithShape="0">
          <a:gsLst>
            <a:gs pos="0">
              <a:srgbClr val="FFC422"/>
            </a:gs>
            <a:gs pos="50000">
              <a:srgbClr val="FFC422"/>
            </a:gs>
            <a:gs pos="100000">
              <a:srgbClr val="FFC422"/>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54AAF2E-7F0A-47B4-A35D-13B6D7A63CAC}">
      <dsp:nvSpPr>
        <dsp:cNvPr id="0" name=""/>
        <dsp:cNvSpPr/>
      </dsp:nvSpPr>
      <dsp:spPr>
        <a:xfrm>
          <a:off x="10575554" y="416833"/>
          <a:ext cx="4023181" cy="2988147"/>
        </a:xfrm>
        <a:prstGeom prst="ellipse">
          <a:avLst/>
        </a:prstGeom>
        <a:gradFill rotWithShape="0">
          <a:gsLst>
            <a:gs pos="0">
              <a:srgbClr val="6C0018"/>
            </a:gs>
            <a:gs pos="50000">
              <a:srgbClr val="6C0018"/>
            </a:gs>
            <a:gs pos="100000">
              <a:schemeClr val="accent2">
                <a:lumMod val="75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latinLnBrk="1">
            <a:lnSpc>
              <a:spcPct val="90000"/>
            </a:lnSpc>
            <a:spcBef>
              <a:spcPct val="0"/>
            </a:spcBef>
            <a:spcAft>
              <a:spcPct val="35000"/>
            </a:spcAft>
            <a:buNone/>
          </a:pPr>
          <a:r>
            <a:rPr lang="en-US" altLang="ko-KR" sz="3600" b="1" kern="1200" dirty="0">
              <a:latin typeface="Arial" panose="020B0604020202020204" pitchFamily="34" charset="0"/>
              <a:cs typeface="Arial" panose="020B0604020202020204" pitchFamily="34" charset="0"/>
            </a:rPr>
            <a:t>Comparative Analysis</a:t>
          </a:r>
          <a:endParaRPr lang="ko-KR" altLang="en-US" sz="3600" b="1" kern="1200" dirty="0">
            <a:latin typeface="Arial" panose="020B0604020202020204" pitchFamily="34" charset="0"/>
            <a:cs typeface="Arial" panose="020B0604020202020204" pitchFamily="34" charset="0"/>
          </a:endParaRPr>
        </a:p>
      </dsp:txBody>
      <dsp:txXfrm>
        <a:off x="11164735" y="854437"/>
        <a:ext cx="2844819" cy="2112939"/>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183123"/>
            <a:ext cx="27980640" cy="15280640"/>
          </a:xfrm>
        </p:spPr>
        <p:txBody>
          <a:bodyPr anchor="b"/>
          <a:lstStyle>
            <a:lvl1pPr algn="ctr">
              <a:defRPr sz="21600"/>
            </a:lvl1pPr>
          </a:lstStyle>
          <a:p>
            <a:r>
              <a:rPr lang="ko-KR" altLang="en-US"/>
              <a:t>마스터 제목 스타일 편집</a:t>
            </a:r>
            <a:endParaRPr lang="en-US" dirty="0"/>
          </a:p>
        </p:txBody>
      </p:sp>
      <p:sp>
        <p:nvSpPr>
          <p:cNvPr id="3" name="Subtitle 2"/>
          <p:cNvSpPr>
            <a:spLocks noGrp="1"/>
          </p:cNvSpPr>
          <p:nvPr>
            <p:ph type="subTitle" idx="1"/>
          </p:nvPr>
        </p:nvSpPr>
        <p:spPr>
          <a:xfrm>
            <a:off x="4114800" y="23053043"/>
            <a:ext cx="24688800" cy="10596877"/>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993EA6C-AB27-4DFB-B840-7CF4763FB05C}" type="datetimeFigureOut">
              <a:rPr lang="ko-KR" altLang="en-US" smtClean="0"/>
              <a:t>2016-11-06</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3F81342-FBCB-42F3-BEDC-3972465B0DB7}" type="slidenum">
              <a:rPr lang="ko-KR" altLang="en-US" smtClean="0"/>
              <a:t>‹#›</a:t>
            </a:fld>
            <a:endParaRPr lang="ko-KR" altLang="en-US"/>
          </a:p>
        </p:txBody>
      </p:sp>
    </p:spTree>
    <p:extLst>
      <p:ext uri="{BB962C8B-B14F-4D97-AF65-F5344CB8AC3E}">
        <p14:creationId xmlns:p14="http://schemas.microsoft.com/office/powerpoint/2010/main" val="3586159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C993EA6C-AB27-4DFB-B840-7CF4763FB05C}" type="datetimeFigureOut">
              <a:rPr lang="ko-KR" altLang="en-US" smtClean="0"/>
              <a:t>2016-11-06</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3F81342-FBCB-42F3-BEDC-3972465B0DB7}" type="slidenum">
              <a:rPr lang="ko-KR" altLang="en-US" smtClean="0"/>
              <a:t>‹#›</a:t>
            </a:fld>
            <a:endParaRPr lang="ko-KR" altLang="en-US"/>
          </a:p>
        </p:txBody>
      </p:sp>
    </p:spTree>
    <p:extLst>
      <p:ext uri="{BB962C8B-B14F-4D97-AF65-F5344CB8AC3E}">
        <p14:creationId xmlns:p14="http://schemas.microsoft.com/office/powerpoint/2010/main" val="413117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336800"/>
            <a:ext cx="7098030" cy="37195763"/>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2263142" y="2336800"/>
            <a:ext cx="20882610" cy="37195763"/>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C993EA6C-AB27-4DFB-B840-7CF4763FB05C}" type="datetimeFigureOut">
              <a:rPr lang="ko-KR" altLang="en-US" smtClean="0"/>
              <a:t>2016-11-06</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3F81342-FBCB-42F3-BEDC-3972465B0DB7}" type="slidenum">
              <a:rPr lang="ko-KR" altLang="en-US" smtClean="0"/>
              <a:t>‹#›</a:t>
            </a:fld>
            <a:endParaRPr lang="ko-KR" altLang="en-US"/>
          </a:p>
        </p:txBody>
      </p:sp>
    </p:spTree>
    <p:extLst>
      <p:ext uri="{BB962C8B-B14F-4D97-AF65-F5344CB8AC3E}">
        <p14:creationId xmlns:p14="http://schemas.microsoft.com/office/powerpoint/2010/main" val="4258034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C993EA6C-AB27-4DFB-B840-7CF4763FB05C}" type="datetimeFigureOut">
              <a:rPr lang="ko-KR" altLang="en-US" smtClean="0"/>
              <a:t>2016-11-06</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3F81342-FBCB-42F3-BEDC-3972465B0DB7}" type="slidenum">
              <a:rPr lang="ko-KR" altLang="en-US" smtClean="0"/>
              <a:t>‹#›</a:t>
            </a:fld>
            <a:endParaRPr lang="ko-KR" altLang="en-US"/>
          </a:p>
        </p:txBody>
      </p:sp>
    </p:spTree>
    <p:extLst>
      <p:ext uri="{BB962C8B-B14F-4D97-AF65-F5344CB8AC3E}">
        <p14:creationId xmlns:p14="http://schemas.microsoft.com/office/powerpoint/2010/main" val="3496057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2245997" y="10942333"/>
            <a:ext cx="28392120" cy="18257517"/>
          </a:xfrm>
        </p:spPr>
        <p:txBody>
          <a:bodyPr anchor="b"/>
          <a:lstStyle>
            <a:lvl1pPr>
              <a:defRPr sz="21600"/>
            </a:lvl1pPr>
          </a:lstStyle>
          <a:p>
            <a:r>
              <a:rPr lang="ko-KR" altLang="en-US"/>
              <a:t>마스터 제목 스타일 편집</a:t>
            </a:r>
            <a:endParaRPr lang="en-US" dirty="0"/>
          </a:p>
        </p:txBody>
      </p:sp>
      <p:sp>
        <p:nvSpPr>
          <p:cNvPr id="3" name="Text Placeholder 2"/>
          <p:cNvSpPr>
            <a:spLocks noGrp="1"/>
          </p:cNvSpPr>
          <p:nvPr>
            <p:ph type="body" idx="1"/>
          </p:nvPr>
        </p:nvSpPr>
        <p:spPr>
          <a:xfrm>
            <a:off x="2245997" y="29372573"/>
            <a:ext cx="28392120" cy="9601197"/>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fld id="{C993EA6C-AB27-4DFB-B840-7CF4763FB05C}" type="datetimeFigureOut">
              <a:rPr lang="ko-KR" altLang="en-US" smtClean="0"/>
              <a:t>2016-11-06</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3F81342-FBCB-42F3-BEDC-3972465B0DB7}" type="slidenum">
              <a:rPr lang="ko-KR" altLang="en-US" smtClean="0"/>
              <a:t>‹#›</a:t>
            </a:fld>
            <a:endParaRPr lang="ko-KR" altLang="en-US"/>
          </a:p>
        </p:txBody>
      </p:sp>
    </p:spTree>
    <p:extLst>
      <p:ext uri="{BB962C8B-B14F-4D97-AF65-F5344CB8AC3E}">
        <p14:creationId xmlns:p14="http://schemas.microsoft.com/office/powerpoint/2010/main" val="3184844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2263140" y="11684000"/>
            <a:ext cx="13990320" cy="27848563"/>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Content Placeholder 3"/>
          <p:cNvSpPr>
            <a:spLocks noGrp="1"/>
          </p:cNvSpPr>
          <p:nvPr>
            <p:ph sz="half" idx="2"/>
          </p:nvPr>
        </p:nvSpPr>
        <p:spPr>
          <a:xfrm>
            <a:off x="16664940" y="11684000"/>
            <a:ext cx="13990320" cy="27848563"/>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p:txBody>
          <a:bodyPr/>
          <a:lstStyle/>
          <a:p>
            <a:fld id="{C993EA6C-AB27-4DFB-B840-7CF4763FB05C}" type="datetimeFigureOut">
              <a:rPr lang="ko-KR" altLang="en-US" smtClean="0"/>
              <a:t>2016-11-06</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93F81342-FBCB-42F3-BEDC-3972465B0DB7}" type="slidenum">
              <a:rPr lang="ko-KR" altLang="en-US" smtClean="0"/>
              <a:t>‹#›</a:t>
            </a:fld>
            <a:endParaRPr lang="ko-KR" altLang="en-US"/>
          </a:p>
        </p:txBody>
      </p:sp>
    </p:spTree>
    <p:extLst>
      <p:ext uri="{BB962C8B-B14F-4D97-AF65-F5344CB8AC3E}">
        <p14:creationId xmlns:p14="http://schemas.microsoft.com/office/powerpoint/2010/main" val="3144308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2267428" y="2336810"/>
            <a:ext cx="28392120" cy="848360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2267431" y="10759443"/>
            <a:ext cx="13926024"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ko-KR" altLang="en-US"/>
              <a:t>마스터 텍스트 스타일 편집</a:t>
            </a:r>
          </a:p>
        </p:txBody>
      </p:sp>
      <p:sp>
        <p:nvSpPr>
          <p:cNvPr id="4" name="Content Placeholder 3"/>
          <p:cNvSpPr>
            <a:spLocks noGrp="1"/>
          </p:cNvSpPr>
          <p:nvPr>
            <p:ph sz="half" idx="2"/>
          </p:nvPr>
        </p:nvSpPr>
        <p:spPr>
          <a:xfrm>
            <a:off x="2267431" y="16032480"/>
            <a:ext cx="13926024" cy="23581363"/>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16664942" y="10759443"/>
            <a:ext cx="13994608"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ko-KR" altLang="en-US"/>
              <a:t>마스터 텍스트 스타일 편집</a:t>
            </a:r>
          </a:p>
        </p:txBody>
      </p:sp>
      <p:sp>
        <p:nvSpPr>
          <p:cNvPr id="6" name="Content Placeholder 5"/>
          <p:cNvSpPr>
            <a:spLocks noGrp="1"/>
          </p:cNvSpPr>
          <p:nvPr>
            <p:ph sz="quarter" idx="4"/>
          </p:nvPr>
        </p:nvSpPr>
        <p:spPr>
          <a:xfrm>
            <a:off x="16664942" y="16032480"/>
            <a:ext cx="13994608" cy="23581363"/>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fld id="{C993EA6C-AB27-4DFB-B840-7CF4763FB05C}" type="datetimeFigureOut">
              <a:rPr lang="ko-KR" altLang="en-US" smtClean="0"/>
              <a:t>2016-11-06</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93F81342-FBCB-42F3-BEDC-3972465B0DB7}" type="slidenum">
              <a:rPr lang="ko-KR" altLang="en-US" smtClean="0"/>
              <a:t>‹#›</a:t>
            </a:fld>
            <a:endParaRPr lang="ko-KR" altLang="en-US"/>
          </a:p>
        </p:txBody>
      </p:sp>
    </p:spTree>
    <p:extLst>
      <p:ext uri="{BB962C8B-B14F-4D97-AF65-F5344CB8AC3E}">
        <p14:creationId xmlns:p14="http://schemas.microsoft.com/office/powerpoint/2010/main" val="3956413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993EA6C-AB27-4DFB-B840-7CF4763FB05C}" type="datetimeFigureOut">
              <a:rPr lang="ko-KR" altLang="en-US" smtClean="0"/>
              <a:t>2016-11-06</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93F81342-FBCB-42F3-BEDC-3972465B0DB7}" type="slidenum">
              <a:rPr lang="ko-KR" altLang="en-US" smtClean="0"/>
              <a:t>‹#›</a:t>
            </a:fld>
            <a:endParaRPr lang="ko-KR" altLang="en-US"/>
          </a:p>
        </p:txBody>
      </p:sp>
    </p:spTree>
    <p:extLst>
      <p:ext uri="{BB962C8B-B14F-4D97-AF65-F5344CB8AC3E}">
        <p14:creationId xmlns:p14="http://schemas.microsoft.com/office/powerpoint/2010/main" val="3707013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3EA6C-AB27-4DFB-B840-7CF4763FB05C}" type="datetimeFigureOut">
              <a:rPr lang="ko-KR" altLang="en-US" smtClean="0"/>
              <a:t>2016-11-06</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93F81342-FBCB-42F3-BEDC-3972465B0DB7}" type="slidenum">
              <a:rPr lang="ko-KR" altLang="en-US" smtClean="0"/>
              <a:t>‹#›</a:t>
            </a:fld>
            <a:endParaRPr lang="ko-KR" altLang="en-US"/>
          </a:p>
        </p:txBody>
      </p:sp>
    </p:spTree>
    <p:extLst>
      <p:ext uri="{BB962C8B-B14F-4D97-AF65-F5344CB8AC3E}">
        <p14:creationId xmlns:p14="http://schemas.microsoft.com/office/powerpoint/2010/main" val="2367789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ko-KR" altLang="en-US"/>
              <a:t>마스터 제목 스타일 편집</a:t>
            </a:r>
            <a:endParaRPr lang="en-US" dirty="0"/>
          </a:p>
        </p:txBody>
      </p:sp>
      <p:sp>
        <p:nvSpPr>
          <p:cNvPr id="3" name="Content Placeholder 2"/>
          <p:cNvSpPr>
            <a:spLocks noGrp="1"/>
          </p:cNvSpPr>
          <p:nvPr>
            <p:ph idx="1"/>
          </p:nvPr>
        </p:nvSpPr>
        <p:spPr>
          <a:xfrm>
            <a:off x="13994608" y="6319530"/>
            <a:ext cx="16664940" cy="311912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C993EA6C-AB27-4DFB-B840-7CF4763FB05C}" type="datetimeFigureOut">
              <a:rPr lang="ko-KR" altLang="en-US" smtClean="0"/>
              <a:t>2016-11-06</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93F81342-FBCB-42F3-BEDC-3972465B0DB7}" type="slidenum">
              <a:rPr lang="ko-KR" altLang="en-US" smtClean="0"/>
              <a:t>‹#›</a:t>
            </a:fld>
            <a:endParaRPr lang="ko-KR" altLang="en-US"/>
          </a:p>
        </p:txBody>
      </p:sp>
    </p:spTree>
    <p:extLst>
      <p:ext uri="{BB962C8B-B14F-4D97-AF65-F5344CB8AC3E}">
        <p14:creationId xmlns:p14="http://schemas.microsoft.com/office/powerpoint/2010/main" val="4172794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13994608" y="6319530"/>
            <a:ext cx="16664940" cy="311912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C993EA6C-AB27-4DFB-B840-7CF4763FB05C}" type="datetimeFigureOut">
              <a:rPr lang="ko-KR" altLang="en-US" smtClean="0"/>
              <a:t>2016-11-06</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93F81342-FBCB-42F3-BEDC-3972465B0DB7}" type="slidenum">
              <a:rPr lang="ko-KR" altLang="en-US" smtClean="0"/>
              <a:t>‹#›</a:t>
            </a:fld>
            <a:endParaRPr lang="ko-KR" altLang="en-US"/>
          </a:p>
        </p:txBody>
      </p:sp>
    </p:spTree>
    <p:extLst>
      <p:ext uri="{BB962C8B-B14F-4D97-AF65-F5344CB8AC3E}">
        <p14:creationId xmlns:p14="http://schemas.microsoft.com/office/powerpoint/2010/main" val="3354080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36810"/>
            <a:ext cx="28392120" cy="848360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2263140" y="40680650"/>
            <a:ext cx="7406640" cy="2336800"/>
          </a:xfrm>
          <a:prstGeom prst="rect">
            <a:avLst/>
          </a:prstGeom>
        </p:spPr>
        <p:txBody>
          <a:bodyPr vert="horz" lIns="91440" tIns="45720" rIns="91440" bIns="45720" rtlCol="0" anchor="ctr"/>
          <a:lstStyle>
            <a:lvl1pPr algn="l">
              <a:defRPr sz="4320">
                <a:solidFill>
                  <a:schemeClr val="tx1">
                    <a:tint val="75000"/>
                  </a:schemeClr>
                </a:solidFill>
              </a:defRPr>
            </a:lvl1pPr>
          </a:lstStyle>
          <a:p>
            <a:fld id="{C993EA6C-AB27-4DFB-B840-7CF4763FB05C}" type="datetimeFigureOut">
              <a:rPr lang="ko-KR" altLang="en-US" smtClean="0"/>
              <a:t>2016-11-06</a:t>
            </a:fld>
            <a:endParaRPr lang="ko-KR" altLang="en-US"/>
          </a:p>
        </p:txBody>
      </p:sp>
      <p:sp>
        <p:nvSpPr>
          <p:cNvPr id="5" name="Footer Placeholder 4"/>
          <p:cNvSpPr>
            <a:spLocks noGrp="1"/>
          </p:cNvSpPr>
          <p:nvPr>
            <p:ph type="ftr" sz="quarter" idx="3"/>
          </p:nvPr>
        </p:nvSpPr>
        <p:spPr>
          <a:xfrm>
            <a:off x="10904220" y="40680650"/>
            <a:ext cx="11109960" cy="23368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23248620" y="40680650"/>
            <a:ext cx="7406640" cy="2336800"/>
          </a:xfrm>
          <a:prstGeom prst="rect">
            <a:avLst/>
          </a:prstGeom>
        </p:spPr>
        <p:txBody>
          <a:bodyPr vert="horz" lIns="91440" tIns="45720" rIns="91440" bIns="45720" rtlCol="0" anchor="ctr"/>
          <a:lstStyle>
            <a:lvl1pPr algn="r">
              <a:defRPr sz="4320">
                <a:solidFill>
                  <a:schemeClr val="tx1">
                    <a:tint val="75000"/>
                  </a:schemeClr>
                </a:solidFill>
              </a:defRPr>
            </a:lvl1pPr>
          </a:lstStyle>
          <a:p>
            <a:fld id="{93F81342-FBCB-42F3-BEDC-3972465B0DB7}" type="slidenum">
              <a:rPr lang="ko-KR" altLang="en-US" smtClean="0"/>
              <a:t>‹#›</a:t>
            </a:fld>
            <a:endParaRPr lang="ko-KR" altLang="en-US"/>
          </a:p>
        </p:txBody>
      </p:sp>
      <p:sp>
        <p:nvSpPr>
          <p:cNvPr id="7" name="Rectangle 6"/>
          <p:cNvSpPr/>
          <p:nvPr userDrawn="1"/>
        </p:nvSpPr>
        <p:spPr>
          <a:xfrm>
            <a:off x="0" y="41330880"/>
            <a:ext cx="32918400" cy="2560321"/>
          </a:xfrm>
          <a:prstGeom prst="rect">
            <a:avLst/>
          </a:prstGeom>
          <a:solidFill>
            <a:srgbClr val="A20E0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8"/>
          <p:cNvSpPr/>
          <p:nvPr userDrawn="1"/>
        </p:nvSpPr>
        <p:spPr>
          <a:xfrm>
            <a:off x="0" y="41330880"/>
            <a:ext cx="32918400" cy="3695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2" descr="https://schoolofsustainability.asu.edu/files/2015/01/SOS_REV.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85799" y="41569002"/>
            <a:ext cx="5805498" cy="2322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9365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91840" rtl="0" eaLnBrk="1" latinLnBrk="1"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1"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1"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1"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1"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1"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1"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1"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1"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1"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1" hangingPunct="1">
        <a:defRPr sz="6480" kern="1200">
          <a:solidFill>
            <a:schemeClr val="tx1"/>
          </a:solidFill>
          <a:latin typeface="+mn-lt"/>
          <a:ea typeface="+mn-ea"/>
          <a:cs typeface="+mn-cs"/>
        </a:defRPr>
      </a:lvl1pPr>
      <a:lvl2pPr marL="1645920" algn="l" defTabSz="3291840" rtl="0" eaLnBrk="1" latinLnBrk="1" hangingPunct="1">
        <a:defRPr sz="6480" kern="1200">
          <a:solidFill>
            <a:schemeClr val="tx1"/>
          </a:solidFill>
          <a:latin typeface="+mn-lt"/>
          <a:ea typeface="+mn-ea"/>
          <a:cs typeface="+mn-cs"/>
        </a:defRPr>
      </a:lvl2pPr>
      <a:lvl3pPr marL="3291840" algn="l" defTabSz="3291840" rtl="0" eaLnBrk="1" latinLnBrk="1" hangingPunct="1">
        <a:defRPr sz="6480" kern="1200">
          <a:solidFill>
            <a:schemeClr val="tx1"/>
          </a:solidFill>
          <a:latin typeface="+mn-lt"/>
          <a:ea typeface="+mn-ea"/>
          <a:cs typeface="+mn-cs"/>
        </a:defRPr>
      </a:lvl3pPr>
      <a:lvl4pPr marL="4937760" algn="l" defTabSz="3291840" rtl="0" eaLnBrk="1" latinLnBrk="1" hangingPunct="1">
        <a:defRPr sz="6480" kern="1200">
          <a:solidFill>
            <a:schemeClr val="tx1"/>
          </a:solidFill>
          <a:latin typeface="+mn-lt"/>
          <a:ea typeface="+mn-ea"/>
          <a:cs typeface="+mn-cs"/>
        </a:defRPr>
      </a:lvl4pPr>
      <a:lvl5pPr marL="6583680" algn="l" defTabSz="3291840" rtl="0" eaLnBrk="1" latinLnBrk="1" hangingPunct="1">
        <a:defRPr sz="6480" kern="1200">
          <a:solidFill>
            <a:schemeClr val="tx1"/>
          </a:solidFill>
          <a:latin typeface="+mn-lt"/>
          <a:ea typeface="+mn-ea"/>
          <a:cs typeface="+mn-cs"/>
        </a:defRPr>
      </a:lvl5pPr>
      <a:lvl6pPr marL="8229600" algn="l" defTabSz="3291840" rtl="0" eaLnBrk="1" latinLnBrk="1" hangingPunct="1">
        <a:defRPr sz="6480" kern="1200">
          <a:solidFill>
            <a:schemeClr val="tx1"/>
          </a:solidFill>
          <a:latin typeface="+mn-lt"/>
          <a:ea typeface="+mn-ea"/>
          <a:cs typeface="+mn-cs"/>
        </a:defRPr>
      </a:lvl6pPr>
      <a:lvl7pPr marL="9875520" algn="l" defTabSz="3291840" rtl="0" eaLnBrk="1" latinLnBrk="1" hangingPunct="1">
        <a:defRPr sz="6480" kern="1200">
          <a:solidFill>
            <a:schemeClr val="tx1"/>
          </a:solidFill>
          <a:latin typeface="+mn-lt"/>
          <a:ea typeface="+mn-ea"/>
          <a:cs typeface="+mn-cs"/>
        </a:defRPr>
      </a:lvl7pPr>
      <a:lvl8pPr marL="11521440" algn="l" defTabSz="3291840" rtl="0" eaLnBrk="1" latinLnBrk="1" hangingPunct="1">
        <a:defRPr sz="6480" kern="1200">
          <a:solidFill>
            <a:schemeClr val="tx1"/>
          </a:solidFill>
          <a:latin typeface="+mn-lt"/>
          <a:ea typeface="+mn-ea"/>
          <a:cs typeface="+mn-cs"/>
        </a:defRPr>
      </a:lvl8pPr>
      <a:lvl9pPr marL="13167360" algn="l" defTabSz="3291840" rtl="0" eaLnBrk="1" latinLnBrk="1"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2"/>
          <a:stretch>
            <a:fillRect/>
          </a:stretch>
        </p:blipFill>
        <p:spPr>
          <a:xfrm>
            <a:off x="84031" y="7314185"/>
            <a:ext cx="16375167" cy="7572039"/>
          </a:xfrm>
          <a:prstGeom prst="rect">
            <a:avLst/>
          </a:prstGeom>
        </p:spPr>
      </p:pic>
      <p:sp>
        <p:nvSpPr>
          <p:cNvPr id="202" name="Rectangle 179"/>
          <p:cNvSpPr/>
          <p:nvPr/>
        </p:nvSpPr>
        <p:spPr>
          <a:xfrm>
            <a:off x="16459200" y="7315201"/>
            <a:ext cx="16395882" cy="7580670"/>
          </a:xfrm>
          <a:prstGeom prst="rect">
            <a:avLst/>
          </a:prstGeom>
          <a:solidFill>
            <a:schemeClr val="bg1"/>
          </a:solidFill>
          <a:ln w="142875" cap="flat" cmpd="sng" algn="ctr">
            <a:solidFill>
              <a:srgbClr val="6C0018"/>
            </a:solidFill>
            <a:prstDash val="solid"/>
          </a:ln>
          <a:effectLst/>
        </p:spPr>
        <p:txBody>
          <a:bodyPr rtlCol="0" anchor="ctr"/>
          <a:lstStyle/>
          <a:p>
            <a:pPr marL="914400" lvl="1" indent="-457200" defTabSz="2508016">
              <a:buClr>
                <a:srgbClr val="6C0018"/>
              </a:buClr>
              <a:buFont typeface="Wingdings" panose="05000000000000000000" pitchFamily="2" charset="2"/>
              <a:buChar char="§"/>
            </a:pPr>
            <a:r>
              <a:rPr lang="en-US" altLang="ko-KR" sz="3600" kern="0" dirty="0">
                <a:latin typeface="Arial" panose="020B0604020202020204" pitchFamily="34" charset="0"/>
                <a:cs typeface="Arial" panose="020B0604020202020204" pitchFamily="34" charset="0"/>
              </a:rPr>
              <a:t>The 2014 UN Climate Summit was held at the United Nations headquarters in New York on 23 September 2014 in order to engage leaders and to advance climate actions.</a:t>
            </a:r>
          </a:p>
          <a:p>
            <a:pPr marL="914400" lvl="1" indent="-457200" defTabSz="2508016">
              <a:buClr>
                <a:srgbClr val="6C0018"/>
              </a:buClr>
              <a:buFont typeface="Wingdings" panose="05000000000000000000" pitchFamily="2" charset="2"/>
              <a:buChar char="§"/>
            </a:pPr>
            <a:r>
              <a:rPr lang="en-US" sz="3600" kern="0" dirty="0">
                <a:latin typeface="Arial" panose="020B0604020202020204" pitchFamily="34" charset="0"/>
                <a:cs typeface="Arial" panose="020B0604020202020204" pitchFamily="34" charset="0"/>
              </a:rPr>
              <a:t>The President of South Korea, Park Geun-hye, called for a change in people's perceptions toward climate change during her keynote speech at the summit. President Park’s speech spurred high public attention on climate change issues in South Korea through various news media.</a:t>
            </a:r>
          </a:p>
          <a:p>
            <a:pPr marL="914400" lvl="1" indent="-457200" defTabSz="2508016">
              <a:buClr>
                <a:srgbClr val="6C0018"/>
              </a:buClr>
              <a:buFont typeface="Wingdings" panose="05000000000000000000" pitchFamily="2" charset="2"/>
              <a:buChar char="§"/>
            </a:pPr>
            <a:r>
              <a:rPr lang="en-US" sz="3600" kern="0" dirty="0">
                <a:latin typeface="Arial" panose="020B0604020202020204" pitchFamily="34" charset="0"/>
                <a:cs typeface="Arial" panose="020B0604020202020204" pitchFamily="34" charset="0"/>
              </a:rPr>
              <a:t>The relation between media coverage and public awareness of climate change is broadly recognized, and news media’s role in connecting expert discourse to public risk perception has become significant with the rising risk of climate change.</a:t>
            </a:r>
            <a:endParaRPr lang="en-US" sz="3200" kern="0" dirty="0">
              <a:latin typeface="Arial" panose="020B0604020202020204" pitchFamily="34" charset="0"/>
              <a:cs typeface="Arial" panose="020B0604020202020204" pitchFamily="34" charset="0"/>
            </a:endParaRPr>
          </a:p>
        </p:txBody>
      </p:sp>
      <p:sp>
        <p:nvSpPr>
          <p:cNvPr id="185" name="Rectangle 99"/>
          <p:cNvSpPr/>
          <p:nvPr/>
        </p:nvSpPr>
        <p:spPr>
          <a:xfrm>
            <a:off x="76188" y="51274"/>
            <a:ext cx="32778893" cy="5892327"/>
          </a:xfrm>
          <a:prstGeom prst="rect">
            <a:avLst/>
          </a:prstGeom>
          <a:solidFill>
            <a:srgbClr val="6C0018"/>
          </a:solidFill>
          <a:ln w="142875" cap="flat" cmpd="sng" algn="ctr">
            <a:solidFill>
              <a:srgbClr val="FFC000"/>
            </a:solidFill>
            <a:prstDash val="solid"/>
          </a:ln>
          <a:effectLst/>
        </p:spPr>
        <p:txBody>
          <a:bodyPr rtlCol="0" anchor="ctr"/>
          <a:lstStyle>
            <a:defPPr>
              <a:defRPr kern="1200" smtId="4294967295"/>
            </a:defPPr>
          </a:lstStyle>
          <a:p>
            <a:pPr algn="ctr" defTabSz="2508016">
              <a:defRPr/>
            </a:pPr>
            <a:endParaRPr lang="en-US" sz="7350" kern="0" dirty="0">
              <a:ln>
                <a:solidFill>
                  <a:srgbClr val="FFC000"/>
                </a:solidFill>
              </a:ln>
              <a:solidFill>
                <a:prstClr val="white"/>
              </a:solidFill>
              <a:latin typeface="Bangla MN" charset="0"/>
              <a:ea typeface="Bangla MN" charset="0"/>
              <a:cs typeface="Bangla MN" charset="0"/>
            </a:endParaRPr>
          </a:p>
        </p:txBody>
      </p:sp>
      <p:sp>
        <p:nvSpPr>
          <p:cNvPr id="186" name="Text Placeholder 1"/>
          <p:cNvSpPr txBox="1">
            <a:spLocks/>
          </p:cNvSpPr>
          <p:nvPr/>
        </p:nvSpPr>
        <p:spPr>
          <a:xfrm>
            <a:off x="0" y="51274"/>
            <a:ext cx="32918399" cy="5886858"/>
          </a:xfrm>
          <a:prstGeom prst="rect">
            <a:avLst/>
          </a:prstGeom>
        </p:spPr>
        <p:txBody>
          <a:bodyPr vert="horz" lIns="250802" tIns="125401" rIns="250802" bIns="125401" rtlCol="0">
            <a:noAutofit/>
          </a:bodyPr>
          <a:lstStyle>
            <a:defPPr>
              <a:defRPr kern="1200" smtId="4294967295"/>
            </a:defPPr>
            <a:lvl1pPr marL="0" indent="0" algn="l" defTabSz="3762024" rtl="0" eaLnBrk="1" latinLnBrk="0" hangingPunct="1">
              <a:spcBef>
                <a:spcPct val="20000"/>
              </a:spcBef>
              <a:buFont typeface="Arial" pitchFamily="34" charset="0"/>
              <a:buNone/>
              <a:defRPr sz="13200" kern="1200">
                <a:solidFill>
                  <a:schemeClr val="tx1"/>
                </a:solidFill>
                <a:latin typeface="+mn-lt"/>
                <a:ea typeface="+mn-ea"/>
                <a:cs typeface="+mn-cs"/>
              </a:defRPr>
            </a:lvl1pPr>
            <a:lvl2pPr marL="3056645" indent="-1175633" algn="l" defTabSz="3762024" rtl="0" eaLnBrk="1" latinLnBrk="0" hangingPunct="1">
              <a:spcBef>
                <a:spcPct val="20000"/>
              </a:spcBef>
              <a:buFont typeface="Arial" pitchFamily="34" charset="0"/>
              <a:buChar char="–"/>
              <a:defRPr sz="11550" kern="1200">
                <a:solidFill>
                  <a:schemeClr val="tx1"/>
                </a:solidFill>
                <a:latin typeface="+mn-lt"/>
                <a:ea typeface="+mn-ea"/>
                <a:cs typeface="+mn-cs"/>
              </a:defRPr>
            </a:lvl2pPr>
            <a:lvl3pPr marL="4702530" indent="-940506" algn="l" defTabSz="3762024"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544" indent="-940506" algn="l" defTabSz="3762024" rtl="0" eaLnBrk="1" latinLnBrk="0" hangingPunct="1">
              <a:spcBef>
                <a:spcPct val="20000"/>
              </a:spcBef>
              <a:buFont typeface="Arial" pitchFamily="34" charset="0"/>
              <a:buChar char="–"/>
              <a:defRPr sz="8250" kern="1200">
                <a:solidFill>
                  <a:schemeClr val="tx1"/>
                </a:solidFill>
                <a:latin typeface="+mn-lt"/>
                <a:ea typeface="+mn-ea"/>
                <a:cs typeface="+mn-cs"/>
              </a:defRPr>
            </a:lvl4pPr>
            <a:lvl5pPr marL="8464556" indent="-940506" algn="l" defTabSz="3762024" rtl="0" eaLnBrk="1" latinLnBrk="0" hangingPunct="1">
              <a:spcBef>
                <a:spcPct val="20000"/>
              </a:spcBef>
              <a:buFont typeface="Arial" pitchFamily="34" charset="0"/>
              <a:buChar char="»"/>
              <a:defRPr sz="8250" kern="1200">
                <a:solidFill>
                  <a:schemeClr val="tx1"/>
                </a:solidFill>
                <a:latin typeface="+mn-lt"/>
                <a:ea typeface="+mn-ea"/>
                <a:cs typeface="+mn-cs"/>
              </a:defRPr>
            </a:lvl5pPr>
            <a:lvl6pPr marL="10345568" indent="-940506" algn="l" defTabSz="3762024" rtl="0" eaLnBrk="1" latinLnBrk="0" hangingPunct="1">
              <a:spcBef>
                <a:spcPct val="20000"/>
              </a:spcBef>
              <a:buFont typeface="Arial" pitchFamily="34" charset="0"/>
              <a:buChar char="•"/>
              <a:defRPr sz="8250" kern="1200">
                <a:solidFill>
                  <a:schemeClr val="tx1"/>
                </a:solidFill>
                <a:latin typeface="+mn-lt"/>
                <a:ea typeface="+mn-ea"/>
                <a:cs typeface="+mn-cs"/>
              </a:defRPr>
            </a:lvl6pPr>
            <a:lvl7pPr marL="12226580" indent="-940506" algn="l" defTabSz="3762024" rtl="0" eaLnBrk="1" latinLnBrk="0" hangingPunct="1">
              <a:spcBef>
                <a:spcPct val="20000"/>
              </a:spcBef>
              <a:buFont typeface="Arial" pitchFamily="34" charset="0"/>
              <a:buChar char="•"/>
              <a:defRPr sz="8250" kern="1200">
                <a:solidFill>
                  <a:schemeClr val="tx1"/>
                </a:solidFill>
                <a:latin typeface="+mn-lt"/>
                <a:ea typeface="+mn-ea"/>
                <a:cs typeface="+mn-cs"/>
              </a:defRPr>
            </a:lvl7pPr>
            <a:lvl8pPr marL="14107592" indent="-940506" algn="l" defTabSz="3762024" rtl="0" eaLnBrk="1" latinLnBrk="0" hangingPunct="1">
              <a:spcBef>
                <a:spcPct val="20000"/>
              </a:spcBef>
              <a:buFont typeface="Arial" pitchFamily="34" charset="0"/>
              <a:buChar char="•"/>
              <a:defRPr sz="8250" kern="1200">
                <a:solidFill>
                  <a:schemeClr val="tx1"/>
                </a:solidFill>
                <a:latin typeface="+mn-lt"/>
                <a:ea typeface="+mn-ea"/>
                <a:cs typeface="+mn-cs"/>
              </a:defRPr>
            </a:lvl8pPr>
            <a:lvl9pPr marL="15988604" indent="-940506" algn="l" defTabSz="3762024" rtl="0" eaLnBrk="1" latinLnBrk="0" hangingPunct="1">
              <a:spcBef>
                <a:spcPct val="20000"/>
              </a:spcBef>
              <a:buFont typeface="Arial" pitchFamily="34" charset="0"/>
              <a:buChar char="•"/>
              <a:defRPr sz="8250" kern="1200">
                <a:solidFill>
                  <a:schemeClr val="tx1"/>
                </a:solidFill>
                <a:latin typeface="+mn-lt"/>
                <a:ea typeface="+mn-ea"/>
                <a:cs typeface="+mn-cs"/>
              </a:defRPr>
            </a:lvl9pPr>
          </a:lstStyle>
          <a:p>
            <a:pPr lvl="0" algn="ctr"/>
            <a:r>
              <a:rPr lang="en-US" sz="9900" b="1" dirty="0">
                <a:solidFill>
                  <a:sysClr val="window" lastClr="FFFFFF"/>
                </a:solidFill>
                <a:latin typeface="Arial Black" panose="020B0A04020102020204" pitchFamily="34" charset="0"/>
                <a:ea typeface="Bangla MN" charset="0"/>
                <a:cs typeface="Bangla MN" charset="0"/>
              </a:rPr>
              <a:t>Communicating Climate Change</a:t>
            </a:r>
          </a:p>
          <a:p>
            <a:pPr lvl="0" algn="ctr"/>
            <a:r>
              <a:rPr lang="en-US" sz="9900" b="1" dirty="0">
                <a:solidFill>
                  <a:sysClr val="window" lastClr="FFFFFF"/>
                </a:solidFill>
                <a:latin typeface="Arial Black" panose="020B0A04020102020204" pitchFamily="34" charset="0"/>
                <a:ea typeface="Bangla MN" charset="0"/>
                <a:cs typeface="Bangla MN" charset="0"/>
              </a:rPr>
              <a:t>in South Korean News Media</a:t>
            </a:r>
            <a:endParaRPr lang="en-US" sz="1600" dirty="0">
              <a:solidFill>
                <a:srgbClr val="FFC422"/>
              </a:solidFill>
              <a:latin typeface="Arial Black" panose="020B0A04020102020204" pitchFamily="34" charset="0"/>
              <a:ea typeface="Bangla MN" charset="0"/>
              <a:cs typeface="Bangla MN" charset="0"/>
            </a:endParaRPr>
          </a:p>
          <a:p>
            <a:pPr lvl="0" algn="ctr"/>
            <a:r>
              <a:rPr lang="en-US" sz="5400" dirty="0">
                <a:solidFill>
                  <a:srgbClr val="FFC422"/>
                </a:solidFill>
                <a:latin typeface="Arial Black" panose="020B0A04020102020204" pitchFamily="34" charset="0"/>
                <a:ea typeface="Bangla MN" charset="0"/>
                <a:cs typeface="Bangla MN" charset="0"/>
              </a:rPr>
              <a:t>Yeowon Kim</a:t>
            </a:r>
          </a:p>
          <a:p>
            <a:pPr lvl="0" algn="ctr"/>
            <a:r>
              <a:rPr lang="en-US" sz="5400" dirty="0">
                <a:solidFill>
                  <a:srgbClr val="FFC422"/>
                </a:solidFill>
                <a:latin typeface="Arial Black" panose="020B0A04020102020204" pitchFamily="34" charset="0"/>
                <a:ea typeface="Bangla MN" charset="0"/>
                <a:cs typeface="Bangla MN" charset="0"/>
              </a:rPr>
              <a:t>Arizona State University, Tempe, AZ, USA</a:t>
            </a:r>
          </a:p>
        </p:txBody>
      </p:sp>
      <p:sp>
        <p:nvSpPr>
          <p:cNvPr id="190" name="Rectangle 179"/>
          <p:cNvSpPr/>
          <p:nvPr/>
        </p:nvSpPr>
        <p:spPr>
          <a:xfrm rot="16200000">
            <a:off x="15879993" y="-9659890"/>
            <a:ext cx="1171286" cy="32778894"/>
          </a:xfrm>
          <a:prstGeom prst="rect">
            <a:avLst/>
          </a:prstGeom>
          <a:solidFill>
            <a:srgbClr val="FFCC00"/>
          </a:solidFill>
          <a:ln w="142875" cap="flat" cmpd="sng" algn="ctr">
            <a:solidFill>
              <a:srgbClr val="6C0018"/>
            </a:solidFill>
            <a:prstDash val="solid"/>
          </a:ln>
          <a:effectLst/>
        </p:spPr>
        <p:txBody>
          <a:bodyPr vert="eaVert" rtlCol="0" anchor="ctr"/>
          <a:lstStyle/>
          <a:p>
            <a:pPr algn="ctr" defTabSz="2508016">
              <a:defRPr/>
            </a:pPr>
            <a:r>
              <a:rPr lang="en-US" sz="5400" kern="0" dirty="0">
                <a:solidFill>
                  <a:srgbClr val="6C0018"/>
                </a:solidFill>
                <a:latin typeface="Arial" panose="020B0604020202020204" pitchFamily="34" charset="0"/>
                <a:cs typeface="Arial" panose="020B0604020202020204" pitchFamily="34" charset="0"/>
              </a:rPr>
              <a:t>Background and Purpose</a:t>
            </a:r>
          </a:p>
        </p:txBody>
      </p:sp>
      <p:pic>
        <p:nvPicPr>
          <p:cNvPr id="201" name="Picture 457"/>
          <p:cNvPicPr>
            <a:picLocks noChangeAspect="1"/>
          </p:cNvPicPr>
          <p:nvPr/>
        </p:nvPicPr>
        <p:blipFill rotWithShape="1">
          <a:blip r:embed="rId3" cstate="print">
            <a:extLst>
              <a:ext uri="{28A0092B-C50C-407E-A947-70E740481C1C}">
                <a14:useLocalDpi xmlns:a14="http://schemas.microsoft.com/office/drawing/2010/main" val="0"/>
              </a:ext>
            </a:extLst>
          </a:blip>
          <a:srcRect t="10324" b="14630"/>
          <a:stretch/>
        </p:blipFill>
        <p:spPr>
          <a:xfrm>
            <a:off x="28296837" y="3467100"/>
            <a:ext cx="4262784" cy="2211169"/>
          </a:xfrm>
          <a:prstGeom prst="rect">
            <a:avLst/>
          </a:prstGeom>
        </p:spPr>
      </p:pic>
      <p:sp>
        <p:nvSpPr>
          <p:cNvPr id="204" name="Rectangle 179"/>
          <p:cNvSpPr/>
          <p:nvPr/>
        </p:nvSpPr>
        <p:spPr>
          <a:xfrm>
            <a:off x="76190" y="7315201"/>
            <a:ext cx="16383010" cy="7580670"/>
          </a:xfrm>
          <a:prstGeom prst="rect">
            <a:avLst/>
          </a:prstGeom>
          <a:noFill/>
          <a:ln w="142875" cap="flat" cmpd="sng" algn="ctr">
            <a:solidFill>
              <a:srgbClr val="6C0018"/>
            </a:solidFill>
            <a:prstDash val="solid"/>
          </a:ln>
          <a:effectLst/>
        </p:spPr>
        <p:txBody>
          <a:bodyPr rtlCol="0" anchor="ctr"/>
          <a:lstStyle/>
          <a:p>
            <a:pPr defTabSz="2508016">
              <a:buClr>
                <a:srgbClr val="6C0018"/>
              </a:buClr>
            </a:pPr>
            <a:endParaRPr lang="en-US" sz="5400" kern="0" dirty="0">
              <a:solidFill>
                <a:srgbClr val="6C0018"/>
              </a:solidFill>
              <a:latin typeface="Arial" panose="020B0604020202020204" pitchFamily="34" charset="0"/>
              <a:cs typeface="Arial" panose="020B0604020202020204" pitchFamily="34" charset="0"/>
            </a:endParaRPr>
          </a:p>
        </p:txBody>
      </p:sp>
      <p:sp>
        <p:nvSpPr>
          <p:cNvPr id="208" name="Rectangle 179"/>
          <p:cNvSpPr/>
          <p:nvPr/>
        </p:nvSpPr>
        <p:spPr>
          <a:xfrm>
            <a:off x="76198" y="14895870"/>
            <a:ext cx="16383001" cy="1171288"/>
          </a:xfrm>
          <a:prstGeom prst="rect">
            <a:avLst/>
          </a:prstGeom>
          <a:solidFill>
            <a:srgbClr val="FFCC00"/>
          </a:solidFill>
          <a:ln w="142875" cap="flat" cmpd="sng" algn="ctr">
            <a:solidFill>
              <a:srgbClr val="6C0018"/>
            </a:solidFill>
            <a:prstDash val="solid"/>
          </a:ln>
          <a:effectLst/>
        </p:spPr>
        <p:txBody>
          <a:bodyPr vert="horz" rtlCol="0" anchor="ctr"/>
          <a:lstStyle/>
          <a:p>
            <a:pPr algn="ctr" defTabSz="2508016"/>
            <a:r>
              <a:rPr lang="en-US" sz="5400" kern="0" dirty="0">
                <a:solidFill>
                  <a:srgbClr val="6C0018"/>
                </a:solidFill>
                <a:latin typeface="Arial" panose="020B0604020202020204" pitchFamily="34" charset="0"/>
                <a:cs typeface="Arial" panose="020B0604020202020204" pitchFamily="34" charset="0"/>
              </a:rPr>
              <a:t>Hypothesis</a:t>
            </a:r>
          </a:p>
        </p:txBody>
      </p:sp>
      <p:sp>
        <p:nvSpPr>
          <p:cNvPr id="211" name="Rectangle 179"/>
          <p:cNvSpPr/>
          <p:nvPr/>
        </p:nvSpPr>
        <p:spPr>
          <a:xfrm>
            <a:off x="16459200" y="14895869"/>
            <a:ext cx="16395882" cy="1171288"/>
          </a:xfrm>
          <a:prstGeom prst="rect">
            <a:avLst/>
          </a:prstGeom>
          <a:solidFill>
            <a:srgbClr val="FFCC00"/>
          </a:solidFill>
          <a:ln w="142875" cap="flat" cmpd="sng" algn="ctr">
            <a:solidFill>
              <a:srgbClr val="6C0018"/>
            </a:solidFill>
            <a:prstDash val="solid"/>
          </a:ln>
          <a:effectLst/>
        </p:spPr>
        <p:txBody>
          <a:bodyPr vert="horz" rtlCol="0" anchor="ctr"/>
          <a:lstStyle/>
          <a:p>
            <a:pPr algn="ctr" defTabSz="2508016"/>
            <a:r>
              <a:rPr lang="en-US" sz="5400" kern="0" dirty="0">
                <a:solidFill>
                  <a:srgbClr val="6C0018"/>
                </a:solidFill>
                <a:latin typeface="Arial" panose="020B0604020202020204" pitchFamily="34" charset="0"/>
                <a:cs typeface="Arial" panose="020B0604020202020204" pitchFamily="34" charset="0"/>
              </a:rPr>
              <a:t>Methodology</a:t>
            </a:r>
          </a:p>
        </p:txBody>
      </p:sp>
      <p:sp>
        <p:nvSpPr>
          <p:cNvPr id="222" name="Rectangle 179"/>
          <p:cNvSpPr/>
          <p:nvPr/>
        </p:nvSpPr>
        <p:spPr>
          <a:xfrm>
            <a:off x="76190" y="23638183"/>
            <a:ext cx="16383010" cy="1171288"/>
          </a:xfrm>
          <a:prstGeom prst="rect">
            <a:avLst/>
          </a:prstGeom>
          <a:solidFill>
            <a:srgbClr val="FFCC00"/>
          </a:solidFill>
          <a:ln w="142875" cap="flat" cmpd="sng" algn="ctr">
            <a:solidFill>
              <a:srgbClr val="6C0018"/>
            </a:solidFill>
            <a:prstDash val="solid"/>
          </a:ln>
          <a:effectLst/>
        </p:spPr>
        <p:txBody>
          <a:bodyPr vert="horz" rtlCol="0" anchor="ctr"/>
          <a:lstStyle/>
          <a:p>
            <a:pPr algn="ctr" defTabSz="2508016"/>
            <a:r>
              <a:rPr lang="en-US" sz="5400" kern="0" dirty="0">
                <a:solidFill>
                  <a:srgbClr val="6C0018"/>
                </a:solidFill>
                <a:latin typeface="Arial" panose="020B0604020202020204" pitchFamily="34" charset="0"/>
                <a:cs typeface="Arial" panose="020B0604020202020204" pitchFamily="34" charset="0"/>
              </a:rPr>
              <a:t>Framing Themes and Affective Tone Codebook</a:t>
            </a:r>
          </a:p>
        </p:txBody>
      </p:sp>
      <p:sp>
        <p:nvSpPr>
          <p:cNvPr id="224" name="Rectangle 179"/>
          <p:cNvSpPr/>
          <p:nvPr/>
        </p:nvSpPr>
        <p:spPr>
          <a:xfrm>
            <a:off x="16459200" y="23657472"/>
            <a:ext cx="16395882" cy="1113406"/>
          </a:xfrm>
          <a:prstGeom prst="rect">
            <a:avLst/>
          </a:prstGeom>
          <a:solidFill>
            <a:srgbClr val="FFCC00"/>
          </a:solidFill>
          <a:ln w="142875" cap="flat" cmpd="sng" algn="ctr">
            <a:solidFill>
              <a:srgbClr val="6C0018"/>
            </a:solidFill>
            <a:prstDash val="solid"/>
          </a:ln>
          <a:effectLst/>
        </p:spPr>
        <p:txBody>
          <a:bodyPr vert="horz" rtlCol="0" anchor="ctr"/>
          <a:lstStyle/>
          <a:p>
            <a:pPr algn="ctr" defTabSz="2508016"/>
            <a:r>
              <a:rPr lang="en-US" sz="5400" kern="0" dirty="0">
                <a:solidFill>
                  <a:srgbClr val="6C0018"/>
                </a:solidFill>
                <a:latin typeface="Arial" panose="020B0604020202020204" pitchFamily="34" charset="0"/>
                <a:cs typeface="Arial" panose="020B0604020202020204" pitchFamily="34" charset="0"/>
              </a:rPr>
              <a:t>Result</a:t>
            </a:r>
          </a:p>
        </p:txBody>
      </p:sp>
      <p:sp>
        <p:nvSpPr>
          <p:cNvPr id="230" name="Rectangle 179"/>
          <p:cNvSpPr/>
          <p:nvPr/>
        </p:nvSpPr>
        <p:spPr>
          <a:xfrm>
            <a:off x="84032" y="32380501"/>
            <a:ext cx="16375168" cy="1171288"/>
          </a:xfrm>
          <a:prstGeom prst="rect">
            <a:avLst/>
          </a:prstGeom>
          <a:solidFill>
            <a:srgbClr val="FFCC00"/>
          </a:solidFill>
          <a:ln w="142875" cap="flat" cmpd="sng" algn="ctr">
            <a:solidFill>
              <a:srgbClr val="6C0018"/>
            </a:solidFill>
            <a:prstDash val="solid"/>
          </a:ln>
          <a:effectLst/>
        </p:spPr>
        <p:txBody>
          <a:bodyPr vert="horz" rtlCol="0" anchor="ctr"/>
          <a:lstStyle/>
          <a:p>
            <a:pPr algn="ctr" defTabSz="2508016"/>
            <a:r>
              <a:rPr lang="en-US" sz="5400" kern="0" dirty="0">
                <a:solidFill>
                  <a:srgbClr val="6C0018"/>
                </a:solidFill>
                <a:latin typeface="Arial" panose="020B0604020202020204" pitchFamily="34" charset="0"/>
                <a:cs typeface="Arial" panose="020B0604020202020204" pitchFamily="34" charset="0"/>
              </a:rPr>
              <a:t>Discussion</a:t>
            </a:r>
          </a:p>
        </p:txBody>
      </p:sp>
      <p:sp>
        <p:nvSpPr>
          <p:cNvPr id="43" name="직사각형 42"/>
          <p:cNvSpPr/>
          <p:nvPr/>
        </p:nvSpPr>
        <p:spPr>
          <a:xfrm>
            <a:off x="25270433" y="41675728"/>
            <a:ext cx="7289188" cy="2062103"/>
          </a:xfrm>
          <a:prstGeom prst="rect">
            <a:avLst/>
          </a:prstGeom>
        </p:spPr>
        <p:txBody>
          <a:bodyPr wrap="square">
            <a:spAutoFit/>
          </a:bodyPr>
          <a:lstStyle/>
          <a:p>
            <a:pPr algn="r"/>
            <a:r>
              <a:rPr lang="en-US" altLang="ko-KR" sz="3200" dirty="0">
                <a:solidFill>
                  <a:srgbClr val="FFC422"/>
                </a:solidFill>
                <a:latin typeface="Arial" panose="020B0604020202020204" pitchFamily="34" charset="0"/>
                <a:ea typeface="Bangla MN" charset="0"/>
                <a:cs typeface="Arial" panose="020B0604020202020204" pitchFamily="34" charset="0"/>
              </a:rPr>
              <a:t>Institute for Social Science Research Poster Contest 2016</a:t>
            </a:r>
          </a:p>
          <a:p>
            <a:pPr lvl="0" algn="r"/>
            <a:r>
              <a:rPr lang="en-US" altLang="ko-KR" sz="3200" dirty="0">
                <a:solidFill>
                  <a:schemeClr val="bg1"/>
                </a:solidFill>
                <a:latin typeface="Arial" panose="020B0604020202020204" pitchFamily="34" charset="0"/>
                <a:ea typeface="Bangla MN" charset="0"/>
                <a:cs typeface="Arial" panose="020B0604020202020204" pitchFamily="34" charset="0"/>
              </a:rPr>
              <a:t>Yeowon Kim</a:t>
            </a:r>
          </a:p>
          <a:p>
            <a:pPr lvl="0" algn="r"/>
            <a:r>
              <a:rPr lang="en-US" altLang="ko-KR" sz="3200" dirty="0">
                <a:solidFill>
                  <a:schemeClr val="bg1"/>
                </a:solidFill>
                <a:latin typeface="Arial" panose="020B0604020202020204" pitchFamily="34" charset="0"/>
                <a:ea typeface="Bangla MN" charset="0"/>
                <a:cs typeface="Arial" panose="020B0604020202020204" pitchFamily="34" charset="0"/>
              </a:rPr>
              <a:t>Email: yeowon.kim@asu.edu</a:t>
            </a:r>
          </a:p>
        </p:txBody>
      </p:sp>
      <p:sp>
        <p:nvSpPr>
          <p:cNvPr id="49" name="Rectangle 179"/>
          <p:cNvSpPr/>
          <p:nvPr/>
        </p:nvSpPr>
        <p:spPr>
          <a:xfrm>
            <a:off x="84031" y="16076802"/>
            <a:ext cx="16375169" cy="7580670"/>
          </a:xfrm>
          <a:prstGeom prst="rect">
            <a:avLst/>
          </a:prstGeom>
          <a:solidFill>
            <a:schemeClr val="bg1"/>
          </a:solidFill>
          <a:ln w="142875" cap="flat" cmpd="sng" algn="ctr">
            <a:solidFill>
              <a:srgbClr val="6C0018"/>
            </a:solidFill>
            <a:prstDash val="solid"/>
          </a:ln>
          <a:effectLst/>
        </p:spPr>
        <p:txBody>
          <a:bodyPr rtlCol="0" anchor="ctr"/>
          <a:lstStyle/>
          <a:p>
            <a:pPr marL="914400" lvl="1" indent="-457200" defTabSz="2508016">
              <a:buClr>
                <a:srgbClr val="6C0018"/>
              </a:buClr>
              <a:buFont typeface="Wingdings" panose="05000000000000000000" pitchFamily="2" charset="2"/>
              <a:buChar char="§"/>
            </a:pPr>
            <a:r>
              <a:rPr lang="en-US" sz="3600" kern="0" dirty="0">
                <a:latin typeface="Arial" panose="020B0604020202020204" pitchFamily="34" charset="0"/>
                <a:cs typeface="Arial" panose="020B0604020202020204" pitchFamily="34" charset="0"/>
              </a:rPr>
              <a:t>This work studies the ways climate change issues are framed by news media that have different political stances. In particular, this study examines how news media use two contrasting frames in social science: </a:t>
            </a:r>
            <a:r>
              <a:rPr lang="en-US" sz="4400" b="1" kern="0" dirty="0">
                <a:solidFill>
                  <a:srgbClr val="6C0018"/>
                </a:solidFill>
                <a:latin typeface="Arial" panose="020B0604020202020204" pitchFamily="34" charset="0"/>
                <a:cs typeface="Arial" panose="020B0604020202020204" pitchFamily="34" charset="0"/>
              </a:rPr>
              <a:t>Prognosis: Solution oriented</a:t>
            </a:r>
          </a:p>
          <a:p>
            <a:pPr lvl="1" defTabSz="2508016">
              <a:buClr>
                <a:srgbClr val="6C0018"/>
              </a:buClr>
            </a:pPr>
            <a:r>
              <a:rPr lang="en-US" sz="4400" b="1" kern="0" dirty="0">
                <a:solidFill>
                  <a:srgbClr val="6C0018"/>
                </a:solidFill>
                <a:latin typeface="Arial" panose="020B0604020202020204" pitchFamily="34" charset="0"/>
                <a:cs typeface="Arial" panose="020B0604020202020204" pitchFamily="34" charset="0"/>
              </a:rPr>
              <a:t>		</a:t>
            </a:r>
            <a:r>
              <a:rPr lang="en-US" sz="4400" b="1" kern="0" dirty="0">
                <a:latin typeface="Arial" panose="020B0604020202020204" pitchFamily="34" charset="0"/>
                <a:cs typeface="Arial" panose="020B0604020202020204" pitchFamily="34" charset="0"/>
              </a:rPr>
              <a:t>vs. </a:t>
            </a:r>
            <a:r>
              <a:rPr lang="en-US" sz="4400" b="1" kern="0" dirty="0">
                <a:solidFill>
                  <a:srgbClr val="6C0018"/>
                </a:solidFill>
                <a:latin typeface="Arial" panose="020B0604020202020204" pitchFamily="34" charset="0"/>
                <a:cs typeface="Arial" panose="020B0604020202020204" pitchFamily="34" charset="0"/>
              </a:rPr>
              <a:t>Diagnosis: Problem oriented</a:t>
            </a:r>
          </a:p>
          <a:p>
            <a:pPr marL="914400" lvl="1" indent="-457200" defTabSz="2508016">
              <a:buClr>
                <a:srgbClr val="6C0018"/>
              </a:buClr>
              <a:buFont typeface="Wingdings" panose="05000000000000000000" pitchFamily="2" charset="2"/>
              <a:buChar char="§"/>
            </a:pPr>
            <a:r>
              <a:rPr lang="en-US" sz="3600" kern="0" dirty="0">
                <a:latin typeface="Arial" panose="020B0604020202020204" pitchFamily="34" charset="0"/>
                <a:cs typeface="Arial" panose="020B0604020202020204" pitchFamily="34" charset="0"/>
              </a:rPr>
              <a:t>Prognostic framing focuses on finding solutions to climate change related problems (solution oriented). Diagnostic framing focuses on the magnitude of these problems and their impact on society (problem oriented).</a:t>
            </a:r>
          </a:p>
          <a:p>
            <a:pPr marL="914400" lvl="1" indent="-457200" defTabSz="2508016">
              <a:buClr>
                <a:srgbClr val="6C0018"/>
              </a:buClr>
              <a:buFont typeface="Wingdings" panose="05000000000000000000" pitchFamily="2" charset="2"/>
              <a:buChar char="§"/>
            </a:pPr>
            <a:r>
              <a:rPr lang="en-US" sz="3600" b="1" kern="0" dirty="0">
                <a:latin typeface="Arial" panose="020B0604020202020204" pitchFamily="34" charset="0"/>
                <a:cs typeface="Arial" panose="020B0604020202020204" pitchFamily="34" charset="0"/>
              </a:rPr>
              <a:t>Hypothesis: </a:t>
            </a:r>
            <a:r>
              <a:rPr lang="en-US" sz="3600" kern="0" dirty="0">
                <a:latin typeface="Arial" panose="020B0604020202020204" pitchFamily="34" charset="0"/>
                <a:cs typeface="Arial" panose="020B0604020202020204" pitchFamily="34" charset="0"/>
              </a:rPr>
              <a:t>Conservative media will use prognostic framing for climate change news while liberal media will use diagnostic framing.</a:t>
            </a:r>
          </a:p>
        </p:txBody>
      </p:sp>
      <p:sp>
        <p:nvSpPr>
          <p:cNvPr id="50" name="Rectangle 179"/>
          <p:cNvSpPr/>
          <p:nvPr/>
        </p:nvSpPr>
        <p:spPr>
          <a:xfrm>
            <a:off x="16446320" y="16076802"/>
            <a:ext cx="16395882" cy="7580670"/>
          </a:xfrm>
          <a:prstGeom prst="rect">
            <a:avLst/>
          </a:prstGeom>
          <a:solidFill>
            <a:schemeClr val="bg1"/>
          </a:solidFill>
          <a:ln w="142875" cap="flat" cmpd="sng" algn="ctr">
            <a:solidFill>
              <a:srgbClr val="6C0018"/>
            </a:solidFill>
            <a:prstDash val="solid"/>
          </a:ln>
          <a:effectLst/>
        </p:spPr>
        <p:txBody>
          <a:bodyPr rtlCol="0" anchor="ctr"/>
          <a:lstStyle/>
          <a:p>
            <a:pPr marL="914400" lvl="1" indent="-457200" defTabSz="2508016">
              <a:buClr>
                <a:srgbClr val="6C0018"/>
              </a:buClr>
              <a:buFont typeface="Wingdings" panose="05000000000000000000" pitchFamily="2" charset="2"/>
              <a:buChar char="§"/>
            </a:pPr>
            <a:endParaRPr lang="en-US" sz="3600" kern="0" dirty="0">
              <a:latin typeface="Arial" panose="020B0604020202020204" pitchFamily="34" charset="0"/>
              <a:cs typeface="Arial" panose="020B0604020202020204" pitchFamily="34" charset="0"/>
            </a:endParaRPr>
          </a:p>
          <a:p>
            <a:pPr marL="914400" lvl="1" indent="-457200" defTabSz="2508016">
              <a:buClr>
                <a:srgbClr val="6C0018"/>
              </a:buClr>
              <a:buFont typeface="Wingdings" panose="05000000000000000000" pitchFamily="2" charset="2"/>
              <a:buChar char="§"/>
            </a:pPr>
            <a:endParaRPr lang="en-US" sz="3600" kern="0" dirty="0">
              <a:latin typeface="Arial" panose="020B0604020202020204" pitchFamily="34" charset="0"/>
              <a:cs typeface="Arial" panose="020B0604020202020204" pitchFamily="34" charset="0"/>
            </a:endParaRPr>
          </a:p>
          <a:p>
            <a:pPr marL="914400" lvl="1" indent="-457200" defTabSz="2508016">
              <a:buClr>
                <a:srgbClr val="6C0018"/>
              </a:buClr>
              <a:buFont typeface="Wingdings" panose="05000000000000000000" pitchFamily="2" charset="2"/>
              <a:buChar char="§"/>
            </a:pPr>
            <a:endParaRPr lang="en-US" sz="3600" kern="0" dirty="0">
              <a:latin typeface="Arial" panose="020B0604020202020204" pitchFamily="34" charset="0"/>
              <a:cs typeface="Arial" panose="020B0604020202020204" pitchFamily="34" charset="0"/>
            </a:endParaRPr>
          </a:p>
          <a:p>
            <a:pPr lvl="1" defTabSz="2508016">
              <a:buClr>
                <a:srgbClr val="6C0018"/>
              </a:buClr>
            </a:pPr>
            <a:endParaRPr lang="en-US" sz="3600" kern="0" dirty="0">
              <a:latin typeface="Arial" panose="020B0604020202020204" pitchFamily="34" charset="0"/>
              <a:cs typeface="Arial" panose="020B0604020202020204" pitchFamily="34" charset="0"/>
            </a:endParaRPr>
          </a:p>
          <a:p>
            <a:pPr marL="914400" lvl="1" indent="-457200" defTabSz="2508016">
              <a:buClr>
                <a:srgbClr val="6C0018"/>
              </a:buClr>
              <a:buFont typeface="Wingdings" panose="05000000000000000000" pitchFamily="2" charset="2"/>
              <a:buChar char="§"/>
            </a:pPr>
            <a:endParaRPr lang="en-US" sz="3600" kern="0" dirty="0">
              <a:latin typeface="Arial" panose="020B0604020202020204" pitchFamily="34" charset="0"/>
              <a:cs typeface="Arial" panose="020B0604020202020204" pitchFamily="34" charset="0"/>
            </a:endParaRPr>
          </a:p>
          <a:p>
            <a:pPr marL="914400" lvl="1" indent="-457200" defTabSz="2508016">
              <a:buClr>
                <a:srgbClr val="6C0018"/>
              </a:buClr>
              <a:buFont typeface="Wingdings" panose="05000000000000000000" pitchFamily="2" charset="2"/>
              <a:buChar char="§"/>
            </a:pPr>
            <a:endParaRPr lang="en-US" sz="3600" kern="0" dirty="0">
              <a:latin typeface="Arial" panose="020B0604020202020204" pitchFamily="34" charset="0"/>
              <a:cs typeface="Arial" panose="020B0604020202020204" pitchFamily="34" charset="0"/>
            </a:endParaRPr>
          </a:p>
          <a:p>
            <a:pPr marL="914400" lvl="1" indent="-457200" defTabSz="2508016">
              <a:buClr>
                <a:srgbClr val="6C0018"/>
              </a:buClr>
              <a:buFont typeface="Wingdings" panose="05000000000000000000" pitchFamily="2" charset="2"/>
              <a:buChar char="§"/>
            </a:pPr>
            <a:r>
              <a:rPr lang="en-US" sz="3600" kern="0" dirty="0">
                <a:latin typeface="Arial" panose="020B0604020202020204" pitchFamily="34" charset="0"/>
                <a:cs typeface="Arial" panose="020B0604020202020204" pitchFamily="34" charset="0"/>
              </a:rPr>
              <a:t>A case study of media coverage and news framing in two representative South Korean daily newspaper articles</a:t>
            </a:r>
          </a:p>
          <a:p>
            <a:pPr lvl="1" defTabSz="2508016">
              <a:buClr>
                <a:srgbClr val="6C0018"/>
              </a:buClr>
            </a:pPr>
            <a:r>
              <a:rPr lang="en-US" sz="3600" kern="0" dirty="0">
                <a:latin typeface="Arial" panose="020B0604020202020204" pitchFamily="34" charset="0"/>
                <a:cs typeface="Arial" panose="020B0604020202020204" pitchFamily="34" charset="0"/>
              </a:rPr>
              <a:t>    : The </a:t>
            </a:r>
            <a:r>
              <a:rPr lang="en-US" sz="3600" kern="0" dirty="0" err="1">
                <a:latin typeface="Arial" panose="020B0604020202020204" pitchFamily="34" charset="0"/>
                <a:cs typeface="Arial" panose="020B0604020202020204" pitchFamily="34" charset="0"/>
              </a:rPr>
              <a:t>Chosun</a:t>
            </a:r>
            <a:r>
              <a:rPr lang="en-US" sz="3600" kern="0" dirty="0">
                <a:latin typeface="Arial" panose="020B0604020202020204" pitchFamily="34" charset="0"/>
                <a:cs typeface="Arial" panose="020B0604020202020204" pitchFamily="34" charset="0"/>
              </a:rPr>
              <a:t> </a:t>
            </a:r>
            <a:r>
              <a:rPr lang="en-US" sz="3600" kern="0" dirty="0" err="1">
                <a:latin typeface="Arial" panose="020B0604020202020204" pitchFamily="34" charset="0"/>
                <a:cs typeface="Arial" panose="020B0604020202020204" pitchFamily="34" charset="0"/>
              </a:rPr>
              <a:t>Ilbo</a:t>
            </a:r>
            <a:r>
              <a:rPr lang="en-US" sz="3600" kern="0" dirty="0">
                <a:latin typeface="Arial" panose="020B0604020202020204" pitchFamily="34" charset="0"/>
                <a:cs typeface="Arial" panose="020B0604020202020204" pitchFamily="34" charset="0"/>
              </a:rPr>
              <a:t> (conservative) vs. The </a:t>
            </a:r>
            <a:r>
              <a:rPr lang="en-US" sz="3600" kern="0" dirty="0" err="1">
                <a:latin typeface="Arial" panose="020B0604020202020204" pitchFamily="34" charset="0"/>
                <a:cs typeface="Arial" panose="020B0604020202020204" pitchFamily="34" charset="0"/>
              </a:rPr>
              <a:t>Hankyoreh</a:t>
            </a:r>
            <a:r>
              <a:rPr lang="en-US" sz="3600" kern="0" dirty="0">
                <a:latin typeface="Arial" panose="020B0604020202020204" pitchFamily="34" charset="0"/>
                <a:cs typeface="Arial" panose="020B0604020202020204" pitchFamily="34" charset="0"/>
              </a:rPr>
              <a:t> (liberal)</a:t>
            </a:r>
          </a:p>
          <a:p>
            <a:pPr marL="914400" lvl="1" indent="-457200" defTabSz="2508016">
              <a:buClr>
                <a:srgbClr val="6C0018"/>
              </a:buClr>
              <a:buFont typeface="Wingdings" panose="05000000000000000000" pitchFamily="2" charset="2"/>
              <a:buChar char="§"/>
            </a:pPr>
            <a:r>
              <a:rPr lang="en-US" sz="3600" kern="0" dirty="0">
                <a:latin typeface="Arial" panose="020B0604020202020204" pitchFamily="34" charset="0"/>
                <a:cs typeface="Arial" panose="020B0604020202020204" pitchFamily="34" charset="0"/>
              </a:rPr>
              <a:t>Target event for analysis: 2014 UN Climate Summit</a:t>
            </a:r>
          </a:p>
          <a:p>
            <a:pPr marL="914400" lvl="1" indent="-457200" defTabSz="2508016">
              <a:buClr>
                <a:srgbClr val="6C0018"/>
              </a:buClr>
              <a:buFont typeface="Wingdings" panose="05000000000000000000" pitchFamily="2" charset="2"/>
              <a:buChar char="§"/>
            </a:pPr>
            <a:r>
              <a:rPr lang="en-US" sz="3600" kern="0" dirty="0">
                <a:latin typeface="Arial" panose="020B0604020202020204" pitchFamily="34" charset="0"/>
                <a:cs typeface="Arial" panose="020B0604020202020204" pitchFamily="34" charset="0"/>
              </a:rPr>
              <a:t>Search keyword(s): “Climate change”</a:t>
            </a:r>
          </a:p>
          <a:p>
            <a:pPr marL="914400" lvl="1" indent="-457200" defTabSz="2508016">
              <a:buClr>
                <a:srgbClr val="6C0018"/>
              </a:buClr>
              <a:buFont typeface="Wingdings" panose="05000000000000000000" pitchFamily="2" charset="2"/>
              <a:buChar char="§"/>
            </a:pPr>
            <a:r>
              <a:rPr lang="en-US" sz="3600" kern="0" dirty="0">
                <a:latin typeface="Arial" panose="020B0604020202020204" pitchFamily="34" charset="0"/>
                <a:cs typeface="Arial" panose="020B0604020202020204" pitchFamily="34" charset="0"/>
              </a:rPr>
              <a:t>Search period: One week (22 September 2014 – 28 September 2014)</a:t>
            </a:r>
          </a:p>
        </p:txBody>
      </p:sp>
      <p:graphicFrame>
        <p:nvGraphicFramePr>
          <p:cNvPr id="8" name="다이어그램 7"/>
          <p:cNvGraphicFramePr/>
          <p:nvPr>
            <p:extLst>
              <p:ext uri="{D42A27DB-BD31-4B8C-83A1-F6EECF244321}">
                <p14:modId xmlns:p14="http://schemas.microsoft.com/office/powerpoint/2010/main" val="3714580849"/>
              </p:ext>
            </p:extLst>
          </p:nvPr>
        </p:nvGraphicFramePr>
        <p:xfrm>
          <a:off x="17252861" y="16190617"/>
          <a:ext cx="14782800" cy="35543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1" name="Rectangle 179"/>
          <p:cNvSpPr/>
          <p:nvPr/>
        </p:nvSpPr>
        <p:spPr>
          <a:xfrm>
            <a:off x="84031" y="24780531"/>
            <a:ext cx="16388048" cy="7590317"/>
          </a:xfrm>
          <a:prstGeom prst="rect">
            <a:avLst/>
          </a:prstGeom>
          <a:solidFill>
            <a:schemeClr val="bg1"/>
          </a:solidFill>
          <a:ln w="142875" cap="flat" cmpd="sng" algn="ctr">
            <a:solidFill>
              <a:srgbClr val="6C0018"/>
            </a:solidFill>
            <a:prstDash val="solid"/>
          </a:ln>
          <a:effectLst/>
        </p:spPr>
        <p:txBody>
          <a:bodyPr rtlCol="0" anchor="ctr"/>
          <a:lstStyle/>
          <a:p>
            <a:pPr lvl="1" defTabSz="2508016">
              <a:buClr>
                <a:srgbClr val="6C0018"/>
              </a:buClr>
            </a:pPr>
            <a:endParaRPr lang="en-US" sz="3600" kern="0" dirty="0">
              <a:latin typeface="Arial" panose="020B0604020202020204" pitchFamily="34" charset="0"/>
              <a:cs typeface="Arial" panose="020B0604020202020204" pitchFamily="34" charset="0"/>
            </a:endParaRPr>
          </a:p>
        </p:txBody>
      </p:sp>
      <p:sp>
        <p:nvSpPr>
          <p:cNvPr id="52" name="Rectangle 179"/>
          <p:cNvSpPr/>
          <p:nvPr/>
        </p:nvSpPr>
        <p:spPr>
          <a:xfrm>
            <a:off x="16441813" y="24780530"/>
            <a:ext cx="16400389" cy="16634170"/>
          </a:xfrm>
          <a:prstGeom prst="rect">
            <a:avLst/>
          </a:prstGeom>
          <a:solidFill>
            <a:schemeClr val="bg1"/>
          </a:solidFill>
          <a:ln w="142875" cap="flat" cmpd="sng" algn="ctr">
            <a:solidFill>
              <a:srgbClr val="6C0018"/>
            </a:solidFill>
            <a:prstDash val="solid"/>
          </a:ln>
          <a:effectLst/>
        </p:spPr>
        <p:txBody>
          <a:bodyPr rtlCol="0" anchor="ctr"/>
          <a:lstStyle/>
          <a:p>
            <a:pPr lvl="1" defTabSz="2508016">
              <a:buClr>
                <a:srgbClr val="6C0018"/>
              </a:buClr>
            </a:pPr>
            <a:endParaRPr lang="en-US" altLang="ko-KR" sz="3600" kern="0" dirty="0">
              <a:latin typeface="Arial" panose="020B0604020202020204" pitchFamily="34" charset="0"/>
              <a:cs typeface="Arial" panose="020B0604020202020204" pitchFamily="34" charset="0"/>
            </a:endParaRPr>
          </a:p>
          <a:p>
            <a:pPr lvl="1" defTabSz="2508016">
              <a:buClr>
                <a:srgbClr val="6C0018"/>
              </a:buClr>
            </a:pPr>
            <a:endParaRPr lang="en-US" altLang="ko-KR" sz="3600" kern="0" dirty="0">
              <a:latin typeface="Arial" panose="020B0604020202020204" pitchFamily="34" charset="0"/>
              <a:cs typeface="Arial" panose="020B0604020202020204" pitchFamily="34" charset="0"/>
            </a:endParaRPr>
          </a:p>
          <a:p>
            <a:pPr lvl="1" defTabSz="2508016">
              <a:buClr>
                <a:srgbClr val="6C0018"/>
              </a:buClr>
            </a:pPr>
            <a:endParaRPr lang="en-US" altLang="ko-KR" sz="3600" kern="0" dirty="0">
              <a:latin typeface="Arial" panose="020B0604020202020204" pitchFamily="34" charset="0"/>
              <a:cs typeface="Arial" panose="020B0604020202020204" pitchFamily="34" charset="0"/>
            </a:endParaRPr>
          </a:p>
          <a:p>
            <a:pPr lvl="1" defTabSz="2508016">
              <a:buClr>
                <a:srgbClr val="6C0018"/>
              </a:buClr>
            </a:pPr>
            <a:endParaRPr lang="en-US" altLang="ko-KR" sz="3600" kern="0" dirty="0">
              <a:latin typeface="Arial" panose="020B0604020202020204" pitchFamily="34" charset="0"/>
              <a:cs typeface="Arial" panose="020B0604020202020204" pitchFamily="34" charset="0"/>
            </a:endParaRPr>
          </a:p>
          <a:p>
            <a:pPr lvl="1" defTabSz="2508016">
              <a:buClr>
                <a:srgbClr val="6C0018"/>
              </a:buClr>
            </a:pPr>
            <a:endParaRPr lang="en-US" altLang="ko-KR" sz="3600" kern="0" dirty="0">
              <a:latin typeface="Arial" panose="020B0604020202020204" pitchFamily="34" charset="0"/>
              <a:cs typeface="Arial" panose="020B0604020202020204" pitchFamily="34" charset="0"/>
            </a:endParaRPr>
          </a:p>
          <a:p>
            <a:pPr lvl="1" defTabSz="2508016">
              <a:buClr>
                <a:srgbClr val="6C0018"/>
              </a:buClr>
            </a:pPr>
            <a:endParaRPr lang="en-US" altLang="ko-KR" sz="3600" kern="0" dirty="0">
              <a:latin typeface="Arial" panose="020B0604020202020204" pitchFamily="34" charset="0"/>
              <a:cs typeface="Arial" panose="020B0604020202020204" pitchFamily="34" charset="0"/>
            </a:endParaRPr>
          </a:p>
          <a:p>
            <a:pPr lvl="1" defTabSz="2508016">
              <a:buClr>
                <a:srgbClr val="6C0018"/>
              </a:buClr>
            </a:pPr>
            <a:endParaRPr lang="en-US" altLang="ko-KR" sz="3600" kern="0" dirty="0">
              <a:latin typeface="Arial" panose="020B0604020202020204" pitchFamily="34" charset="0"/>
              <a:cs typeface="Arial" panose="020B0604020202020204" pitchFamily="34" charset="0"/>
            </a:endParaRPr>
          </a:p>
          <a:p>
            <a:pPr lvl="1" defTabSz="2508016">
              <a:buClr>
                <a:srgbClr val="6C0018"/>
              </a:buClr>
            </a:pPr>
            <a:endParaRPr lang="en-US" altLang="ko-KR" sz="3600" kern="0" dirty="0">
              <a:latin typeface="Arial" panose="020B0604020202020204" pitchFamily="34" charset="0"/>
              <a:cs typeface="Arial" panose="020B0604020202020204" pitchFamily="34" charset="0"/>
            </a:endParaRPr>
          </a:p>
          <a:p>
            <a:pPr lvl="1" defTabSz="2508016">
              <a:buClr>
                <a:srgbClr val="6C0018"/>
              </a:buClr>
            </a:pPr>
            <a:endParaRPr lang="en-US" altLang="ko-KR" sz="3600" kern="0" dirty="0">
              <a:latin typeface="Arial" panose="020B0604020202020204" pitchFamily="34" charset="0"/>
              <a:cs typeface="Arial" panose="020B0604020202020204" pitchFamily="34" charset="0"/>
            </a:endParaRPr>
          </a:p>
          <a:p>
            <a:pPr lvl="1" defTabSz="2508016">
              <a:buClr>
                <a:srgbClr val="6C0018"/>
              </a:buClr>
            </a:pPr>
            <a:endParaRPr lang="en-US" altLang="ko-KR" sz="3600" kern="0" dirty="0">
              <a:latin typeface="Arial" panose="020B0604020202020204" pitchFamily="34" charset="0"/>
              <a:cs typeface="Arial" panose="020B0604020202020204" pitchFamily="34" charset="0"/>
            </a:endParaRPr>
          </a:p>
          <a:p>
            <a:pPr lvl="1" defTabSz="2508016">
              <a:buClr>
                <a:srgbClr val="6C0018"/>
              </a:buClr>
            </a:pPr>
            <a:endParaRPr lang="en-US" altLang="ko-KR" sz="3600" kern="0" dirty="0">
              <a:latin typeface="Arial" panose="020B0604020202020204" pitchFamily="34" charset="0"/>
              <a:cs typeface="Arial" panose="020B0604020202020204" pitchFamily="34" charset="0"/>
            </a:endParaRPr>
          </a:p>
          <a:p>
            <a:pPr lvl="1" defTabSz="2508016">
              <a:buClr>
                <a:srgbClr val="6C0018"/>
              </a:buClr>
            </a:pPr>
            <a:endParaRPr lang="en-US" altLang="ko-KR" sz="3600" kern="0" dirty="0">
              <a:latin typeface="Arial" panose="020B0604020202020204" pitchFamily="34" charset="0"/>
              <a:cs typeface="Arial" panose="020B0604020202020204" pitchFamily="34" charset="0"/>
            </a:endParaRPr>
          </a:p>
          <a:p>
            <a:pPr lvl="1" defTabSz="2508016">
              <a:buClr>
                <a:srgbClr val="6C0018"/>
              </a:buClr>
            </a:pPr>
            <a:endParaRPr lang="en-US" altLang="ko-KR" sz="3600" kern="0" dirty="0">
              <a:latin typeface="Arial" panose="020B0604020202020204" pitchFamily="34" charset="0"/>
              <a:cs typeface="Arial" panose="020B0604020202020204" pitchFamily="34" charset="0"/>
            </a:endParaRPr>
          </a:p>
          <a:p>
            <a:pPr lvl="1" defTabSz="2508016">
              <a:buClr>
                <a:srgbClr val="6C0018"/>
              </a:buClr>
            </a:pPr>
            <a:endParaRPr lang="en-US" altLang="ko-KR" sz="3600" kern="0" dirty="0">
              <a:latin typeface="Arial" panose="020B0604020202020204" pitchFamily="34" charset="0"/>
              <a:cs typeface="Arial" panose="020B0604020202020204" pitchFamily="34" charset="0"/>
            </a:endParaRPr>
          </a:p>
          <a:p>
            <a:pPr lvl="1" defTabSz="2508016">
              <a:buClr>
                <a:srgbClr val="6C0018"/>
              </a:buClr>
            </a:pPr>
            <a:endParaRPr lang="en-US" altLang="ko-KR" sz="3600" kern="0" dirty="0">
              <a:latin typeface="Arial" panose="020B0604020202020204" pitchFamily="34" charset="0"/>
              <a:cs typeface="Arial" panose="020B0604020202020204" pitchFamily="34" charset="0"/>
            </a:endParaRPr>
          </a:p>
          <a:p>
            <a:pPr marL="1028700" lvl="1" indent="-571500" defTabSz="2508016">
              <a:buClr>
                <a:srgbClr val="6C0018"/>
              </a:buClr>
              <a:buFont typeface="Wingdings" panose="05000000000000000000" pitchFamily="2" charset="2"/>
              <a:buChar char="§"/>
            </a:pPr>
            <a:endParaRPr lang="en-US" altLang="ko-KR" sz="3600" kern="0" dirty="0">
              <a:latin typeface="Arial" panose="020B0604020202020204" pitchFamily="34" charset="0"/>
              <a:cs typeface="Arial" panose="020B0604020202020204" pitchFamily="34" charset="0"/>
            </a:endParaRPr>
          </a:p>
          <a:p>
            <a:pPr marL="1028700" lvl="1" indent="-571500" defTabSz="2508016">
              <a:buClr>
                <a:srgbClr val="6C0018"/>
              </a:buClr>
              <a:buFont typeface="Wingdings" panose="05000000000000000000" pitchFamily="2" charset="2"/>
              <a:buChar char="§"/>
            </a:pPr>
            <a:r>
              <a:rPr lang="en-US" altLang="ko-KR" sz="3600" kern="0" dirty="0">
                <a:latin typeface="Arial" panose="020B0604020202020204" pitchFamily="34" charset="0"/>
                <a:cs typeface="Arial" panose="020B0604020202020204" pitchFamily="34" charset="0"/>
              </a:rPr>
              <a:t>The results show that </a:t>
            </a:r>
            <a:r>
              <a:rPr lang="en-US" altLang="ko-KR" sz="3600" b="1" kern="0" dirty="0">
                <a:latin typeface="Arial" panose="020B0604020202020204" pitchFamily="34" charset="0"/>
                <a:cs typeface="Arial" panose="020B0604020202020204" pitchFamily="34" charset="0"/>
              </a:rPr>
              <a:t>the conservative newspaper’s themes are prognostic.</a:t>
            </a:r>
            <a:r>
              <a:rPr lang="en-US" altLang="ko-KR" sz="3600" kern="0" dirty="0">
                <a:latin typeface="Arial" panose="020B0604020202020204" pitchFamily="34" charset="0"/>
                <a:cs typeface="Arial" panose="020B0604020202020204" pitchFamily="34" charset="0"/>
              </a:rPr>
              <a:t> Coping at a group or an individual level (i.e., green project, green life, and political influence, respectively) is covered most frequently.</a:t>
            </a:r>
          </a:p>
          <a:p>
            <a:pPr marL="1028700" lvl="1" indent="-571500" defTabSz="2508016">
              <a:buClr>
                <a:srgbClr val="6C0018"/>
              </a:buClr>
              <a:buFont typeface="Wingdings" panose="05000000000000000000" pitchFamily="2" charset="2"/>
              <a:buChar char="§"/>
            </a:pPr>
            <a:r>
              <a:rPr lang="en-US" altLang="ko-KR" sz="3600" b="1" kern="0" dirty="0">
                <a:latin typeface="Arial" panose="020B0604020202020204" pitchFamily="34" charset="0"/>
                <a:cs typeface="Arial" panose="020B0604020202020204" pitchFamily="34" charset="0"/>
              </a:rPr>
              <a:t>The liberal newspaper does not show any preference </a:t>
            </a:r>
            <a:r>
              <a:rPr lang="en-US" altLang="ko-KR" sz="3600" kern="0" dirty="0">
                <a:latin typeface="Arial" panose="020B0604020202020204" pitchFamily="34" charset="0"/>
                <a:cs typeface="Arial" panose="020B0604020202020204" pitchFamily="34" charset="0"/>
              </a:rPr>
              <a:t>for particular framing. The most frequent theme in the liberal newspaper is environmental surveillance, which belongs to the diagnosis frame.</a:t>
            </a:r>
          </a:p>
          <a:p>
            <a:pPr marL="1028700" lvl="1" indent="-571500" defTabSz="2508016">
              <a:buClr>
                <a:srgbClr val="6C0018"/>
              </a:buClr>
              <a:buFont typeface="Wingdings" panose="05000000000000000000" pitchFamily="2" charset="2"/>
              <a:buChar char="§"/>
            </a:pPr>
            <a:r>
              <a:rPr lang="en-US" altLang="ko-KR" sz="3600" kern="0" dirty="0">
                <a:latin typeface="Arial" panose="020B0604020202020204" pitchFamily="34" charset="0"/>
                <a:cs typeface="Arial" panose="020B0604020202020204" pitchFamily="34" charset="0"/>
              </a:rPr>
              <a:t>There is no difference in the use of positive or negative tone in both newspapers. However, the results indicate that the positive tone of </a:t>
            </a:r>
            <a:r>
              <a:rPr lang="en-US" altLang="ko-KR" sz="3600" kern="0" dirty="0" err="1">
                <a:latin typeface="Arial" panose="020B0604020202020204" pitchFamily="34" charset="0"/>
                <a:cs typeface="Arial" panose="020B0604020202020204" pitchFamily="34" charset="0"/>
              </a:rPr>
              <a:t>Chosun</a:t>
            </a:r>
            <a:r>
              <a:rPr lang="en-US" altLang="ko-KR" sz="3600" kern="0" dirty="0">
                <a:latin typeface="Arial" panose="020B0604020202020204" pitchFamily="34" charset="0"/>
                <a:cs typeface="Arial" panose="020B0604020202020204" pitchFamily="34" charset="0"/>
              </a:rPr>
              <a:t> </a:t>
            </a:r>
            <a:r>
              <a:rPr lang="en-US" altLang="ko-KR" sz="3600" kern="0" dirty="0" err="1">
                <a:latin typeface="Arial" panose="020B0604020202020204" pitchFamily="34" charset="0"/>
                <a:cs typeface="Arial" panose="020B0604020202020204" pitchFamily="34" charset="0"/>
              </a:rPr>
              <a:t>Ilbo's</a:t>
            </a:r>
            <a:r>
              <a:rPr lang="en-US" altLang="ko-KR" sz="3600" kern="0" dirty="0">
                <a:latin typeface="Arial" panose="020B0604020202020204" pitchFamily="34" charset="0"/>
                <a:cs typeface="Arial" panose="020B0604020202020204" pitchFamily="34" charset="0"/>
              </a:rPr>
              <a:t> articles is most salient in its news stories with green project and political influence themes. This is also observed in </a:t>
            </a:r>
            <a:r>
              <a:rPr lang="en-US" altLang="ko-KR" sz="3600" kern="0" dirty="0" err="1">
                <a:latin typeface="Arial" panose="020B0604020202020204" pitchFamily="34" charset="0"/>
                <a:cs typeface="Arial" panose="020B0604020202020204" pitchFamily="34" charset="0"/>
              </a:rPr>
              <a:t>Hankyoreh's</a:t>
            </a:r>
            <a:r>
              <a:rPr lang="en-US" altLang="ko-KR" sz="3600" kern="0" dirty="0">
                <a:latin typeface="Arial" panose="020B0604020202020204" pitchFamily="34" charset="0"/>
                <a:cs typeface="Arial" panose="020B0604020202020204" pitchFamily="34" charset="0"/>
              </a:rPr>
              <a:t> news.</a:t>
            </a:r>
          </a:p>
        </p:txBody>
      </p:sp>
      <p:graphicFrame>
        <p:nvGraphicFramePr>
          <p:cNvPr id="12" name="표 11"/>
          <p:cNvGraphicFramePr>
            <a:graphicFrameLocks noGrp="1"/>
          </p:cNvGraphicFramePr>
          <p:nvPr>
            <p:extLst>
              <p:ext uri="{D42A27DB-BD31-4B8C-83A1-F6EECF244321}">
                <p14:modId xmlns:p14="http://schemas.microsoft.com/office/powerpoint/2010/main" val="618044999"/>
              </p:ext>
            </p:extLst>
          </p:nvPr>
        </p:nvGraphicFramePr>
        <p:xfrm>
          <a:off x="590545" y="24949797"/>
          <a:ext cx="15354300" cy="7112777"/>
        </p:xfrm>
        <a:graphic>
          <a:graphicData uri="http://schemas.openxmlformats.org/drawingml/2006/table">
            <a:tbl>
              <a:tblPr firstRow="1" bandRow="1">
                <a:tableStyleId>{72833802-FEF1-4C79-8D5D-14CF1EAF98D9}</a:tableStyleId>
              </a:tblPr>
              <a:tblGrid>
                <a:gridCol w="5118100">
                  <a:extLst>
                    <a:ext uri="{9D8B030D-6E8A-4147-A177-3AD203B41FA5}">
                      <a16:colId xmlns:a16="http://schemas.microsoft.com/office/drawing/2014/main" val="3178195049"/>
                    </a:ext>
                  </a:extLst>
                </a:gridCol>
                <a:gridCol w="2559050">
                  <a:extLst>
                    <a:ext uri="{9D8B030D-6E8A-4147-A177-3AD203B41FA5}">
                      <a16:colId xmlns:a16="http://schemas.microsoft.com/office/drawing/2014/main" val="981660292"/>
                    </a:ext>
                  </a:extLst>
                </a:gridCol>
                <a:gridCol w="2559050">
                  <a:extLst>
                    <a:ext uri="{9D8B030D-6E8A-4147-A177-3AD203B41FA5}">
                      <a16:colId xmlns:a16="http://schemas.microsoft.com/office/drawing/2014/main" val="2871821683"/>
                    </a:ext>
                  </a:extLst>
                </a:gridCol>
                <a:gridCol w="5118100">
                  <a:extLst>
                    <a:ext uri="{9D8B030D-6E8A-4147-A177-3AD203B41FA5}">
                      <a16:colId xmlns:a16="http://schemas.microsoft.com/office/drawing/2014/main" val="811879640"/>
                    </a:ext>
                  </a:extLst>
                </a:gridCol>
              </a:tblGrid>
              <a:tr h="763200">
                <a:tc gridSpan="4">
                  <a:txBody>
                    <a:bodyPr/>
                    <a:lstStyle/>
                    <a:p>
                      <a:pPr algn="ctr" latinLnBrk="1"/>
                      <a:r>
                        <a:rPr lang="en-US" altLang="ko-KR" sz="3200" dirty="0">
                          <a:latin typeface="Arial" panose="020B0604020202020204" pitchFamily="34" charset="0"/>
                          <a:cs typeface="Arial" panose="020B0604020202020204" pitchFamily="34" charset="0"/>
                        </a:rPr>
                        <a:t>Framing themes</a:t>
                      </a:r>
                      <a:endParaRPr lang="ko-KR" altLang="en-US" sz="3200" dirty="0">
                        <a:latin typeface="Arial" panose="020B0604020202020204" pitchFamily="34" charset="0"/>
                        <a:cs typeface="Arial" panose="020B0604020202020204" pitchFamily="34" charset="0"/>
                      </a:endParaRPr>
                    </a:p>
                  </a:txBody>
                  <a:tcPr anchor="ctr">
                    <a:lnR w="12700" cap="flat" cmpd="sng" algn="ctr">
                      <a:solidFill>
                        <a:schemeClr val="accent2">
                          <a:lumMod val="60000"/>
                          <a:lumOff val="40000"/>
                        </a:schemeClr>
                      </a:solidFill>
                      <a:prstDash val="solid"/>
                      <a:round/>
                      <a:headEnd type="none" w="med" len="med"/>
                      <a:tailEnd type="none" w="med" len="med"/>
                    </a:lnR>
                    <a:lnB w="12700" cap="flat" cmpd="sng" algn="ctr">
                      <a:solidFill>
                        <a:schemeClr val="accent2">
                          <a:lumMod val="60000"/>
                          <a:lumOff val="40000"/>
                        </a:schemeClr>
                      </a:solidFill>
                      <a:prstDash val="solid"/>
                      <a:round/>
                      <a:headEnd type="none" w="med" len="med"/>
                      <a:tailEnd type="none" w="med" len="med"/>
                    </a:lnB>
                    <a:solidFill>
                      <a:srgbClr val="6C0018"/>
                    </a:solidFill>
                  </a:tcPr>
                </a:tc>
                <a:tc hMerge="1">
                  <a:txBody>
                    <a:bodyPr/>
                    <a:lstStyle/>
                    <a:p>
                      <a:pPr latinLnBrk="1"/>
                      <a:endParaRPr lang="ko-KR" altLang="en-US"/>
                    </a:p>
                  </a:txBody>
                  <a:tcPr/>
                </a:tc>
                <a:tc hMerge="1">
                  <a:txBody>
                    <a:bodyPr/>
                    <a:lstStyle/>
                    <a:p>
                      <a:pPr algn="l" latinLnBrk="1"/>
                      <a:endParaRPr lang="ko-KR" altLang="en-US" sz="3200" dirty="0">
                        <a:latin typeface="Arial" panose="020B0604020202020204" pitchFamily="34" charset="0"/>
                        <a:cs typeface="Arial" panose="020B0604020202020204" pitchFamily="34" charset="0"/>
                      </a:endParaRP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B w="12700" cap="flat" cmpd="sng" algn="ctr">
                      <a:solidFill>
                        <a:schemeClr val="accent2">
                          <a:lumMod val="60000"/>
                          <a:lumOff val="40000"/>
                        </a:schemeClr>
                      </a:solidFill>
                      <a:prstDash val="solid"/>
                      <a:round/>
                      <a:headEnd type="none" w="med" len="med"/>
                      <a:tailEnd type="none" w="med" len="med"/>
                    </a:lnB>
                    <a:solidFill>
                      <a:srgbClr val="FFC422"/>
                    </a:solidFill>
                  </a:tcPr>
                </a:tc>
                <a:tc hMerge="1">
                  <a:txBody>
                    <a:bodyPr/>
                    <a:lstStyle/>
                    <a:p>
                      <a:pPr latinLnBrk="1"/>
                      <a:endParaRPr lang="ko-KR" altLang="en-US"/>
                    </a:p>
                  </a:txBody>
                  <a:tcPr/>
                </a:tc>
                <a:extLst>
                  <a:ext uri="{0D108BD9-81ED-4DB2-BD59-A6C34878D82A}">
                    <a16:rowId xmlns:a16="http://schemas.microsoft.com/office/drawing/2014/main" val="3485743486"/>
                  </a:ext>
                </a:extLst>
              </a:tr>
              <a:tr h="628439">
                <a:tc gridSpan="2">
                  <a:txBody>
                    <a:bodyPr/>
                    <a:lstStyle/>
                    <a:p>
                      <a:pPr algn="l" latinLnBrk="1"/>
                      <a:r>
                        <a:rPr lang="en-US" altLang="ko-KR" sz="3200" dirty="0">
                          <a:latin typeface="Arial" panose="020B0604020202020204" pitchFamily="34" charset="0"/>
                          <a:cs typeface="Arial" panose="020B0604020202020204" pitchFamily="34" charset="0"/>
                        </a:rPr>
                        <a:t>Prognosis</a:t>
                      </a:r>
                      <a:endParaRPr lang="ko-KR" altLang="en-US" sz="3200" dirty="0">
                        <a:latin typeface="Arial" panose="020B0604020202020204" pitchFamily="34" charset="0"/>
                        <a:cs typeface="Arial" panose="020B0604020202020204" pitchFamily="34" charset="0"/>
                      </a:endParaRPr>
                    </a:p>
                  </a:txBody>
                  <a:tcPr anchor="ctr">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rgbClr val="FFC422"/>
                    </a:solidFill>
                  </a:tcPr>
                </a:tc>
                <a:tc hMerge="1">
                  <a:txBody>
                    <a:bodyPr/>
                    <a:lstStyle/>
                    <a:p>
                      <a:pPr latinLnBrk="1"/>
                      <a:endParaRPr lang="ko-KR" altLang="en-US"/>
                    </a:p>
                  </a:txBody>
                  <a:tcPr/>
                </a:tc>
                <a:tc gridSpan="2">
                  <a:txBody>
                    <a:bodyPr/>
                    <a:lstStyle/>
                    <a:p>
                      <a:pPr algn="l" latinLnBrk="1"/>
                      <a:r>
                        <a:rPr lang="en-US" altLang="ko-KR" sz="3200" dirty="0">
                          <a:latin typeface="Arial" panose="020B0604020202020204" pitchFamily="34" charset="0"/>
                          <a:cs typeface="Arial" panose="020B0604020202020204" pitchFamily="34" charset="0"/>
                        </a:rPr>
                        <a:t>Diagnosis</a:t>
                      </a:r>
                      <a:endParaRPr lang="ko-KR" altLang="en-US" sz="3200" dirty="0">
                        <a:latin typeface="Arial" panose="020B0604020202020204" pitchFamily="34" charset="0"/>
                        <a:cs typeface="Arial" panose="020B0604020202020204" pitchFamily="34" charset="0"/>
                      </a:endParaRP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rgbClr val="FFC422"/>
                    </a:solidFill>
                  </a:tcPr>
                </a:tc>
                <a:tc hMerge="1">
                  <a:txBody>
                    <a:bodyPr/>
                    <a:lstStyle/>
                    <a:p>
                      <a:pPr latinLnBrk="1"/>
                      <a:endParaRPr lang="ko-KR" altLang="en-US"/>
                    </a:p>
                  </a:txBody>
                  <a:tcPr/>
                </a:tc>
                <a:extLst>
                  <a:ext uri="{0D108BD9-81ED-4DB2-BD59-A6C34878D82A}">
                    <a16:rowId xmlns:a16="http://schemas.microsoft.com/office/drawing/2014/main" val="3196685184"/>
                  </a:ext>
                </a:extLst>
              </a:tr>
              <a:tr h="628439">
                <a:tc gridSpan="2">
                  <a:txBody>
                    <a:bodyPr/>
                    <a:lstStyle/>
                    <a:p>
                      <a:pPr algn="l" latinLnBrk="1"/>
                      <a:r>
                        <a:rPr lang="en-US" altLang="ko-KR" sz="3200" dirty="0">
                          <a:latin typeface="Arial" panose="020B0604020202020204" pitchFamily="34" charset="0"/>
                          <a:cs typeface="Arial" panose="020B0604020202020204" pitchFamily="34" charset="0"/>
                        </a:rPr>
                        <a:t>Scientific uncertainty</a:t>
                      </a:r>
                      <a:endParaRPr lang="ko-KR" altLang="en-US" sz="3200" dirty="0">
                        <a:latin typeface="Arial" panose="020B0604020202020204" pitchFamily="34" charset="0"/>
                        <a:cs typeface="Arial" panose="020B0604020202020204" pitchFamily="34" charset="0"/>
                      </a:endParaRPr>
                    </a:p>
                  </a:txBody>
                  <a:tcPr>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hMerge="1">
                  <a:txBody>
                    <a:bodyPr/>
                    <a:lstStyle/>
                    <a:p>
                      <a:pPr latinLnBrk="1"/>
                      <a:endParaRPr lang="ko-KR" altLang="en-US"/>
                    </a:p>
                  </a:txBody>
                  <a:tcPr/>
                </a:tc>
                <a:tc gridSpan="2">
                  <a:txBody>
                    <a:bodyPr/>
                    <a:lstStyle/>
                    <a:p>
                      <a:pPr algn="l" latinLnBrk="1"/>
                      <a:r>
                        <a:rPr lang="en-US" altLang="ko-KR" sz="3200" dirty="0">
                          <a:latin typeface="Arial" panose="020B0604020202020204" pitchFamily="34" charset="0"/>
                          <a:cs typeface="Arial" panose="020B0604020202020204" pitchFamily="34" charset="0"/>
                        </a:rPr>
                        <a:t>Green life</a:t>
                      </a:r>
                      <a:endParaRPr lang="ko-KR" altLang="en-US" sz="3200" dirty="0">
                        <a:latin typeface="Arial" panose="020B0604020202020204" pitchFamily="34" charset="0"/>
                        <a:cs typeface="Arial" panose="020B0604020202020204" pitchFamily="34" charset="0"/>
                      </a:endParaRP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hMerge="1">
                  <a:txBody>
                    <a:bodyPr/>
                    <a:lstStyle/>
                    <a:p>
                      <a:pPr latinLnBrk="1"/>
                      <a:endParaRPr lang="ko-KR" altLang="en-US"/>
                    </a:p>
                  </a:txBody>
                  <a:tcPr/>
                </a:tc>
                <a:extLst>
                  <a:ext uri="{0D108BD9-81ED-4DB2-BD59-A6C34878D82A}">
                    <a16:rowId xmlns:a16="http://schemas.microsoft.com/office/drawing/2014/main" val="3644025708"/>
                  </a:ext>
                </a:extLst>
              </a:tr>
              <a:tr h="628439">
                <a:tc gridSpan="2">
                  <a:txBody>
                    <a:bodyPr/>
                    <a:lstStyle/>
                    <a:p>
                      <a:pPr algn="l" latinLnBrk="1"/>
                      <a:r>
                        <a:rPr lang="en-US" altLang="ko-KR" sz="3200" dirty="0">
                          <a:latin typeface="Arial" panose="020B0604020202020204" pitchFamily="34" charset="0"/>
                          <a:cs typeface="Arial" panose="020B0604020202020204" pitchFamily="34" charset="0"/>
                        </a:rPr>
                        <a:t>Catastrophe</a:t>
                      </a:r>
                      <a:endParaRPr lang="ko-KR" altLang="en-US" sz="3200" dirty="0">
                        <a:latin typeface="Arial" panose="020B0604020202020204" pitchFamily="34" charset="0"/>
                        <a:cs typeface="Arial" panose="020B0604020202020204" pitchFamily="34" charset="0"/>
                      </a:endParaRPr>
                    </a:p>
                  </a:txBody>
                  <a:tcPr>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hMerge="1">
                  <a:txBody>
                    <a:bodyPr/>
                    <a:lstStyle/>
                    <a:p>
                      <a:pPr latinLnBrk="1"/>
                      <a:endParaRPr lang="ko-KR" altLang="en-US"/>
                    </a:p>
                  </a:txBody>
                  <a:tcPr/>
                </a:tc>
                <a:tc gridSpan="2">
                  <a:txBody>
                    <a:bodyPr/>
                    <a:lstStyle/>
                    <a:p>
                      <a:pPr algn="l" latinLnBrk="1"/>
                      <a:r>
                        <a:rPr lang="en-US" altLang="ko-KR" sz="3200" dirty="0">
                          <a:latin typeface="Arial" panose="020B0604020202020204" pitchFamily="34" charset="0"/>
                          <a:cs typeface="Arial" panose="020B0604020202020204" pitchFamily="34" charset="0"/>
                        </a:rPr>
                        <a:t>Green project</a:t>
                      </a:r>
                      <a:endParaRPr lang="ko-KR" altLang="en-US" sz="3200" dirty="0">
                        <a:latin typeface="Arial" panose="020B0604020202020204" pitchFamily="34" charset="0"/>
                        <a:cs typeface="Arial" panose="020B0604020202020204" pitchFamily="34" charset="0"/>
                      </a:endParaRP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hMerge="1">
                  <a:txBody>
                    <a:bodyPr/>
                    <a:lstStyle/>
                    <a:p>
                      <a:pPr latinLnBrk="1"/>
                      <a:endParaRPr lang="ko-KR" altLang="en-US"/>
                    </a:p>
                  </a:txBody>
                  <a:tcPr/>
                </a:tc>
                <a:extLst>
                  <a:ext uri="{0D108BD9-81ED-4DB2-BD59-A6C34878D82A}">
                    <a16:rowId xmlns:a16="http://schemas.microsoft.com/office/drawing/2014/main" val="2183838740"/>
                  </a:ext>
                </a:extLst>
              </a:tr>
              <a:tr h="628439">
                <a:tc gridSpan="2">
                  <a:txBody>
                    <a:bodyPr/>
                    <a:lstStyle/>
                    <a:p>
                      <a:pPr algn="l" latinLnBrk="1"/>
                      <a:r>
                        <a:rPr lang="en-US" altLang="ko-KR" sz="3200" dirty="0">
                          <a:latin typeface="Arial" panose="020B0604020202020204" pitchFamily="34" charset="0"/>
                          <a:cs typeface="Arial" panose="020B0604020202020204" pitchFamily="34" charset="0"/>
                        </a:rPr>
                        <a:t>Economic implication</a:t>
                      </a:r>
                      <a:endParaRPr lang="ko-KR" altLang="en-US" sz="3200" dirty="0">
                        <a:latin typeface="Arial" panose="020B0604020202020204" pitchFamily="34" charset="0"/>
                        <a:cs typeface="Arial" panose="020B0604020202020204" pitchFamily="34" charset="0"/>
                      </a:endParaRPr>
                    </a:p>
                  </a:txBody>
                  <a:tcPr>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hMerge="1">
                  <a:txBody>
                    <a:bodyPr/>
                    <a:lstStyle/>
                    <a:p>
                      <a:pPr latinLnBrk="1"/>
                      <a:endParaRPr lang="ko-KR" altLang="en-US"/>
                    </a:p>
                  </a:txBody>
                  <a:tcPr/>
                </a:tc>
                <a:tc gridSpan="2">
                  <a:txBody>
                    <a:bodyPr/>
                    <a:lstStyle/>
                    <a:p>
                      <a:pPr algn="l" latinLnBrk="1"/>
                      <a:r>
                        <a:rPr lang="en-US" altLang="ko-KR" sz="3200" dirty="0">
                          <a:latin typeface="Arial" panose="020B0604020202020204" pitchFamily="34" charset="0"/>
                          <a:cs typeface="Arial" panose="020B0604020202020204" pitchFamily="34" charset="0"/>
                        </a:rPr>
                        <a:t>Green economy</a:t>
                      </a:r>
                      <a:endParaRPr lang="ko-KR" altLang="en-US" sz="3200" dirty="0">
                        <a:latin typeface="Arial" panose="020B0604020202020204" pitchFamily="34" charset="0"/>
                        <a:cs typeface="Arial" panose="020B0604020202020204" pitchFamily="34" charset="0"/>
                      </a:endParaRP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hMerge="1">
                  <a:txBody>
                    <a:bodyPr/>
                    <a:lstStyle/>
                    <a:p>
                      <a:pPr latinLnBrk="1"/>
                      <a:endParaRPr lang="ko-KR" altLang="en-US"/>
                    </a:p>
                  </a:txBody>
                  <a:tcPr/>
                </a:tc>
                <a:extLst>
                  <a:ext uri="{0D108BD9-81ED-4DB2-BD59-A6C34878D82A}">
                    <a16:rowId xmlns:a16="http://schemas.microsoft.com/office/drawing/2014/main" val="3745641427"/>
                  </a:ext>
                </a:extLst>
              </a:tr>
              <a:tr h="628439">
                <a:tc gridSpan="2">
                  <a:txBody>
                    <a:bodyPr/>
                    <a:lstStyle/>
                    <a:p>
                      <a:pPr algn="l" latinLnBrk="1"/>
                      <a:r>
                        <a:rPr lang="en-US" altLang="ko-KR" sz="3200" dirty="0">
                          <a:latin typeface="Arial" panose="020B0604020202020204" pitchFamily="34" charset="0"/>
                          <a:cs typeface="Arial" panose="020B0604020202020204" pitchFamily="34" charset="0"/>
                        </a:rPr>
                        <a:t>Environmental Surveillance</a:t>
                      </a:r>
                      <a:endParaRPr lang="ko-KR" altLang="en-US" sz="3200" dirty="0">
                        <a:latin typeface="Arial" panose="020B0604020202020204" pitchFamily="34" charset="0"/>
                        <a:cs typeface="Arial" panose="020B0604020202020204" pitchFamily="34" charset="0"/>
                      </a:endParaRPr>
                    </a:p>
                  </a:txBody>
                  <a:tcPr>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hMerge="1">
                  <a:txBody>
                    <a:bodyPr/>
                    <a:lstStyle/>
                    <a:p>
                      <a:pPr latinLnBrk="1"/>
                      <a:endParaRPr lang="ko-KR" altLang="en-US"/>
                    </a:p>
                  </a:txBody>
                  <a:tcPr/>
                </a:tc>
                <a:tc gridSpan="2">
                  <a:txBody>
                    <a:bodyPr/>
                    <a:lstStyle/>
                    <a:p>
                      <a:pPr algn="l" latinLnBrk="1"/>
                      <a:r>
                        <a:rPr lang="en-US" altLang="ko-KR" sz="3200" dirty="0">
                          <a:latin typeface="Arial" panose="020B0604020202020204" pitchFamily="34" charset="0"/>
                          <a:cs typeface="Arial" panose="020B0604020202020204" pitchFamily="34" charset="0"/>
                        </a:rPr>
                        <a:t>Environmental nationalism</a:t>
                      </a:r>
                      <a:endParaRPr lang="ko-KR" altLang="en-US" sz="3200" dirty="0">
                        <a:latin typeface="Arial" panose="020B0604020202020204" pitchFamily="34" charset="0"/>
                        <a:cs typeface="Arial" panose="020B0604020202020204" pitchFamily="34" charset="0"/>
                      </a:endParaRP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hMerge="1">
                  <a:txBody>
                    <a:bodyPr/>
                    <a:lstStyle/>
                    <a:p>
                      <a:pPr latinLnBrk="1"/>
                      <a:endParaRPr lang="ko-KR" altLang="en-US"/>
                    </a:p>
                  </a:txBody>
                  <a:tcPr/>
                </a:tc>
                <a:extLst>
                  <a:ext uri="{0D108BD9-81ED-4DB2-BD59-A6C34878D82A}">
                    <a16:rowId xmlns:a16="http://schemas.microsoft.com/office/drawing/2014/main" val="4200313834"/>
                  </a:ext>
                </a:extLst>
              </a:tr>
              <a:tr h="628439">
                <a:tc gridSpan="2">
                  <a:txBody>
                    <a:bodyPr/>
                    <a:lstStyle/>
                    <a:p>
                      <a:pPr algn="l" latinLnBrk="1"/>
                      <a:endParaRPr lang="ko-KR" altLang="en-US" sz="3200" dirty="0">
                        <a:latin typeface="Arial" panose="020B0604020202020204" pitchFamily="34" charset="0"/>
                        <a:cs typeface="Arial" panose="020B0604020202020204" pitchFamily="34" charset="0"/>
                      </a:endParaRPr>
                    </a:p>
                  </a:txBody>
                  <a:tcPr anchor="ctr">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tcPr>
                </a:tc>
                <a:tc hMerge="1">
                  <a:txBody>
                    <a:bodyPr/>
                    <a:lstStyle/>
                    <a:p>
                      <a:pPr latinLnBrk="1"/>
                      <a:endParaRPr lang="ko-KR" altLang="en-US"/>
                    </a:p>
                  </a:txBody>
                  <a:tcPr/>
                </a:tc>
                <a:tc gridSpan="2">
                  <a:txBody>
                    <a:bodyPr/>
                    <a:lstStyle/>
                    <a:p>
                      <a:pPr algn="l" latinLnBrk="1"/>
                      <a:r>
                        <a:rPr lang="en-US" altLang="ko-KR" sz="3200" dirty="0">
                          <a:latin typeface="Arial" panose="020B0604020202020204" pitchFamily="34" charset="0"/>
                          <a:cs typeface="Arial" panose="020B0604020202020204" pitchFamily="34" charset="0"/>
                        </a:rPr>
                        <a:t>Political influence</a:t>
                      </a:r>
                      <a:endParaRPr lang="ko-KR" altLang="en-US" sz="3200" dirty="0">
                        <a:latin typeface="Arial" panose="020B0604020202020204" pitchFamily="34" charset="0"/>
                        <a:cs typeface="Arial" panose="020B0604020202020204" pitchFamily="34" charset="0"/>
                      </a:endParaRP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tcPr>
                </a:tc>
                <a:tc hMerge="1">
                  <a:txBody>
                    <a:bodyPr/>
                    <a:lstStyle/>
                    <a:p>
                      <a:pPr latinLnBrk="1"/>
                      <a:endParaRPr lang="ko-KR" altLang="en-US"/>
                    </a:p>
                  </a:txBody>
                  <a:tcPr/>
                </a:tc>
                <a:extLst>
                  <a:ext uri="{0D108BD9-81ED-4DB2-BD59-A6C34878D82A}">
                    <a16:rowId xmlns:a16="http://schemas.microsoft.com/office/drawing/2014/main" val="1625194608"/>
                  </a:ext>
                </a:extLst>
              </a:tr>
              <a:tr h="761784">
                <a:tc gridSpan="4">
                  <a:txBody>
                    <a:bodyPr/>
                    <a:lstStyle/>
                    <a:p>
                      <a:pPr algn="ctr" latinLnBrk="1"/>
                      <a:r>
                        <a:rPr lang="en-US" altLang="ko-KR" sz="3200" b="1" dirty="0">
                          <a:solidFill>
                            <a:schemeClr val="bg1"/>
                          </a:solidFill>
                          <a:latin typeface="Arial" panose="020B0604020202020204" pitchFamily="34" charset="0"/>
                          <a:cs typeface="Arial" panose="020B0604020202020204" pitchFamily="34" charset="0"/>
                        </a:rPr>
                        <a:t>Affective</a:t>
                      </a:r>
                      <a:r>
                        <a:rPr lang="en-US" altLang="ko-KR" sz="3200" b="1" baseline="0" dirty="0">
                          <a:solidFill>
                            <a:schemeClr val="bg1"/>
                          </a:solidFill>
                          <a:latin typeface="Arial" panose="020B0604020202020204" pitchFamily="34" charset="0"/>
                          <a:cs typeface="Arial" panose="020B0604020202020204" pitchFamily="34" charset="0"/>
                        </a:rPr>
                        <a:t> tone</a:t>
                      </a:r>
                      <a:endParaRPr lang="ko-KR" altLang="en-US" sz="3200" b="1" dirty="0">
                        <a:solidFill>
                          <a:schemeClr val="bg1"/>
                        </a:solidFill>
                        <a:latin typeface="Arial" panose="020B0604020202020204" pitchFamily="34" charset="0"/>
                        <a:cs typeface="Arial" panose="020B0604020202020204" pitchFamily="34" charset="0"/>
                      </a:endParaRPr>
                    </a:p>
                  </a:txBody>
                  <a:tcPr anchor="ctr">
                    <a:solidFill>
                      <a:srgbClr val="6C0018"/>
                    </a:solid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2266520023"/>
                  </a:ext>
                </a:extLst>
              </a:tr>
              <a:tr h="628439">
                <a:tc>
                  <a:txBody>
                    <a:bodyPr/>
                    <a:lstStyle/>
                    <a:p>
                      <a:pPr algn="l" latinLnBrk="1"/>
                      <a:r>
                        <a:rPr lang="en-US" altLang="ko-KR" sz="3200" dirty="0">
                          <a:latin typeface="Arial" panose="020B0604020202020204" pitchFamily="34" charset="0"/>
                          <a:cs typeface="Arial" panose="020B0604020202020204" pitchFamily="34" charset="0"/>
                        </a:rPr>
                        <a:t>Positive</a:t>
                      </a:r>
                      <a:endParaRPr lang="ko-KR" altLang="en-US" sz="3200" dirty="0">
                        <a:latin typeface="Arial" panose="020B0604020202020204" pitchFamily="34" charset="0"/>
                        <a:cs typeface="Arial" panose="020B0604020202020204" pitchFamily="34" charset="0"/>
                      </a:endParaRPr>
                    </a:p>
                  </a:txBody>
                  <a:tcPr anchor="ctr">
                    <a:lnR w="12700" cap="flat" cmpd="sng" algn="ctr">
                      <a:solidFill>
                        <a:schemeClr val="accent2">
                          <a:lumMod val="60000"/>
                          <a:lumOff val="40000"/>
                        </a:schemeClr>
                      </a:solidFill>
                      <a:prstDash val="solid"/>
                      <a:round/>
                      <a:headEnd type="none" w="med" len="med"/>
                      <a:tailEnd type="none" w="med" len="med"/>
                    </a:lnR>
                    <a:lnB w="12700" cap="flat" cmpd="sng" algn="ctr">
                      <a:solidFill>
                        <a:schemeClr val="accent2">
                          <a:lumMod val="60000"/>
                          <a:lumOff val="40000"/>
                        </a:schemeClr>
                      </a:solidFill>
                      <a:prstDash val="solid"/>
                      <a:round/>
                      <a:headEnd type="none" w="med" len="med"/>
                      <a:tailEnd type="none" w="med" len="med"/>
                    </a:lnB>
                    <a:solidFill>
                      <a:srgbClr val="FFC422"/>
                    </a:solidFill>
                  </a:tcPr>
                </a:tc>
                <a:tc gridSpan="2">
                  <a:txBody>
                    <a:bodyPr/>
                    <a:lstStyle/>
                    <a:p>
                      <a:pPr algn="l" latinLnBrk="1"/>
                      <a:r>
                        <a:rPr lang="en-US" altLang="ko-KR" sz="3200" dirty="0">
                          <a:latin typeface="Arial" panose="020B0604020202020204" pitchFamily="34" charset="0"/>
                          <a:cs typeface="Arial" panose="020B0604020202020204" pitchFamily="34" charset="0"/>
                        </a:rPr>
                        <a:t>Negative</a:t>
                      </a:r>
                      <a:endParaRPr lang="ko-KR" altLang="en-US" sz="3200" dirty="0">
                        <a:latin typeface="Arial" panose="020B0604020202020204" pitchFamily="34" charset="0"/>
                        <a:cs typeface="Arial" panose="020B0604020202020204" pitchFamily="34" charset="0"/>
                      </a:endParaRP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B w="12700" cap="flat" cmpd="sng" algn="ctr">
                      <a:solidFill>
                        <a:schemeClr val="accent2">
                          <a:lumMod val="60000"/>
                          <a:lumOff val="40000"/>
                        </a:schemeClr>
                      </a:solidFill>
                      <a:prstDash val="solid"/>
                      <a:round/>
                      <a:headEnd type="none" w="med" len="med"/>
                      <a:tailEnd type="none" w="med" len="med"/>
                    </a:lnB>
                    <a:solidFill>
                      <a:srgbClr val="FFC422"/>
                    </a:solidFill>
                  </a:tcPr>
                </a:tc>
                <a:tc hMerge="1">
                  <a:txBody>
                    <a:bodyPr/>
                    <a:lstStyle/>
                    <a:p>
                      <a:pPr latinLnBrk="1"/>
                      <a:endParaRPr lang="ko-KR" altLang="en-US"/>
                    </a:p>
                  </a:txBody>
                  <a:tcPr/>
                </a:tc>
                <a:tc>
                  <a:txBody>
                    <a:bodyPr/>
                    <a:lstStyle/>
                    <a:p>
                      <a:pPr algn="l" latinLnBrk="1"/>
                      <a:r>
                        <a:rPr lang="en-US" altLang="ko-KR" sz="3200" dirty="0">
                          <a:latin typeface="Arial" panose="020B0604020202020204" pitchFamily="34" charset="0"/>
                          <a:cs typeface="Arial" panose="020B0604020202020204" pitchFamily="34" charset="0"/>
                        </a:rPr>
                        <a:t>Neutral</a:t>
                      </a:r>
                      <a:endParaRPr lang="ko-KR" altLang="en-US" sz="3200" dirty="0">
                        <a:latin typeface="Arial" panose="020B0604020202020204" pitchFamily="34" charset="0"/>
                        <a:cs typeface="Arial" panose="020B0604020202020204" pitchFamily="34" charset="0"/>
                      </a:endParaRPr>
                    </a:p>
                  </a:txBody>
                  <a:tcPr anchor="ctr">
                    <a:lnL w="12700" cap="flat" cmpd="sng" algn="ctr">
                      <a:solidFill>
                        <a:schemeClr val="accent2">
                          <a:lumMod val="60000"/>
                          <a:lumOff val="40000"/>
                        </a:schemeClr>
                      </a:solidFill>
                      <a:prstDash val="solid"/>
                      <a:round/>
                      <a:headEnd type="none" w="med" len="med"/>
                      <a:tailEnd type="none" w="med" len="med"/>
                    </a:lnL>
                    <a:lnB w="12700" cap="flat" cmpd="sng" algn="ctr">
                      <a:solidFill>
                        <a:schemeClr val="accent2">
                          <a:lumMod val="60000"/>
                          <a:lumOff val="40000"/>
                        </a:schemeClr>
                      </a:solidFill>
                      <a:prstDash val="solid"/>
                      <a:round/>
                      <a:headEnd type="none" w="med" len="med"/>
                      <a:tailEnd type="none" w="med" len="med"/>
                    </a:lnB>
                    <a:solidFill>
                      <a:srgbClr val="FFC422"/>
                    </a:solidFill>
                  </a:tcPr>
                </a:tc>
                <a:extLst>
                  <a:ext uri="{0D108BD9-81ED-4DB2-BD59-A6C34878D82A}">
                    <a16:rowId xmlns:a16="http://schemas.microsoft.com/office/drawing/2014/main" val="3720506799"/>
                  </a:ext>
                </a:extLst>
              </a:tr>
              <a:tr h="1094502">
                <a:tc>
                  <a:txBody>
                    <a:bodyPr/>
                    <a:lstStyle/>
                    <a:p>
                      <a:pPr latinLnBrk="1"/>
                      <a:r>
                        <a:rPr lang="en-US" altLang="ko-KR" sz="2400" dirty="0">
                          <a:latin typeface="Arial" panose="020B0604020202020204" pitchFamily="34" charset="0"/>
                          <a:cs typeface="Arial" panose="020B0604020202020204" pitchFamily="34" charset="0"/>
                        </a:rPr>
                        <a:t>Positive</a:t>
                      </a:r>
                      <a:r>
                        <a:rPr lang="en-US" altLang="ko-KR" sz="2400" baseline="0" dirty="0">
                          <a:latin typeface="Arial" panose="020B0604020202020204" pitchFamily="34" charset="0"/>
                          <a:cs typeface="Arial" panose="020B0604020202020204" pitchFamily="34" charset="0"/>
                        </a:rPr>
                        <a:t> influence or impact of climate change and/or its adaptation strategy</a:t>
                      </a:r>
                      <a:endParaRPr lang="ko-KR" altLang="en-US" sz="2400" dirty="0">
                        <a:latin typeface="Arial" panose="020B0604020202020204" pitchFamily="34" charset="0"/>
                        <a:cs typeface="Arial" panose="020B0604020202020204" pitchFamily="34" charset="0"/>
                      </a:endParaRPr>
                    </a:p>
                  </a:txBody>
                  <a:tcPr>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tcPr>
                </a:tc>
                <a:tc gridSpan="2">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2400" baseline="0" dirty="0">
                          <a:latin typeface="Arial" panose="020B0604020202020204" pitchFamily="34" charset="0"/>
                          <a:cs typeface="Arial" panose="020B0604020202020204" pitchFamily="34" charset="0"/>
                        </a:rPr>
                        <a:t>Negative influence or impact of climate change and/or its adaptation strategy</a:t>
                      </a:r>
                      <a:endParaRPr lang="ko-KR" altLang="en-US" sz="2400" dirty="0">
                        <a:latin typeface="Arial" panose="020B0604020202020204" pitchFamily="34" charset="0"/>
                        <a:cs typeface="Arial" panose="020B0604020202020204" pitchFamily="34" charset="0"/>
                      </a:endParaRPr>
                    </a:p>
                  </a:txBody>
                  <a:tcPr>
                    <a:lnL w="12700" cap="flat" cmpd="sng" algn="ctr">
                      <a:solidFill>
                        <a:schemeClr val="accent2">
                          <a:lumMod val="60000"/>
                          <a:lumOff val="40000"/>
                        </a:schemeClr>
                      </a:solidFill>
                      <a:prstDash val="solid"/>
                      <a:round/>
                      <a:headEnd type="none" w="med" len="med"/>
                      <a:tailEnd type="none" w="med" len="med"/>
                    </a:lnL>
                    <a:lnT w="12700" cap="flat" cmpd="sng" algn="ctr">
                      <a:solidFill>
                        <a:schemeClr val="accent2">
                          <a:lumMod val="60000"/>
                          <a:lumOff val="40000"/>
                        </a:schemeClr>
                      </a:solidFill>
                      <a:prstDash val="solid"/>
                      <a:round/>
                      <a:headEnd type="none" w="med" len="med"/>
                      <a:tailEnd type="none" w="med" len="med"/>
                    </a:lnT>
                  </a:tcPr>
                </a:tc>
                <a:tc hMerge="1">
                  <a:txBody>
                    <a:bodyPr/>
                    <a:lstStyle/>
                    <a:p>
                      <a:pPr latinLnBrk="1"/>
                      <a:endParaRPr lang="ko-KR" altLang="en-US" sz="2400" dirty="0">
                        <a:latin typeface="Arial" panose="020B0604020202020204" pitchFamily="34" charset="0"/>
                        <a:cs typeface="Arial" panose="020B0604020202020204" pitchFamily="34" charset="0"/>
                      </a:endParaRPr>
                    </a:p>
                  </a:txBody>
                  <a:tcPr/>
                </a:tc>
                <a:tc>
                  <a:txBody>
                    <a:bodyPr/>
                    <a:lstStyle/>
                    <a:p>
                      <a:pPr marL="0" marR="0" lvl="0" indent="0" algn="l" defTabSz="3291840" rtl="0" eaLnBrk="1" fontAlgn="auto" latinLnBrk="1" hangingPunct="1">
                        <a:lnSpc>
                          <a:spcPct val="100000"/>
                        </a:lnSpc>
                        <a:spcBef>
                          <a:spcPts val="0"/>
                        </a:spcBef>
                        <a:spcAft>
                          <a:spcPts val="0"/>
                        </a:spcAft>
                        <a:buClrTx/>
                        <a:buSzTx/>
                        <a:buFontTx/>
                        <a:buNone/>
                        <a:tabLst/>
                        <a:defRPr/>
                      </a:pPr>
                      <a:r>
                        <a:rPr lang="en-US" altLang="ko-KR" sz="2400" dirty="0">
                          <a:latin typeface="Arial" panose="020B0604020202020204" pitchFamily="34" charset="0"/>
                          <a:cs typeface="Arial" panose="020B0604020202020204" pitchFamily="34" charset="0"/>
                        </a:rPr>
                        <a:t>None</a:t>
                      </a:r>
                      <a:r>
                        <a:rPr lang="en-US" altLang="ko-KR" sz="2400" baseline="0" dirty="0">
                          <a:latin typeface="Arial" panose="020B0604020202020204" pitchFamily="34" charset="0"/>
                          <a:cs typeface="Arial" panose="020B0604020202020204" pitchFamily="34" charset="0"/>
                        </a:rPr>
                        <a:t> or Both</a:t>
                      </a:r>
                      <a:endParaRPr lang="ko-KR" altLang="en-US" sz="2400" dirty="0">
                        <a:latin typeface="Arial" panose="020B0604020202020204" pitchFamily="34" charset="0"/>
                        <a:cs typeface="Arial" panose="020B0604020202020204" pitchFamily="34" charset="0"/>
                      </a:endParaRPr>
                    </a:p>
                    <a:p>
                      <a:pPr latinLnBrk="1"/>
                      <a:endParaRPr lang="ko-KR" altLang="en-US" sz="2400" dirty="0">
                        <a:latin typeface="Arial" panose="020B0604020202020204" pitchFamily="34" charset="0"/>
                        <a:cs typeface="Arial" panose="020B0604020202020204" pitchFamily="34" charset="0"/>
                      </a:endParaRPr>
                    </a:p>
                  </a:txBody>
                  <a:tcPr>
                    <a:lnT w="12700" cap="flat" cmpd="sng" algn="ctr">
                      <a:solidFill>
                        <a:schemeClr val="accent2">
                          <a:lumMod val="60000"/>
                          <a:lumOff val="40000"/>
                        </a:schemeClr>
                      </a:solidFill>
                      <a:prstDash val="solid"/>
                      <a:round/>
                      <a:headEnd type="none" w="med" len="med"/>
                      <a:tailEnd type="none" w="med" len="med"/>
                    </a:lnT>
                  </a:tcPr>
                </a:tc>
                <a:extLst>
                  <a:ext uri="{0D108BD9-81ED-4DB2-BD59-A6C34878D82A}">
                    <a16:rowId xmlns:a16="http://schemas.microsoft.com/office/drawing/2014/main" val="785582500"/>
                  </a:ext>
                </a:extLst>
              </a:tr>
            </a:tbl>
          </a:graphicData>
        </a:graphic>
      </p:graphicFrame>
      <p:graphicFrame>
        <p:nvGraphicFramePr>
          <p:cNvPr id="56" name="차트 55"/>
          <p:cNvGraphicFramePr>
            <a:graphicFrameLocks/>
          </p:cNvGraphicFramePr>
          <p:nvPr>
            <p:extLst>
              <p:ext uri="{D42A27DB-BD31-4B8C-83A1-F6EECF244321}">
                <p14:modId xmlns:p14="http://schemas.microsoft.com/office/powerpoint/2010/main" val="1768489964"/>
              </p:ext>
            </p:extLst>
          </p:nvPr>
        </p:nvGraphicFramePr>
        <p:xfrm>
          <a:off x="16979995" y="24949797"/>
          <a:ext cx="15354291" cy="8601992"/>
        </p:xfrm>
        <a:graphic>
          <a:graphicData uri="http://schemas.openxmlformats.org/drawingml/2006/chart">
            <c:chart xmlns:c="http://schemas.openxmlformats.org/drawingml/2006/chart" xmlns:r="http://schemas.openxmlformats.org/officeDocument/2006/relationships" r:id="rId9"/>
          </a:graphicData>
        </a:graphic>
      </p:graphicFrame>
      <p:sp>
        <p:nvSpPr>
          <p:cNvPr id="58" name="Rectangle 179"/>
          <p:cNvSpPr/>
          <p:nvPr/>
        </p:nvSpPr>
        <p:spPr>
          <a:xfrm>
            <a:off x="76189" y="33561441"/>
            <a:ext cx="16365624" cy="7853259"/>
          </a:xfrm>
          <a:prstGeom prst="rect">
            <a:avLst/>
          </a:prstGeom>
          <a:solidFill>
            <a:schemeClr val="bg1"/>
          </a:solidFill>
          <a:ln w="142875" cap="flat" cmpd="sng" algn="ctr">
            <a:solidFill>
              <a:srgbClr val="6C0018"/>
            </a:solidFill>
            <a:prstDash val="solid"/>
          </a:ln>
          <a:effectLst/>
        </p:spPr>
        <p:txBody>
          <a:bodyPr rtlCol="0" anchor="ctr"/>
          <a:lstStyle/>
          <a:p>
            <a:pPr marL="914400" lvl="1" indent="-457200" defTabSz="2508016">
              <a:buClr>
                <a:srgbClr val="6C0018"/>
              </a:buClr>
              <a:buFont typeface="Wingdings" panose="05000000000000000000" pitchFamily="2" charset="2"/>
              <a:buChar char="§"/>
            </a:pPr>
            <a:r>
              <a:rPr lang="en-US" sz="3600" kern="0" dirty="0">
                <a:latin typeface="Arial" panose="020B0604020202020204" pitchFamily="34" charset="0"/>
                <a:cs typeface="Arial" panose="020B0604020202020204" pitchFamily="34" charset="0"/>
              </a:rPr>
              <a:t>This study demonstrates that political stance and framing are related when reporting climate change related issues in South Korea.</a:t>
            </a:r>
          </a:p>
          <a:p>
            <a:pPr marL="914400" lvl="1" indent="-457200" defTabSz="2508016">
              <a:buClr>
                <a:srgbClr val="6C0018"/>
              </a:buClr>
              <a:buFont typeface="Wingdings" panose="05000000000000000000" pitchFamily="2" charset="2"/>
              <a:buChar char="§"/>
            </a:pPr>
            <a:r>
              <a:rPr lang="en-US" sz="3600" kern="0" dirty="0">
                <a:latin typeface="Arial" panose="020B0604020202020204" pitchFamily="34" charset="0"/>
                <a:cs typeface="Arial" panose="020B0604020202020204" pitchFamily="34" charset="0"/>
              </a:rPr>
              <a:t>The media build particular images of scientific knowledge and uncertainty on climate change, and emphasize or de-emphasize forecasts of impacts, in order to sustain their political preferences. This link may affect public perception about climate policies and risks.</a:t>
            </a:r>
          </a:p>
          <a:p>
            <a:pPr marL="914400" lvl="1" indent="-457200" defTabSz="2508016">
              <a:buClr>
                <a:srgbClr val="6C0018"/>
              </a:buClr>
              <a:buFont typeface="Wingdings" panose="05000000000000000000" pitchFamily="2" charset="2"/>
              <a:buChar char="§"/>
            </a:pPr>
            <a:r>
              <a:rPr lang="en-US" sz="3600" kern="0" dirty="0">
                <a:latin typeface="Arial" panose="020B0604020202020204" pitchFamily="34" charset="0"/>
                <a:cs typeface="Arial" panose="020B0604020202020204" pitchFamily="34" charset="0"/>
              </a:rPr>
              <a:t>The most common framing approaches are prognostic and neutral, suggesting a dearth of solution oriented news in South Korea.</a:t>
            </a:r>
          </a:p>
          <a:p>
            <a:pPr marL="914400" lvl="1" indent="-457200" defTabSz="2508016">
              <a:buClr>
                <a:srgbClr val="6C0018"/>
              </a:buClr>
              <a:buFont typeface="Wingdings" panose="05000000000000000000" pitchFamily="2" charset="2"/>
              <a:buChar char="§"/>
            </a:pPr>
            <a:r>
              <a:rPr lang="en-US" sz="3600" kern="0" dirty="0">
                <a:latin typeface="Arial" panose="020B0604020202020204" pitchFamily="34" charset="0"/>
                <a:cs typeface="Arial" panose="020B0604020202020204" pitchFamily="34" charset="0"/>
              </a:rPr>
              <a:t>A secondary finding is that South Korean newspapers emphasize the national and political prestige of participation in the intergovernmental event rather than report the issues discussed during the event.</a:t>
            </a:r>
          </a:p>
        </p:txBody>
      </p:sp>
      <p:sp>
        <p:nvSpPr>
          <p:cNvPr id="3" name="TextBox 2"/>
          <p:cNvSpPr txBox="1"/>
          <p:nvPr/>
        </p:nvSpPr>
        <p:spPr>
          <a:xfrm>
            <a:off x="8023404" y="41682531"/>
            <a:ext cx="16897350" cy="2246769"/>
          </a:xfrm>
          <a:prstGeom prst="rect">
            <a:avLst/>
          </a:prstGeom>
          <a:noFill/>
        </p:spPr>
        <p:txBody>
          <a:bodyPr wrap="square" rtlCol="0">
            <a:spAutoFit/>
          </a:bodyPr>
          <a:lstStyle/>
          <a:p>
            <a:pPr defTabSz="2508016">
              <a:buClr>
                <a:srgbClr val="6C0018"/>
              </a:buClr>
            </a:pPr>
            <a:r>
              <a:rPr lang="en-US" altLang="ko-KR" sz="2000" kern="0" dirty="0">
                <a:latin typeface="Arial" panose="020B0604020202020204" pitchFamily="34" charset="0"/>
                <a:cs typeface="Arial" panose="020B0604020202020204" pitchFamily="34" charset="0"/>
              </a:rPr>
              <a:t>References</a:t>
            </a:r>
          </a:p>
          <a:p>
            <a:pPr lvl="1" defTabSz="2508016">
              <a:buClr>
                <a:srgbClr val="6C0018"/>
              </a:buClr>
            </a:pPr>
            <a:r>
              <a:rPr lang="en-US" altLang="ko-KR" sz="2000" kern="0" dirty="0" err="1">
                <a:latin typeface="Arial" panose="020B0604020202020204" pitchFamily="34" charset="0"/>
                <a:cs typeface="Arial" panose="020B0604020202020204" pitchFamily="34" charset="0"/>
              </a:rPr>
              <a:t>Boykoff</a:t>
            </a:r>
            <a:r>
              <a:rPr lang="en-US" altLang="ko-KR" sz="2000" kern="0" dirty="0">
                <a:latin typeface="Arial" panose="020B0604020202020204" pitchFamily="34" charset="0"/>
                <a:cs typeface="Arial" panose="020B0604020202020204" pitchFamily="34" charset="0"/>
              </a:rPr>
              <a:t>, M. T., &amp; Roberts, J. T. (2007). Human Development Report 2007/2008 Media Coverage of Climate Change: Current Trends, Strengths, Weaknesses Media coverage of climate change: current trends, strengths, weaknesses.</a:t>
            </a:r>
          </a:p>
          <a:p>
            <a:pPr lvl="1" defTabSz="2508016">
              <a:buClr>
                <a:srgbClr val="6C0018"/>
              </a:buClr>
            </a:pPr>
            <a:r>
              <a:rPr lang="en-US" altLang="ko-KR" sz="2000" kern="0" dirty="0" err="1">
                <a:latin typeface="Arial" panose="020B0604020202020204" pitchFamily="34" charset="0"/>
                <a:cs typeface="Arial" panose="020B0604020202020204" pitchFamily="34" charset="0"/>
              </a:rPr>
              <a:t>Carvalho</a:t>
            </a:r>
            <a:r>
              <a:rPr lang="en-US" altLang="ko-KR" sz="2000" kern="0" dirty="0">
                <a:latin typeface="Arial" panose="020B0604020202020204" pitchFamily="34" charset="0"/>
                <a:cs typeface="Arial" panose="020B0604020202020204" pitchFamily="34" charset="0"/>
              </a:rPr>
              <a:t>, A., &amp; Burgess, J. (2005). Cultural circuits of climate change in U.K. broadsheet newspapers, 1985-2003. Risk Analysis: An Official Publication of the Society for Risk Analysis, 25(6), 1457-1469.</a:t>
            </a:r>
          </a:p>
          <a:p>
            <a:pPr lvl="1" defTabSz="2508016">
              <a:buClr>
                <a:srgbClr val="6C0018"/>
              </a:buClr>
            </a:pPr>
            <a:r>
              <a:rPr lang="en-US" altLang="ko-KR" sz="2000" kern="0" dirty="0" err="1">
                <a:latin typeface="Arial" panose="020B0604020202020204" pitchFamily="34" charset="0"/>
                <a:cs typeface="Arial" panose="020B0604020202020204" pitchFamily="34" charset="0"/>
              </a:rPr>
              <a:t>Nisbet</a:t>
            </a:r>
            <a:r>
              <a:rPr lang="en-US" altLang="ko-KR" sz="2000" kern="0" dirty="0">
                <a:latin typeface="Arial" panose="020B0604020202020204" pitchFamily="34" charset="0"/>
                <a:cs typeface="Arial" panose="020B0604020202020204" pitchFamily="34" charset="0"/>
              </a:rPr>
              <a:t>, M. C. (2009). Communicating climate change: Why frames matter for public engagement. Environment: Science and Policy for Sustainable Development, 51(2), 12-23</a:t>
            </a:r>
            <a:endParaRPr lang="en-US" altLang="ko-KR" sz="36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3593761"/>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582</TotalTime>
  <Words>675</Words>
  <Application>Microsoft Office PowerPoint</Application>
  <PresentationFormat>사용자 지정</PresentationFormat>
  <Paragraphs>82</Paragraphs>
  <Slides>1</Slides>
  <Notes>0</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1</vt:i4>
      </vt:variant>
    </vt:vector>
  </HeadingPairs>
  <TitlesOfParts>
    <vt:vector size="9" baseType="lpstr">
      <vt:lpstr>Bangla MN</vt:lpstr>
      <vt:lpstr>맑은 고딕</vt:lpstr>
      <vt:lpstr>Arial</vt:lpstr>
      <vt:lpstr>Arial Black</vt:lpstr>
      <vt:lpstr>Calibri</vt:lpstr>
      <vt:lpstr>Calibri Light</vt:lpstr>
      <vt:lpstr>Wingdings</vt:lpstr>
      <vt:lpstr>Office 테마</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Kim Yeowon</dc:creator>
  <cp:lastModifiedBy>Kim Yeowon</cp:lastModifiedBy>
  <cp:revision>61</cp:revision>
  <dcterms:created xsi:type="dcterms:W3CDTF">2016-08-13T22:08:08Z</dcterms:created>
  <dcterms:modified xsi:type="dcterms:W3CDTF">2016-11-07T06:23:17Z</dcterms:modified>
</cp:coreProperties>
</file>