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"/>
  </p:notesMasterIdLst>
  <p:sldIdLst>
    <p:sldId id="256" r:id="rId2"/>
  </p:sldIdLst>
  <p:sldSz cx="40233600" cy="329184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12672">
          <p15:clr>
            <a:srgbClr val="A4A3A4"/>
          </p15:clr>
        </p15:guide>
        <p15:guide id="3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7"/>
    <a:srgbClr val="8C1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098F4D-C6E2-46F3-B62F-B92CA7DCB1A9}">
  <a:tblStyle styleId="{2E098F4D-C6E2-46F3-B62F-B92CA7DCB1A9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6" autoAdjust="0"/>
    <p:restoredTop sz="99542" autoAdjust="0"/>
  </p:normalViewPr>
  <p:slideViewPr>
    <p:cSldViewPr>
      <p:cViewPr varScale="1">
        <p:scale>
          <a:sx n="16" d="100"/>
          <a:sy n="16" d="100"/>
        </p:scale>
        <p:origin x="1962" y="132"/>
      </p:cViewPr>
      <p:guideLst>
        <p:guide orient="horz" pos="11520"/>
        <p:guide pos="12672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399" cy="3440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85665" marR="0" lvl="1" indent="-1453865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73041" marR="0" lvl="2" indent="-2909441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60416" marR="0" lvl="3" indent="-4352316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47791" marR="0" lvl="4" indent="-5807891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1793" marR="0" lvl="5" indent="-10692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54152" marR="0" lvl="6" indent="-7752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46511" marR="0" lvl="7" indent="-4810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8869" marR="0" lvl="8" indent="-1868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179483" y="0"/>
            <a:ext cx="3962399" cy="3440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85665" marR="0" lvl="1" indent="-1453865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73041" marR="0" lvl="2" indent="-2909441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60416" marR="0" lvl="3" indent="-4352316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47791" marR="0" lvl="4" indent="-5807891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1793" marR="0" lvl="5" indent="-10692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54152" marR="0" lvl="6" indent="-7752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46511" marR="0" lvl="7" indent="-4810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8869" marR="0" lvl="8" indent="-1868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157538" y="857250"/>
            <a:ext cx="2828925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2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005" marR="0" lvl="1" indent="-7804" algn="l" rtl="0">
              <a:spcBef>
                <a:spcPts val="42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3430" marR="0" lvl="2" indent="-6330" algn="l" rtl="0">
              <a:spcBef>
                <a:spcPts val="42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01855" marR="0" lvl="3" indent="-4855" algn="l" rtl="0">
              <a:spcBef>
                <a:spcPts val="42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70279" marR="0" lvl="4" indent="-3379" algn="l" rtl="0">
              <a:spcBef>
                <a:spcPts val="42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40305" marR="0" lvl="5" indent="-3505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08367" marR="0" lvl="6" indent="-1666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76427" marR="0" lvl="7" indent="-12527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44488" marR="0" lvl="8" indent="-10688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399" cy="344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85665" marR="0" lvl="1" indent="-1453865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73041" marR="0" lvl="2" indent="-2909441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60416" marR="0" lvl="3" indent="-4352316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47791" marR="0" lvl="4" indent="-5807891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1793" marR="0" lvl="5" indent="-10692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54152" marR="0" lvl="6" indent="-7752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46511" marR="0" lvl="7" indent="-4810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8869" marR="0" lvl="8" indent="-1868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179483" y="6513910"/>
            <a:ext cx="3962399" cy="344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8208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2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3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04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56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6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08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157538" y="857250"/>
            <a:ext cx="2828925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23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4"/>
            <a:ext cx="341985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0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7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66"/>
            <a:ext cx="905256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66"/>
            <a:ext cx="2648712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st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011680" y="733047"/>
            <a:ext cx="25481280" cy="6583680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7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061723" y="4093911"/>
            <a:ext cx="27659877" cy="646331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1047750" y="5669280"/>
            <a:ext cx="11734800" cy="1280160"/>
          </a:xfrm>
          <a:prstGeom prst="rect">
            <a:avLst/>
          </a:prstGeom>
          <a:gradFill>
            <a:gsLst>
              <a:gs pos="0">
                <a:srgbClr val="FEFEFE"/>
              </a:gs>
              <a:gs pos="90000">
                <a:srgbClr val="FEFEFE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1047750" y="7114036"/>
            <a:ext cx="11734800" cy="2732574"/>
          </a:xfrm>
          <a:prstGeom prst="rect">
            <a:avLst/>
          </a:prstGeom>
          <a:solidFill>
            <a:srgbClr val="FFF2E5"/>
          </a:solidFill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l" rtl="0">
              <a:spcBef>
                <a:spcPts val="1336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4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6282" marR="0" lvl="1" indent="-325165" algn="l" rtl="0">
              <a:spcBef>
                <a:spcPts val="1336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4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36282" marR="0" lvl="2" indent="-325165" algn="l" rtl="0">
              <a:spcBef>
                <a:spcPts val="1336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4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1336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4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1336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4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1336"/>
              </a:spcBef>
              <a:buClr>
                <a:schemeClr val="lt2"/>
              </a:buClr>
              <a:buFont typeface="Noto Sans Symbols"/>
              <a:buNone/>
              <a:defRPr sz="4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1336"/>
              </a:spcBef>
              <a:buClr>
                <a:schemeClr val="lt2"/>
              </a:buClr>
              <a:buFont typeface="Noto Sans Symbols"/>
              <a:buNone/>
              <a:defRPr sz="4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1336"/>
              </a:spcBef>
              <a:buClr>
                <a:schemeClr val="lt2"/>
              </a:buClr>
              <a:buFont typeface="Noto Sans Symbols"/>
              <a:buNone/>
              <a:defRPr sz="4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1336"/>
              </a:spcBef>
              <a:buClr>
                <a:schemeClr val="lt2"/>
              </a:buClr>
              <a:buFont typeface="Noto Sans Symbols"/>
              <a:buNone/>
              <a:defRPr sz="4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1047750" y="10497311"/>
            <a:ext cx="11734800" cy="1280160"/>
          </a:xfrm>
          <a:prstGeom prst="rect">
            <a:avLst/>
          </a:prstGeom>
          <a:gradFill>
            <a:gsLst>
              <a:gs pos="0">
                <a:srgbClr val="FEFEFE"/>
              </a:gs>
              <a:gs pos="90000">
                <a:srgbClr val="FEFEFE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5"/>
          </p:nvPr>
        </p:nvSpPr>
        <p:spPr>
          <a:xfrm>
            <a:off x="1047750" y="11868917"/>
            <a:ext cx="11734800" cy="2807504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1278353" marR="0" lvl="0" indent="-802154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3971" marR="0" lvl="1" indent="-826633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39045" marR="0" lvl="2" indent="-835815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17397" marR="0" lvl="3" indent="-831606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97743" marR="0" lvl="4" indent="-829390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79367" marR="0" lvl="5" indent="-82845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959262" marR="0" lvl="6" indent="-83848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39156" marR="0" lvl="7" indent="-835813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519050" marR="0" lvl="8" indent="-833146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6"/>
          </p:nvPr>
        </p:nvSpPr>
        <p:spPr>
          <a:xfrm>
            <a:off x="1047750" y="14950442"/>
            <a:ext cx="11734800" cy="1219200"/>
          </a:xfrm>
          <a:prstGeom prst="rect">
            <a:avLst/>
          </a:prstGeom>
          <a:gradFill>
            <a:gsLst>
              <a:gs pos="0">
                <a:srgbClr val="FEFEFE"/>
              </a:gs>
              <a:gs pos="90000">
                <a:srgbClr val="FEFEFE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7"/>
          </p:nvPr>
        </p:nvSpPr>
        <p:spPr>
          <a:xfrm>
            <a:off x="1047750" y="16440920"/>
            <a:ext cx="11734800" cy="6027461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1278353" marR="0" lvl="0" indent="-802154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3971" marR="0" lvl="1" indent="-826633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39045" marR="0" lvl="2" indent="-835815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17397" marR="0" lvl="3" indent="-831606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97743" marR="0" lvl="4" indent="-829390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79367" marR="0" lvl="5" indent="-82845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959262" marR="0" lvl="6" indent="-83848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39156" marR="0" lvl="7" indent="-835813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519050" marR="0" lvl="8" indent="-833146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8"/>
          </p:nvPr>
        </p:nvSpPr>
        <p:spPr>
          <a:xfrm>
            <a:off x="1047750" y="22887433"/>
            <a:ext cx="11734800" cy="1219200"/>
          </a:xfrm>
          <a:prstGeom prst="rect">
            <a:avLst/>
          </a:prstGeom>
          <a:gradFill>
            <a:gsLst>
              <a:gs pos="0">
                <a:srgbClr val="FEFEFE"/>
              </a:gs>
              <a:gs pos="90000">
                <a:srgbClr val="FEFEFE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9"/>
          </p:nvPr>
        </p:nvSpPr>
        <p:spPr>
          <a:xfrm>
            <a:off x="1047750" y="24332185"/>
            <a:ext cx="11734800" cy="7296911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1278353" marR="0" lvl="0" indent="-802154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3971" marR="0" lvl="1" indent="-826633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39045" marR="0" lvl="2" indent="-835815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17397" marR="0" lvl="3" indent="-831606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97743" marR="0" lvl="4" indent="-829390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79367" marR="0" lvl="5" indent="-82845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959262" marR="0" lvl="6" indent="-83848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39156" marR="0" lvl="7" indent="-835813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519050" marR="0" lvl="8" indent="-833146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3"/>
          </p:nvPr>
        </p:nvSpPr>
        <p:spPr>
          <a:xfrm>
            <a:off x="14249400" y="5669282"/>
            <a:ext cx="11734800" cy="1219200"/>
          </a:xfrm>
          <a:prstGeom prst="rect">
            <a:avLst/>
          </a:prstGeom>
          <a:gradFill>
            <a:gsLst>
              <a:gs pos="0">
                <a:srgbClr val="FEFEFE"/>
              </a:gs>
              <a:gs pos="90000">
                <a:srgbClr val="FEFEFE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4"/>
          </p:nvPr>
        </p:nvSpPr>
        <p:spPr>
          <a:xfrm>
            <a:off x="14249400" y="7114034"/>
            <a:ext cx="11734800" cy="6795555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1278353" marR="0" lvl="0" indent="-802154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3971" marR="0" lvl="1" indent="-826633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39045" marR="0" lvl="2" indent="-835815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17397" marR="0" lvl="3" indent="-831606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97743" marR="0" lvl="4" indent="-829390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79367" marR="0" lvl="5" indent="-82845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959262" marR="0" lvl="6" indent="-83848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39156" marR="0" lvl="7" indent="-835813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519050" marR="0" lvl="8" indent="-833146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5"/>
          </p:nvPr>
        </p:nvSpPr>
        <p:spPr>
          <a:xfrm>
            <a:off x="14249400" y="14328650"/>
            <a:ext cx="11734800" cy="1219200"/>
          </a:xfrm>
          <a:prstGeom prst="rect">
            <a:avLst/>
          </a:prstGeom>
          <a:gradFill>
            <a:gsLst>
              <a:gs pos="0">
                <a:srgbClr val="FEFEFE"/>
              </a:gs>
              <a:gs pos="90000">
                <a:srgbClr val="FEFEFE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6"/>
          </p:nvPr>
        </p:nvSpPr>
        <p:spPr>
          <a:xfrm>
            <a:off x="14249400" y="15773405"/>
            <a:ext cx="11734800" cy="6694973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1278353" marR="0" lvl="0" indent="-802154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3971" marR="0" lvl="1" indent="-826633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39045" marR="0" lvl="2" indent="-835815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17397" marR="0" lvl="3" indent="-831606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97743" marR="0" lvl="4" indent="-829390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79367" marR="0" lvl="5" indent="-82845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959262" marR="0" lvl="6" indent="-83848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39156" marR="0" lvl="7" indent="-835813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519050" marR="0" lvl="8" indent="-833146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7"/>
          </p:nvPr>
        </p:nvSpPr>
        <p:spPr>
          <a:xfrm>
            <a:off x="14249400" y="22887433"/>
            <a:ext cx="11734800" cy="1219200"/>
          </a:xfrm>
          <a:prstGeom prst="rect">
            <a:avLst/>
          </a:prstGeom>
          <a:gradFill>
            <a:gsLst>
              <a:gs pos="0">
                <a:srgbClr val="FEFEFE"/>
              </a:gs>
              <a:gs pos="90000">
                <a:srgbClr val="FEFEFE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8"/>
          </p:nvPr>
        </p:nvSpPr>
        <p:spPr>
          <a:xfrm>
            <a:off x="14249400" y="24332185"/>
            <a:ext cx="11734800" cy="7296911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1278353" marR="0" lvl="0" indent="-802154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3971" marR="0" lvl="1" indent="-826633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39045" marR="0" lvl="2" indent="-835815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17397" marR="0" lvl="3" indent="-831606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97743" marR="0" lvl="4" indent="-829390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79367" marR="0" lvl="5" indent="-82845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959262" marR="0" lvl="6" indent="-83848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39156" marR="0" lvl="7" indent="-835813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519050" marR="0" lvl="8" indent="-833146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9"/>
          </p:nvPr>
        </p:nvSpPr>
        <p:spPr>
          <a:xfrm>
            <a:off x="27409140" y="5669282"/>
            <a:ext cx="11734800" cy="1219200"/>
          </a:xfrm>
          <a:prstGeom prst="rect">
            <a:avLst/>
          </a:prstGeom>
          <a:gradFill>
            <a:gsLst>
              <a:gs pos="0">
                <a:srgbClr val="FEFEFE"/>
              </a:gs>
              <a:gs pos="90000">
                <a:srgbClr val="FEFEFE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0"/>
          </p:nvPr>
        </p:nvSpPr>
        <p:spPr>
          <a:xfrm>
            <a:off x="27409140" y="7114031"/>
            <a:ext cx="11734800" cy="7315200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1278353" marR="0" lvl="0" indent="-802154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3971" marR="0" lvl="1" indent="-826633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39045" marR="0" lvl="2" indent="-835815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17397" marR="0" lvl="3" indent="-831606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97743" marR="0" lvl="4" indent="-829390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79367" marR="0" lvl="5" indent="-82845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959262" marR="0" lvl="6" indent="-83848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39156" marR="0" lvl="7" indent="-835813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519050" marR="0" lvl="8" indent="-833146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1"/>
          </p:nvPr>
        </p:nvSpPr>
        <p:spPr>
          <a:xfrm>
            <a:off x="27409140" y="14914837"/>
            <a:ext cx="11734800" cy="4538609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1278353" marR="0" lvl="0" indent="-802154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3971" marR="0" lvl="1" indent="-826633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39045" marR="0" lvl="2" indent="-835815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17397" marR="0" lvl="3" indent="-831606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97743" marR="0" lvl="4" indent="-829390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79367" marR="0" lvl="5" indent="-82845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959262" marR="0" lvl="6" indent="-83848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39156" marR="0" lvl="7" indent="-835813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519050" marR="0" lvl="8" indent="-833146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2"/>
          </p:nvPr>
        </p:nvSpPr>
        <p:spPr>
          <a:xfrm>
            <a:off x="27409140" y="19767598"/>
            <a:ext cx="11734800" cy="1219200"/>
          </a:xfrm>
          <a:prstGeom prst="rect">
            <a:avLst/>
          </a:prstGeom>
          <a:gradFill>
            <a:gsLst>
              <a:gs pos="0">
                <a:srgbClr val="FEFEFE"/>
              </a:gs>
              <a:gs pos="90000">
                <a:srgbClr val="FEFEFE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3"/>
          </p:nvPr>
        </p:nvSpPr>
        <p:spPr>
          <a:xfrm>
            <a:off x="27409140" y="21212353"/>
            <a:ext cx="11734800" cy="4344785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1278353" marR="0" lvl="0" indent="-802154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3971" marR="0" lvl="1" indent="-826633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39045" marR="0" lvl="2" indent="-835815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17397" marR="0" lvl="3" indent="-831606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97743" marR="0" lvl="4" indent="-829390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79367" marR="0" lvl="5" indent="-82845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959262" marR="0" lvl="6" indent="-83848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39156" marR="0" lvl="7" indent="-835813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519050" marR="0" lvl="8" indent="-833146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4"/>
          </p:nvPr>
        </p:nvSpPr>
        <p:spPr>
          <a:xfrm>
            <a:off x="27409140" y="25722074"/>
            <a:ext cx="11734800" cy="1219200"/>
          </a:xfrm>
          <a:prstGeom prst="rect">
            <a:avLst/>
          </a:prstGeom>
          <a:gradFill>
            <a:gsLst>
              <a:gs pos="0">
                <a:srgbClr val="FEFEFE"/>
              </a:gs>
              <a:gs pos="90000">
                <a:srgbClr val="FEFEFE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5"/>
          </p:nvPr>
        </p:nvSpPr>
        <p:spPr>
          <a:xfrm>
            <a:off x="27409140" y="27166823"/>
            <a:ext cx="11734800" cy="4462272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1278353" marR="0" lvl="0" indent="-802154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3971" marR="0" lvl="1" indent="-826633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39045" marR="0" lvl="2" indent="-835815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17397" marR="0" lvl="3" indent="-831606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97743" marR="0" lvl="4" indent="-829390" algn="l" rtl="0">
              <a:spcBef>
                <a:spcPts val="61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79367" marR="0" lvl="5" indent="-82845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959262" marR="0" lvl="6" indent="-838482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39156" marR="0" lvl="7" indent="-835813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519050" marR="0" lvl="8" indent="-833146" algn="l" rtl="0">
              <a:spcBef>
                <a:spcPts val="619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6"/>
          </p:nvPr>
        </p:nvSpPr>
        <p:spPr>
          <a:xfrm>
            <a:off x="29581478" y="9"/>
            <a:ext cx="10652126" cy="3842445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0" marR="0" lvl="0" indent="0" algn="ctr" rtl="0">
              <a:spcBef>
                <a:spcPts val="226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1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3971" marR="0" lvl="1" indent="-375832" algn="l" rtl="0">
              <a:spcBef>
                <a:spcPts val="2039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10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39045" marR="0" lvl="2" indent="-467555" algn="l" rtl="0">
              <a:spcBef>
                <a:spcPts val="17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8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117397" marR="0" lvl="3" indent="-533188" algn="l" rtl="0">
              <a:spcBef>
                <a:spcPts val="1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7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397743" marR="0" lvl="4" indent="-530971" algn="l" rtl="0">
              <a:spcBef>
                <a:spcPts val="1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  <a:defRPr sz="7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679367" marR="0" lvl="5" indent="-530033" algn="l" rtl="0">
              <a:spcBef>
                <a:spcPts val="156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7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959262" marR="0" lvl="6" indent="-540065" algn="l" rtl="0">
              <a:spcBef>
                <a:spcPts val="156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7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39156" marR="0" lvl="7" indent="-537395" algn="l" rtl="0">
              <a:spcBef>
                <a:spcPts val="156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7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519050" marR="0" lvl="8" indent="-534727" algn="l" rtl="0">
              <a:spcBef>
                <a:spcPts val="156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7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26432408" y="2634346"/>
            <a:ext cx="5234869" cy="1430110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85462" marR="0" lvl="1" indent="-1453710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72636" marR="0" lvl="2" indent="-2909129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59810" marR="0" lvl="3" indent="-4351850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46983" marR="0" lvl="4" indent="-5807268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1529" marR="0" lvl="5" indent="-10691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53836" marR="0" lvl="6" indent="-7751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46142" marR="0" lvl="7" indent="-4810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8447" marR="0" lvl="8" indent="-1868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6438229" y="4109358"/>
            <a:ext cx="9883776" cy="1445079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85462" marR="0" lvl="1" indent="-1453710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72636" marR="0" lvl="2" indent="-2909129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59810" marR="0" lvl="3" indent="-4351850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46983" marR="0" lvl="4" indent="-5807268" algn="l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1529" marR="0" lvl="5" indent="-10691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53836" marR="0" lvl="6" indent="-7751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46142" marR="0" lvl="7" indent="-4810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8447" marR="0" lvl="8" indent="-1868" algn="l" rtl="0">
              <a:spcBef>
                <a:spcPts val="0"/>
              </a:spcBef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 rot="-5400000">
            <a:off x="35936442" y="28324177"/>
            <a:ext cx="6316435" cy="1606550"/>
          </a:xfrm>
          <a:prstGeom prst="rect">
            <a:avLst/>
          </a:prstGeom>
          <a:noFill/>
          <a:ln>
            <a:noFill/>
          </a:ln>
        </p:spPr>
        <p:txBody>
          <a:bodyPr lIns="116338" tIns="58169" rIns="116338" bIns="58169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5"/>
            <a:ext cx="34198560" cy="72008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24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65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97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77730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97162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316594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36027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55459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2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4"/>
            <a:ext cx="1776984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4"/>
            <a:ext cx="1776984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3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2" y="7368542"/>
            <a:ext cx="17776827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24" indent="0">
              <a:buNone/>
              <a:defRPr sz="9600" b="1"/>
            </a:lvl2pPr>
            <a:lvl3pPr marL="4388650" indent="0">
              <a:buNone/>
              <a:defRPr sz="8600" b="1"/>
            </a:lvl3pPr>
            <a:lvl4pPr marL="6582974" indent="0">
              <a:buNone/>
              <a:defRPr sz="7700" b="1"/>
            </a:lvl4pPr>
            <a:lvl5pPr marL="8777300" indent="0">
              <a:buNone/>
              <a:defRPr sz="7700" b="1"/>
            </a:lvl5pPr>
            <a:lvl6pPr marL="10971625" indent="0">
              <a:buNone/>
              <a:defRPr sz="7700" b="1"/>
            </a:lvl6pPr>
            <a:lvl7pPr marL="13165949" indent="0">
              <a:buNone/>
              <a:defRPr sz="7700" b="1"/>
            </a:lvl7pPr>
            <a:lvl8pPr marL="15360275" indent="0">
              <a:buNone/>
              <a:defRPr sz="7700" b="1"/>
            </a:lvl8pPr>
            <a:lvl9pPr marL="17554599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2" y="10439400"/>
            <a:ext cx="17776827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3" y="7368542"/>
            <a:ext cx="1778381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24" indent="0">
              <a:buNone/>
              <a:defRPr sz="9600" b="1"/>
            </a:lvl2pPr>
            <a:lvl3pPr marL="4388650" indent="0">
              <a:buNone/>
              <a:defRPr sz="8600" b="1"/>
            </a:lvl3pPr>
            <a:lvl4pPr marL="6582974" indent="0">
              <a:buNone/>
              <a:defRPr sz="7700" b="1"/>
            </a:lvl4pPr>
            <a:lvl5pPr marL="8777300" indent="0">
              <a:buNone/>
              <a:defRPr sz="7700" b="1"/>
            </a:lvl5pPr>
            <a:lvl6pPr marL="10971625" indent="0">
              <a:buNone/>
              <a:defRPr sz="7700" b="1"/>
            </a:lvl6pPr>
            <a:lvl7pPr marL="13165949" indent="0">
              <a:buNone/>
              <a:defRPr sz="7700" b="1"/>
            </a:lvl7pPr>
            <a:lvl8pPr marL="15360275" indent="0">
              <a:buNone/>
              <a:defRPr sz="7700" b="1"/>
            </a:lvl8pPr>
            <a:lvl9pPr marL="17554599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3" y="10439400"/>
            <a:ext cx="1778381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7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0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2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4" y="1310640"/>
            <a:ext cx="13236577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2"/>
            <a:ext cx="224917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4" y="6888482"/>
            <a:ext cx="13236577" cy="22517103"/>
          </a:xfrm>
        </p:spPr>
        <p:txBody>
          <a:bodyPr/>
          <a:lstStyle>
            <a:lvl1pPr marL="0" indent="0">
              <a:buNone/>
              <a:defRPr sz="6600"/>
            </a:lvl1pPr>
            <a:lvl2pPr marL="2194324" indent="0">
              <a:buNone/>
              <a:defRPr sz="5800"/>
            </a:lvl2pPr>
            <a:lvl3pPr marL="4388650" indent="0">
              <a:buNone/>
              <a:defRPr sz="4800"/>
            </a:lvl3pPr>
            <a:lvl4pPr marL="6582974" indent="0">
              <a:buNone/>
              <a:defRPr sz="4300"/>
            </a:lvl4pPr>
            <a:lvl5pPr marL="8777300" indent="0">
              <a:buNone/>
              <a:defRPr sz="4300"/>
            </a:lvl5pPr>
            <a:lvl6pPr marL="10971625" indent="0">
              <a:buNone/>
              <a:defRPr sz="4300"/>
            </a:lvl6pPr>
            <a:lvl7pPr marL="13165949" indent="0">
              <a:buNone/>
              <a:defRPr sz="4300"/>
            </a:lvl7pPr>
            <a:lvl8pPr marL="15360275" indent="0">
              <a:buNone/>
              <a:defRPr sz="4300"/>
            </a:lvl8pPr>
            <a:lvl9pPr marL="17554599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6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1"/>
            <a:ext cx="24140160" cy="27203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324" indent="0">
              <a:buNone/>
              <a:defRPr sz="13400"/>
            </a:lvl2pPr>
            <a:lvl3pPr marL="4388650" indent="0">
              <a:buNone/>
              <a:defRPr sz="11500"/>
            </a:lvl3pPr>
            <a:lvl4pPr marL="6582974" indent="0">
              <a:buNone/>
              <a:defRPr sz="9600"/>
            </a:lvl4pPr>
            <a:lvl5pPr marL="8777300" indent="0">
              <a:buNone/>
              <a:defRPr sz="9600"/>
            </a:lvl5pPr>
            <a:lvl6pPr marL="10971625" indent="0">
              <a:buNone/>
              <a:defRPr sz="9600"/>
            </a:lvl6pPr>
            <a:lvl7pPr marL="13165949" indent="0">
              <a:buNone/>
              <a:defRPr sz="9600"/>
            </a:lvl7pPr>
            <a:lvl8pPr marL="15360275" indent="0">
              <a:buNone/>
              <a:defRPr sz="9600"/>
            </a:lvl8pPr>
            <a:lvl9pPr marL="17554599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4"/>
            <a:ext cx="24140160" cy="3863337"/>
          </a:xfrm>
        </p:spPr>
        <p:txBody>
          <a:bodyPr/>
          <a:lstStyle>
            <a:lvl1pPr marL="0" indent="0">
              <a:buNone/>
              <a:defRPr sz="6600"/>
            </a:lvl1pPr>
            <a:lvl2pPr marL="2194324" indent="0">
              <a:buNone/>
              <a:defRPr sz="5800"/>
            </a:lvl2pPr>
            <a:lvl3pPr marL="4388650" indent="0">
              <a:buNone/>
              <a:defRPr sz="4800"/>
            </a:lvl3pPr>
            <a:lvl4pPr marL="6582974" indent="0">
              <a:buNone/>
              <a:defRPr sz="4300"/>
            </a:lvl4pPr>
            <a:lvl5pPr marL="8777300" indent="0">
              <a:buNone/>
              <a:defRPr sz="4300"/>
            </a:lvl5pPr>
            <a:lvl6pPr marL="10971625" indent="0">
              <a:buNone/>
              <a:defRPr sz="4300"/>
            </a:lvl6pPr>
            <a:lvl7pPr marL="13165949" indent="0">
              <a:buNone/>
              <a:defRPr sz="4300"/>
            </a:lvl7pPr>
            <a:lvl8pPr marL="15360275" indent="0">
              <a:buNone/>
              <a:defRPr sz="4300"/>
            </a:lvl8pPr>
            <a:lvl9pPr marL="17554599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lt1"/>
            </a:gs>
            <a:gs pos="20000">
              <a:schemeClr val="lt1"/>
            </a:gs>
            <a:gs pos="54000">
              <a:srgbClr val="FFC627"/>
            </a:gs>
            <a:gs pos="76000">
              <a:srgbClr val="973619"/>
            </a:gs>
            <a:gs pos="100000">
              <a:srgbClr val="8C1D4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318262"/>
            <a:ext cx="36210240" cy="5486400"/>
          </a:xfrm>
          <a:prstGeom prst="rect">
            <a:avLst/>
          </a:prstGeom>
        </p:spPr>
        <p:txBody>
          <a:bodyPr vert="horz" lIns="438864" tIns="219433" rIns="438864" bIns="21943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680964"/>
            <a:ext cx="36210240" cy="21724622"/>
          </a:xfrm>
          <a:prstGeom prst="rect">
            <a:avLst/>
          </a:prstGeom>
        </p:spPr>
        <p:txBody>
          <a:bodyPr vert="horz" lIns="438864" tIns="219433" rIns="438864" bIns="2194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30510483"/>
            <a:ext cx="9387840" cy="1752600"/>
          </a:xfrm>
          <a:prstGeom prst="rect">
            <a:avLst/>
          </a:prstGeom>
        </p:spPr>
        <p:txBody>
          <a:bodyPr vert="horz" lIns="438864" tIns="219433" rIns="438864" bIns="219433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30510483"/>
            <a:ext cx="12740640" cy="1752600"/>
          </a:xfrm>
          <a:prstGeom prst="rect">
            <a:avLst/>
          </a:prstGeom>
        </p:spPr>
        <p:txBody>
          <a:bodyPr vert="horz" lIns="438864" tIns="219433" rIns="438864" bIns="219433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30510483"/>
            <a:ext cx="9387840" cy="1752600"/>
          </a:xfrm>
          <a:prstGeom prst="rect">
            <a:avLst/>
          </a:prstGeom>
        </p:spPr>
        <p:txBody>
          <a:bodyPr vert="horz" lIns="438864" tIns="219433" rIns="438864" bIns="219433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z="6600" smtClean="0">
                <a:solidFill>
                  <a:schemeClr val="lt1"/>
                </a:solidFill>
              </a:rPr>
              <a:pPr>
                <a:buSzPct val="25000"/>
              </a:pPr>
              <a:t>‹#›</a:t>
            </a:fld>
            <a:endParaRPr lang="en-US" sz="6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8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438865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744" indent="-1645744" algn="l" defTabSz="4388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78" indent="-1371453" algn="l" defTabSz="43886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812" indent="-1097163" algn="l" defTabSz="4388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137" indent="-1097163" algn="l" defTabSz="438865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462" indent="-1097163" algn="l" defTabSz="438865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787" indent="-1097163" algn="l" defTabSz="4388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112" indent="-1097163" algn="l" defTabSz="4388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436" indent="-1097163" algn="l" defTabSz="4388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762" indent="-1097163" algn="l" defTabSz="4388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6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24" algn="l" defTabSz="43886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650" algn="l" defTabSz="43886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974" algn="l" defTabSz="43886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300" algn="l" defTabSz="43886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625" algn="l" defTabSz="43886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949" algn="l" defTabSz="43886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275" algn="l" defTabSz="43886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599" algn="l" defTabSz="438865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lt1"/>
            </a:gs>
            <a:gs pos="17000">
              <a:schemeClr val="lt1"/>
            </a:gs>
            <a:gs pos="34000">
              <a:srgbClr val="FFC627"/>
            </a:gs>
            <a:gs pos="100000">
              <a:srgbClr val="8C1D40"/>
            </a:gs>
          </a:gsLst>
          <a:lin ang="5400000" scaled="0"/>
          <a:tileRect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21"/>
          </p:nvPr>
        </p:nvSpPr>
        <p:spPr>
          <a:xfrm>
            <a:off x="12362689" y="6254497"/>
            <a:ext cx="13716000" cy="81309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16338" tIns="232701" rIns="438803" bIns="219401" anchor="t" anchorCtr="0">
            <a:noAutofit/>
          </a:bodyPr>
          <a:lstStyle/>
          <a:p>
            <a:pPr marL="255977" indent="-2004">
              <a:spcBef>
                <a:spcPts val="0"/>
              </a:spcBef>
              <a:buSzPct val="25000"/>
              <a:buNone/>
            </a:pPr>
            <a:endParaRPr sz="4000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b="1" u="sng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b="1" u="sng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b="1" u="sng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b="1" u="sng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b="1" u="sng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b="1" u="sng" dirty="0">
              <a:solidFill>
                <a:schemeClr val="dk1"/>
              </a:solidFill>
            </a:endParaRPr>
          </a:p>
          <a:p>
            <a:pPr marL="255977" indent="-2004">
              <a:spcBef>
                <a:spcPts val="800"/>
              </a:spcBef>
              <a:buSzPct val="25000"/>
              <a:buNone/>
            </a:pPr>
            <a:endParaRPr sz="4000" b="1" u="sng" dirty="0">
              <a:solidFill>
                <a:schemeClr val="dk1"/>
              </a:solidFill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254404" y="309753"/>
            <a:ext cx="30725993" cy="2763777"/>
          </a:xfrm>
          <a:prstGeom prst="rect">
            <a:avLst/>
          </a:prstGeom>
          <a:noFill/>
          <a:ln>
            <a:noFill/>
          </a:ln>
        </p:spPr>
        <p:txBody>
          <a:bodyPr lIns="116338" tIns="58169" rIns="116338" bIns="58169" anchor="b" anchorCtr="0">
            <a:noAutofit/>
          </a:bodyPr>
          <a:lstStyle/>
          <a:p>
            <a:pPr lvl="0" algn="ctr">
              <a:buSzPct val="25000"/>
            </a:pPr>
            <a:r>
              <a:rPr lang="en-US" sz="9800" b="1" dirty="0" smtClean="0">
                <a:solidFill>
                  <a:schemeClr val="dk1"/>
                </a:solidFill>
              </a:rPr>
              <a:t>Neural Correlates Underlying The Effect of Value on Memory Encoding</a:t>
            </a:r>
            <a:endParaRPr lang="en-US" sz="9800" b="1" dirty="0">
              <a:solidFill>
                <a:schemeClr val="dk1"/>
              </a:solidFill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88844" y="3510075"/>
            <a:ext cx="33419342" cy="877888"/>
          </a:xfrm>
          <a:prstGeom prst="rect">
            <a:avLst/>
          </a:prstGeom>
          <a:noFill/>
          <a:ln>
            <a:noFill/>
          </a:ln>
        </p:spPr>
        <p:txBody>
          <a:bodyPr lIns="438803" tIns="219401" rIns="438803" bIns="219401" anchor="ctr" anchorCtr="0">
            <a:noAutofit/>
          </a:bodyPr>
          <a:lstStyle/>
          <a:p>
            <a:pPr algn="ctr">
              <a:buSzPct val="25000"/>
            </a:pPr>
            <a:r>
              <a:rPr lang="en-US" sz="7000" dirty="0"/>
              <a:t>Blake L. Elliott, Chris </a:t>
            </a:r>
            <a:r>
              <a:rPr lang="en-US" sz="7000" dirty="0" err="1"/>
              <a:t>Blais</a:t>
            </a:r>
            <a:r>
              <a:rPr lang="en-US" sz="7000" dirty="0"/>
              <a:t>, Gene A. Brewer </a:t>
            </a:r>
          </a:p>
          <a:p>
            <a:pPr algn="ctr">
              <a:buSzPct val="25000"/>
            </a:pPr>
            <a:r>
              <a:rPr lang="en-US" sz="5500" i="1" dirty="0"/>
              <a:t>Arizona State University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3"/>
          </p:nvPr>
        </p:nvSpPr>
        <p:spPr>
          <a:xfrm>
            <a:off x="26398728" y="29123640"/>
            <a:ext cx="13716000" cy="1069847"/>
          </a:xfrm>
          <a:prstGeom prst="rect">
            <a:avLst/>
          </a:prstGeom>
          <a:solidFill>
            <a:srgbClr val="8C1D4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reflection stA="24000" endPos="0" dist="50800" dir="5400000" sy="-100000" rotWithShape="0"/>
          </a:effectLst>
        </p:spPr>
        <p:txBody>
          <a:bodyPr lIns="465400" tIns="219401" rIns="438803" bIns="219401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5900" dirty="0">
                <a:solidFill>
                  <a:srgbClr val="FFC627"/>
                </a:solidFill>
              </a:rPr>
              <a:t>References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4"/>
          </p:nvPr>
        </p:nvSpPr>
        <p:spPr>
          <a:xfrm>
            <a:off x="26398728" y="4929532"/>
            <a:ext cx="13533120" cy="1069847"/>
          </a:xfrm>
          <a:prstGeom prst="rect">
            <a:avLst/>
          </a:prstGeom>
          <a:solidFill>
            <a:srgbClr val="8C1D4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reflection stA="24000" endPos="0" dist="50800" dir="5400000" sy="-100000" rotWithShape="0"/>
          </a:effectLst>
        </p:spPr>
        <p:txBody>
          <a:bodyPr lIns="465400" tIns="219401" rIns="438803" bIns="219401" anchor="ctr" anchorCtr="0">
            <a:noAutofit/>
          </a:bodyPr>
          <a:lstStyle/>
          <a:p>
            <a:pPr>
              <a:buSzPct val="25000"/>
            </a:pPr>
            <a:r>
              <a:rPr lang="en-US" dirty="0" smtClean="0">
                <a:solidFill>
                  <a:srgbClr val="FFC627"/>
                </a:solidFill>
              </a:rPr>
              <a:t>Sensitivity To Value</a:t>
            </a:r>
            <a:endParaRPr lang="en-US" dirty="0">
              <a:solidFill>
                <a:srgbClr val="FFC627"/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5"/>
          </p:nvPr>
        </p:nvSpPr>
        <p:spPr>
          <a:xfrm>
            <a:off x="12362689" y="4932217"/>
            <a:ext cx="13716000" cy="1069847"/>
          </a:xfrm>
          <a:prstGeom prst="rect">
            <a:avLst/>
          </a:prstGeom>
          <a:solidFill>
            <a:srgbClr val="8C1D4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reflection stA="24000" endPos="0" dist="50800" dir="5400000" sy="-100000" rotWithShape="0"/>
          </a:effectLst>
        </p:spPr>
        <p:txBody>
          <a:bodyPr lIns="465400" tIns="219401" rIns="438803" bIns="219401" anchor="ctr" anchorCtr="0"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en-US" sz="5900" dirty="0">
                <a:solidFill>
                  <a:srgbClr val="FFC627"/>
                </a:solidFill>
              </a:rPr>
              <a:t> Behavioral Results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6"/>
          </p:nvPr>
        </p:nvSpPr>
        <p:spPr>
          <a:xfrm>
            <a:off x="218266" y="4928719"/>
            <a:ext cx="11887199" cy="1069847"/>
          </a:xfrm>
          <a:prstGeom prst="rect">
            <a:avLst/>
          </a:prstGeom>
          <a:solidFill>
            <a:srgbClr val="8C1D40"/>
          </a:solidFill>
          <a:ln w="9525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reflection stA="24000" endPos="0" dist="50800" dir="5400000" sy="-100000" rotWithShape="0"/>
          </a:effectLst>
        </p:spPr>
        <p:txBody>
          <a:bodyPr lIns="465400" tIns="219401" rIns="438803" bIns="219401" anchor="ctr" anchorCtr="0">
            <a:noAutofit/>
          </a:bodyPr>
          <a:lstStyle/>
          <a:p>
            <a:pPr>
              <a:buSzPct val="25000"/>
            </a:pPr>
            <a:r>
              <a:rPr lang="en-US" dirty="0">
                <a:solidFill>
                  <a:srgbClr val="FFC627"/>
                </a:solidFill>
              </a:rPr>
              <a:t>Introduction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7"/>
          </p:nvPr>
        </p:nvSpPr>
        <p:spPr>
          <a:xfrm>
            <a:off x="26398728" y="21918168"/>
            <a:ext cx="13533120" cy="1069847"/>
          </a:xfrm>
          <a:prstGeom prst="rect">
            <a:avLst/>
          </a:prstGeom>
          <a:solidFill>
            <a:srgbClr val="8C1D4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reflection stA="24000" endPos="0" dist="50800" dir="5400000" sy="-100000" rotWithShape="0"/>
          </a:effectLst>
        </p:spPr>
        <p:txBody>
          <a:bodyPr lIns="465400" tIns="219401" rIns="438803" bIns="219401" anchor="ctr" anchorCtr="0"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en-US" sz="5900" dirty="0">
                <a:solidFill>
                  <a:srgbClr val="FFC627"/>
                </a:solidFill>
              </a:rPr>
              <a:t>Conclusion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8"/>
          </p:nvPr>
        </p:nvSpPr>
        <p:spPr>
          <a:xfrm>
            <a:off x="218266" y="19886320"/>
            <a:ext cx="11887199" cy="1069847"/>
          </a:xfrm>
          <a:prstGeom prst="rect">
            <a:avLst/>
          </a:prstGeom>
          <a:solidFill>
            <a:srgbClr val="8C1D4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reflection stA="24000" endPos="0" dist="50800" dir="5400000" sy="-100000" rotWithShape="0"/>
          </a:effectLst>
        </p:spPr>
        <p:txBody>
          <a:bodyPr lIns="465400" tIns="219401" rIns="438803" bIns="219401" anchor="ctr" anchorCtr="0">
            <a:noAutofit/>
          </a:bodyPr>
          <a:lstStyle/>
          <a:p>
            <a:pPr>
              <a:buSzPct val="25000"/>
            </a:pPr>
            <a:r>
              <a:rPr lang="en-US" dirty="0" smtClean="0">
                <a:solidFill>
                  <a:srgbClr val="FFC627"/>
                </a:solidFill>
              </a:rPr>
              <a:t>Methods</a:t>
            </a:r>
            <a:endParaRPr lang="en-US" dirty="0">
              <a:solidFill>
                <a:srgbClr val="FFC627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9"/>
          </p:nvPr>
        </p:nvSpPr>
        <p:spPr>
          <a:xfrm>
            <a:off x="12362688" y="14666995"/>
            <a:ext cx="13716000" cy="1069847"/>
          </a:xfrm>
          <a:prstGeom prst="rect">
            <a:avLst/>
          </a:prstGeom>
          <a:solidFill>
            <a:srgbClr val="8C1D4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reflection stA="24000" endPos="0" dist="50800" dir="5400000" sy="-100000" rotWithShape="0"/>
          </a:effectLst>
        </p:spPr>
        <p:txBody>
          <a:bodyPr lIns="465400" tIns="219401" rIns="438803" bIns="219401" anchor="ctr" anchorCtr="0"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en-US" sz="5900" dirty="0" smtClean="0">
                <a:solidFill>
                  <a:srgbClr val="FFC627"/>
                </a:solidFill>
              </a:rPr>
              <a:t>EEG Encoding Results</a:t>
            </a:r>
            <a:endParaRPr lang="en-US" sz="5900" dirty="0">
              <a:solidFill>
                <a:srgbClr val="FFC627"/>
              </a:solidFill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3"/>
          </p:nvPr>
        </p:nvSpPr>
        <p:spPr>
          <a:xfrm>
            <a:off x="218792" y="6256414"/>
            <a:ext cx="11887199" cy="132638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16338" tIns="232701" rIns="438803" bIns="219401" anchor="t" anchorCtr="0">
            <a:noAutofit/>
          </a:bodyPr>
          <a:lstStyle/>
          <a:p>
            <a:pPr marL="711124" indent="-457151" algn="l"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The ability to selectively encode important or valuable information is essential to human memory</a:t>
            </a:r>
          </a:p>
          <a:p>
            <a:pPr marL="711124" indent="-457151" algn="l"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This is tested using reward learning and value-directed memory paradigms</a:t>
            </a:r>
          </a:p>
          <a:p>
            <a:pPr marL="711124" indent="-457151" algn="l"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100" dirty="0"/>
              <a:t>These paradigms typically assign values or monetary rewards to stimuli and participants try to remember higher value stimuli to maximize their score</a:t>
            </a:r>
            <a:r>
              <a:rPr lang="en-US" sz="3100" baseline="30000" dirty="0"/>
              <a:t>2</a:t>
            </a:r>
            <a:r>
              <a:rPr lang="en-US" sz="3100" dirty="0"/>
              <a:t> </a:t>
            </a:r>
            <a:r>
              <a:rPr lang="en-US" sz="3100" b="1" dirty="0"/>
              <a:t>(</a:t>
            </a:r>
            <a:r>
              <a:rPr lang="en-US" sz="3100" dirty="0"/>
              <a:t>e.g. </a:t>
            </a:r>
            <a:r>
              <a:rPr lang="en-US" sz="3100" b="1" dirty="0"/>
              <a:t>CAR 3…. HOUSE 9)</a:t>
            </a:r>
          </a:p>
          <a:p>
            <a:pPr marL="711124" indent="-457151" algn="l"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Higher Valued stimuli are bettered remembered than lower valued stimuli</a:t>
            </a:r>
            <a:r>
              <a:rPr lang="en-US" sz="3100" baseline="30000" dirty="0">
                <a:solidFill>
                  <a:schemeClr val="tx1"/>
                </a:solidFill>
              </a:rPr>
              <a:t>1</a:t>
            </a:r>
            <a:endParaRPr lang="en-US" sz="3100" dirty="0">
              <a:solidFill>
                <a:schemeClr val="tx1"/>
              </a:solidFill>
            </a:endParaRPr>
          </a:p>
          <a:p>
            <a:pPr marL="253972" algn="l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sz="3100" b="1" u="sng" dirty="0">
                <a:solidFill>
                  <a:schemeClr val="tx1"/>
                </a:solidFill>
              </a:rPr>
              <a:t>Recognition Memory</a:t>
            </a:r>
          </a:p>
          <a:p>
            <a:pPr marL="711124" indent="-457151" algn="l"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The ability to recognize previously encountered words, objects, people, etc.</a:t>
            </a:r>
          </a:p>
          <a:p>
            <a:pPr marL="711124" indent="-457151" algn="l"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Typical paradigm consists of a study </a:t>
            </a:r>
            <a:r>
              <a:rPr lang="en-US" sz="3100" dirty="0" smtClean="0">
                <a:solidFill>
                  <a:schemeClr val="tx1"/>
                </a:solidFill>
              </a:rPr>
              <a:t>(encoding) phase and </a:t>
            </a:r>
            <a:r>
              <a:rPr lang="en-US" sz="3100" dirty="0">
                <a:solidFill>
                  <a:schemeClr val="tx1"/>
                </a:solidFill>
              </a:rPr>
              <a:t>a test </a:t>
            </a:r>
            <a:r>
              <a:rPr lang="en-US" sz="3100" dirty="0" smtClean="0">
                <a:solidFill>
                  <a:schemeClr val="tx1"/>
                </a:solidFill>
              </a:rPr>
              <a:t>(retrieval) phase</a:t>
            </a:r>
            <a:endParaRPr lang="en-US" sz="3100" dirty="0">
              <a:solidFill>
                <a:schemeClr val="tx1"/>
              </a:solidFill>
            </a:endParaRPr>
          </a:p>
          <a:p>
            <a:pPr marL="711124" indent="-457151" algn="l"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Two processes contribute to memory strength during test</a:t>
            </a:r>
            <a:r>
              <a:rPr lang="en-US" sz="3100" baseline="30000" dirty="0">
                <a:solidFill>
                  <a:schemeClr val="tx1"/>
                </a:solidFill>
              </a:rPr>
              <a:t>2</a:t>
            </a:r>
            <a:endParaRPr lang="en-US" sz="3100" dirty="0">
              <a:solidFill>
                <a:schemeClr val="tx1"/>
              </a:solidFill>
            </a:endParaRPr>
          </a:p>
          <a:p>
            <a:pPr marL="253972" lvl="2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sz="3100" dirty="0">
                <a:solidFill>
                  <a:schemeClr val="tx1"/>
                </a:solidFill>
              </a:rPr>
              <a:t>    ►</a:t>
            </a:r>
            <a:r>
              <a:rPr lang="en-US" sz="3100" b="1" dirty="0">
                <a:solidFill>
                  <a:schemeClr val="tx1"/>
                </a:solidFill>
              </a:rPr>
              <a:t>Familiarity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smtClean="0">
                <a:solidFill>
                  <a:schemeClr val="tx1"/>
                </a:solidFill>
              </a:rPr>
              <a:t>(“Knowing</a:t>
            </a:r>
            <a:r>
              <a:rPr lang="en-US" sz="3100" dirty="0">
                <a:solidFill>
                  <a:schemeClr val="tx1"/>
                </a:solidFill>
              </a:rPr>
              <a:t>” something is old</a:t>
            </a:r>
            <a:r>
              <a:rPr lang="en-US" sz="3100" dirty="0" smtClean="0">
                <a:solidFill>
                  <a:schemeClr val="tx1"/>
                </a:solidFill>
              </a:rPr>
              <a:t>): Weaker memory with no episodic details</a:t>
            </a:r>
            <a:endParaRPr lang="en-US" sz="3100" dirty="0">
              <a:solidFill>
                <a:schemeClr val="tx1"/>
              </a:solidFill>
            </a:endParaRPr>
          </a:p>
          <a:p>
            <a:pPr marL="253972" lvl="2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sz="3100" dirty="0">
                <a:solidFill>
                  <a:schemeClr val="tx1"/>
                </a:solidFill>
              </a:rPr>
              <a:t>    ►</a:t>
            </a:r>
            <a:r>
              <a:rPr lang="en-US" sz="3100" b="1" dirty="0">
                <a:solidFill>
                  <a:schemeClr val="tx1"/>
                </a:solidFill>
              </a:rPr>
              <a:t>Recollection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smtClean="0">
                <a:solidFill>
                  <a:schemeClr val="tx1"/>
                </a:solidFill>
              </a:rPr>
              <a:t>(“Remembering</a:t>
            </a:r>
            <a:r>
              <a:rPr lang="en-US" sz="3100" dirty="0">
                <a:solidFill>
                  <a:schemeClr val="tx1"/>
                </a:solidFill>
              </a:rPr>
              <a:t>” something is old</a:t>
            </a:r>
            <a:r>
              <a:rPr lang="en-US" sz="3100" dirty="0" smtClean="0">
                <a:solidFill>
                  <a:schemeClr val="tx1"/>
                </a:solidFill>
              </a:rPr>
              <a:t>): Stronger memory with episodic details</a:t>
            </a:r>
            <a:endParaRPr lang="en-US" sz="3100" dirty="0">
              <a:solidFill>
                <a:schemeClr val="tx1"/>
              </a:solidFill>
            </a:endParaRPr>
          </a:p>
          <a:p>
            <a:pPr marL="253972" lvl="2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sz="3100" dirty="0" smtClean="0">
                <a:solidFill>
                  <a:schemeClr val="tx1"/>
                </a:solidFill>
              </a:rPr>
              <a:t>The current study examines which recognition memory processes are affected by value-directed encoding and whether differences EEG activity during the study phase can differentiate encoding processes utilized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4"/>
          </p:nvPr>
        </p:nvSpPr>
        <p:spPr>
          <a:xfrm>
            <a:off x="26398728" y="23097744"/>
            <a:ext cx="13606272" cy="59344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16338" tIns="232701" rIns="438803" bIns="219401" anchor="t" anchorCtr="0">
            <a:noAutofit/>
          </a:bodyPr>
          <a:lstStyle/>
          <a:p>
            <a:pPr marL="711173" indent="-4572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tabLst>
                <a:tab pos="12457113" algn="l"/>
              </a:tabLst>
            </a:pPr>
            <a:r>
              <a:rPr lang="en-US" sz="3100" dirty="0" smtClean="0">
                <a:solidFill>
                  <a:schemeClr val="dk1"/>
                </a:solidFill>
              </a:rPr>
              <a:t>Behaviorally, higher-valued words were remembered better, this effect was localized to the recollection process. This indicates higher-valued words create deeper, more episodic memories</a:t>
            </a:r>
          </a:p>
          <a:p>
            <a:pPr marL="711173" indent="-4572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tabLst>
                <a:tab pos="12457113" algn="l"/>
              </a:tabLst>
            </a:pPr>
            <a:r>
              <a:rPr lang="en-US" sz="3100" dirty="0" smtClean="0">
                <a:solidFill>
                  <a:schemeClr val="dk1"/>
                </a:solidFill>
              </a:rPr>
              <a:t>The FSW showed no effect of value, indicating that value did not lead to increased elaborative rehearsal</a:t>
            </a:r>
          </a:p>
          <a:p>
            <a:pPr marL="711173" indent="-4572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tabLst>
                <a:tab pos="12457113" algn="l"/>
              </a:tabLst>
            </a:pPr>
            <a:r>
              <a:rPr lang="en-US" sz="3100" dirty="0" smtClean="0">
                <a:solidFill>
                  <a:schemeClr val="dk1"/>
                </a:solidFill>
              </a:rPr>
              <a:t>The P300 component demonstrated an effect of value, indicating that value affected earlier attentional components (possibly dopamine driven)</a:t>
            </a:r>
          </a:p>
          <a:p>
            <a:pPr marL="711173" indent="-4572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tabLst>
                <a:tab pos="12457113" algn="l"/>
              </a:tabLst>
            </a:pPr>
            <a:r>
              <a:rPr lang="en-US" sz="3100" dirty="0" smtClean="0">
                <a:solidFill>
                  <a:schemeClr val="dk1"/>
                </a:solidFill>
              </a:rPr>
              <a:t>The effect of value on the P300 component correlated to how sensitive participants were to value with their responses, providing evidence that P300 component indexes value selectivity</a:t>
            </a:r>
          </a:p>
          <a:p>
            <a:pPr marL="711173" indent="-4572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tabLst>
                <a:tab pos="12457113" algn="l"/>
              </a:tabLst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tabLst>
                <a:tab pos="12457113" algn="l"/>
              </a:tabLst>
            </a:pPr>
            <a:endParaRPr lang="en-US" sz="3100" dirty="0">
              <a:solidFill>
                <a:schemeClr val="dk1"/>
              </a:solidFill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6"/>
          </p:nvPr>
        </p:nvSpPr>
        <p:spPr>
          <a:xfrm>
            <a:off x="26395068" y="6254497"/>
            <a:ext cx="13533120" cy="1553870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16338" tIns="232701" rIns="438803" bIns="219401" anchor="t" anchorCtr="0">
            <a:noAutofit/>
          </a:bodyPr>
          <a:lstStyle/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100" dirty="0" smtClean="0">
                <a:solidFill>
                  <a:schemeClr val="dk1"/>
                </a:solidFill>
              </a:rPr>
              <a:t>How well a participant maximized their score can be measured using the </a:t>
            </a:r>
            <a:r>
              <a:rPr lang="en-US" sz="3100" b="1" dirty="0" smtClean="0">
                <a:solidFill>
                  <a:schemeClr val="dk1"/>
                </a:solidFill>
              </a:rPr>
              <a:t>Selectivity Index </a:t>
            </a: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100" dirty="0" smtClean="0">
                <a:solidFill>
                  <a:schemeClr val="dk1"/>
                </a:solidFill>
              </a:rPr>
              <a:t>Ranges from -1 (minimum possible score for number of words recognized) to </a:t>
            </a:r>
            <a:r>
              <a:rPr lang="en-US" sz="3100" dirty="0">
                <a:solidFill>
                  <a:schemeClr val="dk1"/>
                </a:solidFill>
              </a:rPr>
              <a:t>1 </a:t>
            </a:r>
            <a:r>
              <a:rPr lang="en-US" sz="3100" dirty="0" smtClean="0">
                <a:solidFill>
                  <a:schemeClr val="dk1"/>
                </a:solidFill>
              </a:rPr>
              <a:t>(maximum possible </a:t>
            </a:r>
            <a:r>
              <a:rPr lang="en-US" sz="3100" dirty="0">
                <a:solidFill>
                  <a:schemeClr val="dk1"/>
                </a:solidFill>
              </a:rPr>
              <a:t>score for number of words </a:t>
            </a:r>
            <a:r>
              <a:rPr lang="en-US" sz="3100" dirty="0" smtClean="0">
                <a:solidFill>
                  <a:schemeClr val="dk1"/>
                </a:solidFill>
              </a:rPr>
              <a:t>recognized</a:t>
            </a: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100" dirty="0" smtClean="0">
                <a:solidFill>
                  <a:schemeClr val="dk1"/>
                </a:solidFill>
              </a:rPr>
              <a:t>Calculated separately for words given “Remember” responses and words given “Know” responses</a:t>
            </a: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 smtClean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 smtClean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 smtClean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 smtClean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 smtClean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 smtClean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 smtClean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 smtClean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 smtClean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100" dirty="0" smtClean="0">
                <a:solidFill>
                  <a:schemeClr val="dk1"/>
                </a:solidFill>
              </a:rPr>
              <a:t>The effect of value on on the P300 ERP component (measured by linear contrast amplitude) correlates to how sensitivity to value</a:t>
            </a: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endParaRPr lang="en-US" sz="3100" dirty="0">
              <a:solidFill>
                <a:schemeClr val="dk1"/>
              </a:solidFill>
            </a:endParaRPr>
          </a:p>
          <a:p>
            <a:pPr marL="711173" indent="-457200" defTabSz="9144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100" dirty="0" smtClean="0">
                <a:solidFill>
                  <a:schemeClr val="dk1"/>
                </a:solidFill>
              </a:rPr>
              <a:t>This correlation is only seen for deeper “Remember” responses</a:t>
            </a:r>
            <a:endParaRPr lang="en-US" sz="3100" dirty="0">
              <a:solidFill>
                <a:schemeClr val="dk1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7"/>
          </p:nvPr>
        </p:nvSpPr>
        <p:spPr>
          <a:xfrm>
            <a:off x="12362688" y="16018390"/>
            <a:ext cx="13716000" cy="167476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16338" tIns="232701" rIns="438803" bIns="219401" anchor="t" anchorCtr="0">
            <a:noAutofit/>
          </a:bodyPr>
          <a:lstStyle/>
          <a:p>
            <a:pPr marL="711172" marR="0" lvl="0" indent="-457200" algn="l" defTabSz="91440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 charset="0"/>
              <a:buNone/>
              <a:tabLst/>
              <a:defRPr/>
            </a:pPr>
            <a:r>
              <a:rPr lang="en-US" sz="3100" dirty="0" smtClean="0"/>
              <a:t>Two ERP components associated with better recognition memory performance, but different encoding strategies</a:t>
            </a:r>
          </a:p>
          <a:p>
            <a:pPr marL="253972" lvl="0" algn="l" defTabSz="914400">
              <a:spcBef>
                <a:spcPts val="680"/>
              </a:spcBef>
              <a:spcAft>
                <a:spcPts val="1000"/>
              </a:spcAft>
              <a:buClr>
                <a:schemeClr val="dk1"/>
              </a:buClr>
              <a:buSzPct val="100000"/>
              <a:defRPr/>
            </a:pPr>
            <a:r>
              <a:rPr lang="en-US" sz="3100" b="1" u="sng" dirty="0" smtClean="0"/>
              <a:t>P300</a:t>
            </a:r>
            <a:r>
              <a:rPr lang="en-US" sz="3100" dirty="0" smtClean="0"/>
              <a:t>: 450-650ms post-stimulus over parietal electrodes (PZ)</a:t>
            </a:r>
          </a:p>
          <a:p>
            <a:pPr marL="711172" lvl="0" indent="-457200" algn="l" defTabSz="914400">
              <a:spcBef>
                <a:spcPts val="68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 charset="0"/>
              <a:buChar char="•"/>
              <a:defRPr/>
            </a:pPr>
            <a:r>
              <a:rPr lang="en-US" sz="3100" dirty="0" smtClean="0"/>
              <a:t>Greater amplitude associated with increased attention and dopaminergic reward processing</a:t>
            </a:r>
            <a:endParaRPr lang="en-US" sz="3100" b="1" u="sng" dirty="0" smtClean="0"/>
          </a:p>
          <a:p>
            <a:pPr marL="711172" marR="0" lvl="0" indent="-457200" algn="l" defTabSz="91440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 charset="0"/>
              <a:buNone/>
              <a:tabLst/>
              <a:defRPr/>
            </a:pPr>
            <a:r>
              <a:rPr lang="en-US" sz="3100" b="1" u="sng" dirty="0" smtClean="0"/>
              <a:t>Frontal Slow Wave (FSW)</a:t>
            </a:r>
            <a:r>
              <a:rPr lang="en-US" sz="3100" dirty="0" smtClean="0"/>
              <a:t>: 1000-2000ms post-stimulus over frontal electrodes (FZ)</a:t>
            </a:r>
          </a:p>
          <a:p>
            <a:pPr marL="711172" marR="0" lvl="0" indent="-457200" algn="l" defTabSz="91440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 charset="0"/>
              <a:buChar char="•"/>
              <a:tabLst/>
              <a:defRPr/>
            </a:pPr>
            <a:r>
              <a:rPr lang="en-US" sz="3100" dirty="0" smtClean="0"/>
              <a:t>Greater amplitude associated with more elaborative rehearsal strategies</a:t>
            </a:r>
          </a:p>
          <a:p>
            <a:pPr marL="253972" marR="0" lvl="0" algn="l" defTabSz="91440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1000"/>
              </a:spcAft>
              <a:buClr>
                <a:schemeClr val="dk1"/>
              </a:buClr>
              <a:buSzPct val="100000"/>
              <a:tabLst/>
              <a:defRPr/>
            </a:pPr>
            <a:endParaRPr lang="en-US" sz="3100" dirty="0"/>
          </a:p>
        </p:txBody>
      </p:sp>
      <p:sp>
        <p:nvSpPr>
          <p:cNvPr id="161" name="Shape 161"/>
          <p:cNvSpPr txBox="1">
            <a:spLocks noGrp="1"/>
          </p:cNvSpPr>
          <p:nvPr>
            <p:ph type="body" idx="18"/>
          </p:nvPr>
        </p:nvSpPr>
        <p:spPr>
          <a:xfrm>
            <a:off x="252046" y="21296402"/>
            <a:ext cx="11887200" cy="1141816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16338" tIns="232701" rIns="438803" bIns="219401" anchor="t" anchorCtr="0">
            <a:noAutofit/>
          </a:bodyPr>
          <a:lstStyle/>
          <a:p>
            <a:pPr marL="253972" indent="0">
              <a:spcBef>
                <a:spcPts val="0"/>
              </a:spcBef>
              <a:spcAft>
                <a:spcPts val="1800"/>
              </a:spcAft>
              <a:buClr>
                <a:schemeClr val="lt1"/>
              </a:buClr>
              <a:buNone/>
            </a:pPr>
            <a:r>
              <a:rPr lang="en-US" sz="3100" dirty="0" smtClean="0">
                <a:solidFill>
                  <a:schemeClr val="dk1"/>
                </a:solidFill>
              </a:rPr>
              <a:t>Value-based recognition </a:t>
            </a:r>
            <a:r>
              <a:rPr lang="en-US" sz="3100" dirty="0">
                <a:solidFill>
                  <a:schemeClr val="dk1"/>
                </a:solidFill>
              </a:rPr>
              <a:t>memory </a:t>
            </a:r>
            <a:r>
              <a:rPr lang="en-US" sz="3100" dirty="0" smtClean="0">
                <a:solidFill>
                  <a:schemeClr val="dk1"/>
                </a:solidFill>
              </a:rPr>
              <a:t>task, 30 participants</a:t>
            </a:r>
            <a:endParaRPr lang="en-US" sz="3100" b="1" u="sng" dirty="0">
              <a:solidFill>
                <a:schemeClr val="dk1"/>
              </a:solidFill>
            </a:endParaRPr>
          </a:p>
          <a:p>
            <a:pPr marL="253972" indent="0">
              <a:spcBef>
                <a:spcPts val="0"/>
              </a:spcBef>
              <a:spcAft>
                <a:spcPts val="1800"/>
              </a:spcAft>
              <a:buClr>
                <a:schemeClr val="lt1"/>
              </a:buClr>
              <a:buNone/>
            </a:pPr>
            <a:r>
              <a:rPr lang="en-US" sz="3100" b="1" dirty="0">
                <a:solidFill>
                  <a:schemeClr val="dk1"/>
                </a:solidFill>
              </a:rPr>
              <a:t>Study phase: </a:t>
            </a:r>
            <a:r>
              <a:rPr lang="en-US" sz="3100" dirty="0">
                <a:solidFill>
                  <a:schemeClr val="dk1"/>
                </a:solidFill>
              </a:rPr>
              <a:t>40 nouns from the Toronto noun pool </a:t>
            </a:r>
            <a:r>
              <a:rPr lang="en-US" sz="3100" dirty="0" smtClean="0">
                <a:solidFill>
                  <a:schemeClr val="dk1"/>
                </a:solidFill>
              </a:rPr>
              <a:t>randomly assigned </a:t>
            </a:r>
            <a:r>
              <a:rPr lang="en-US" sz="3100" dirty="0">
                <a:solidFill>
                  <a:schemeClr val="dk1"/>
                </a:solidFill>
              </a:rPr>
              <a:t>either a </a:t>
            </a:r>
            <a:r>
              <a:rPr lang="en-US" sz="3100" dirty="0" smtClean="0">
                <a:solidFill>
                  <a:schemeClr val="dk1"/>
                </a:solidFill>
              </a:rPr>
              <a:t>value (9,7,3, or 1), presented randomly</a:t>
            </a:r>
            <a:endParaRPr lang="en-US" sz="3100" dirty="0">
              <a:solidFill>
                <a:schemeClr val="dk1"/>
              </a:solidFill>
            </a:endParaRPr>
          </a:p>
          <a:p>
            <a:pPr marL="253972" indent="0">
              <a:spcBef>
                <a:spcPts val="680"/>
              </a:spcBef>
              <a:spcAft>
                <a:spcPts val="1800"/>
              </a:spcAft>
              <a:buClr>
                <a:schemeClr val="dk1"/>
              </a:buClr>
              <a:buNone/>
            </a:pPr>
            <a:r>
              <a:rPr lang="en-US" sz="3100" b="1" dirty="0">
                <a:solidFill>
                  <a:schemeClr val="dk1"/>
                </a:solidFill>
              </a:rPr>
              <a:t>Test phase: </a:t>
            </a:r>
            <a:r>
              <a:rPr lang="en-US" sz="3100" dirty="0">
                <a:solidFill>
                  <a:schemeClr val="dk1"/>
                </a:solidFill>
              </a:rPr>
              <a:t>80 words, including all 40 from the study      phase, self paced responses of either </a:t>
            </a:r>
            <a:r>
              <a:rPr lang="en-US" sz="3100" i="1" dirty="0">
                <a:solidFill>
                  <a:schemeClr val="dk1"/>
                </a:solidFill>
              </a:rPr>
              <a:t>New, </a:t>
            </a:r>
            <a:r>
              <a:rPr lang="en-US" sz="3100" i="1" dirty="0" smtClean="0">
                <a:solidFill>
                  <a:schemeClr val="dk1"/>
                </a:solidFill>
              </a:rPr>
              <a:t>“Know”, </a:t>
            </a:r>
            <a:r>
              <a:rPr lang="en-US" sz="3100" i="1" dirty="0">
                <a:solidFill>
                  <a:schemeClr val="dk1"/>
                </a:solidFill>
              </a:rPr>
              <a:t>or  </a:t>
            </a:r>
            <a:r>
              <a:rPr lang="en-US" sz="3100" i="1" dirty="0" smtClean="0">
                <a:solidFill>
                  <a:schemeClr val="dk1"/>
                </a:solidFill>
              </a:rPr>
              <a:t>“Remember”</a:t>
            </a:r>
            <a:endParaRPr lang="en-US" sz="3100" i="1" dirty="0">
              <a:solidFill>
                <a:schemeClr val="dk1"/>
              </a:solidFill>
            </a:endParaRPr>
          </a:p>
          <a:p>
            <a:pPr marL="253972" indent="0">
              <a:spcBef>
                <a:spcPts val="680"/>
              </a:spcBef>
              <a:buClr>
                <a:schemeClr val="dk1"/>
              </a:buClr>
              <a:buNone/>
            </a:pPr>
            <a:r>
              <a:rPr lang="en-US" sz="3100" dirty="0">
                <a:solidFill>
                  <a:schemeClr val="dk1"/>
                </a:solidFill>
              </a:rPr>
              <a:t>Study and test phase 1 block, 5 blocks </a:t>
            </a:r>
            <a:r>
              <a:rPr lang="en-US" sz="3100" dirty="0" smtClean="0">
                <a:solidFill>
                  <a:schemeClr val="dk1"/>
                </a:solidFill>
              </a:rPr>
              <a:t>completed</a:t>
            </a:r>
          </a:p>
          <a:p>
            <a:pPr marL="253972" indent="0">
              <a:spcBef>
                <a:spcPts val="680"/>
              </a:spcBef>
              <a:buClr>
                <a:schemeClr val="dk1"/>
              </a:buClr>
              <a:buNone/>
            </a:pPr>
            <a:endParaRPr lang="en-US" sz="3100" dirty="0">
              <a:solidFill>
                <a:schemeClr val="dk1"/>
              </a:solidFill>
            </a:endParaRPr>
          </a:p>
          <a:p>
            <a:pPr marL="253972" indent="0">
              <a:spcBef>
                <a:spcPts val="680"/>
              </a:spcBef>
              <a:buClr>
                <a:schemeClr val="dk1"/>
              </a:buClr>
              <a:buNone/>
            </a:pPr>
            <a:r>
              <a:rPr lang="en-US" sz="3100" dirty="0" smtClean="0">
                <a:solidFill>
                  <a:schemeClr val="dk1"/>
                </a:solidFill>
              </a:rPr>
              <a:t>EEG recorded during study phase</a:t>
            </a:r>
            <a:endParaRPr lang="en-US" sz="3100" dirty="0">
              <a:solidFill>
                <a:schemeClr val="dk1"/>
              </a:solidFill>
            </a:endParaRPr>
          </a:p>
          <a:p>
            <a:pPr marL="830339" indent="-576366">
              <a:spcBef>
                <a:spcPts val="680"/>
              </a:spcBef>
              <a:buClr>
                <a:schemeClr val="dk1"/>
              </a:buClr>
              <a:buNone/>
            </a:pPr>
            <a:endParaRPr lang="en-US" sz="3100" dirty="0">
              <a:solidFill>
                <a:schemeClr val="dk1"/>
              </a:solidFill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20"/>
          </p:nvPr>
        </p:nvSpPr>
        <p:spPr>
          <a:xfrm>
            <a:off x="26398728" y="30330648"/>
            <a:ext cx="13716000" cy="245796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16338" tIns="232701" rIns="438803" bIns="219401" anchor="t" anchorCtr="0">
            <a:noAutofit/>
          </a:bodyPr>
          <a:lstStyle/>
          <a:p>
            <a:pPr marL="253972" indent="0">
              <a:spcBef>
                <a:spcPts val="56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</a:rPr>
              <a:t>1.Castel, A. D., Benjamin, A. S., Craik, F. I. M., &amp; Watkins, M. J.    (2002).</a:t>
            </a:r>
            <a:r>
              <a:rPr lang="en-US" sz="2400" i="1" dirty="0">
                <a:solidFill>
                  <a:schemeClr val="dk1"/>
                </a:solidFill>
              </a:rPr>
              <a:t> </a:t>
            </a:r>
            <a:r>
              <a:rPr lang="en-US" sz="2400" dirty="0">
                <a:solidFill>
                  <a:schemeClr val="dk1"/>
                </a:solidFill>
              </a:rPr>
              <a:t>Aging and selectively in memory. </a:t>
            </a:r>
            <a:r>
              <a:rPr lang="en-US" sz="2400" i="1" dirty="0">
                <a:solidFill>
                  <a:schemeClr val="dk1"/>
                </a:solidFill>
              </a:rPr>
              <a:t>Memory &amp; Cognition, 30</a:t>
            </a:r>
            <a:r>
              <a:rPr lang="en-US" sz="2400" dirty="0">
                <a:solidFill>
                  <a:schemeClr val="dk1"/>
                </a:solidFill>
              </a:rPr>
              <a:t>(7), 1078-1085. </a:t>
            </a:r>
          </a:p>
          <a:p>
            <a:pPr marL="255977" indent="-2004">
              <a:spcBef>
                <a:spcPts val="56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</a:rPr>
              <a:t>2. Watkins, M. J., &amp; Bloom, L. C. (1999)</a:t>
            </a:r>
            <a:r>
              <a:rPr lang="en-US" sz="2400" i="1" dirty="0">
                <a:solidFill>
                  <a:schemeClr val="dk1"/>
                </a:solidFill>
              </a:rPr>
              <a:t>. </a:t>
            </a:r>
            <a:r>
              <a:rPr lang="en-US" sz="2400" dirty="0">
                <a:solidFill>
                  <a:schemeClr val="dk1"/>
                </a:solidFill>
              </a:rPr>
              <a:t>Selectivity in memory. Unpublished manuscript</a:t>
            </a:r>
          </a:p>
          <a:p>
            <a:pPr marL="255977" indent="-2004">
              <a:spcBef>
                <a:spcPts val="56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</a:rPr>
              <a:t>3. </a:t>
            </a:r>
            <a:r>
              <a:rPr lang="en-US" sz="2400" dirty="0" err="1">
                <a:solidFill>
                  <a:schemeClr val="dk1"/>
                </a:solidFill>
              </a:rPr>
              <a:t>Yonelinas</a:t>
            </a:r>
            <a:r>
              <a:rPr lang="en-US" sz="2400" dirty="0">
                <a:solidFill>
                  <a:schemeClr val="dk1"/>
                </a:solidFill>
              </a:rPr>
              <a:t>, A. P. (2002).</a:t>
            </a:r>
            <a:r>
              <a:rPr lang="en-US" sz="2400" i="1" dirty="0">
                <a:solidFill>
                  <a:schemeClr val="dk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The nature of recollection and familiarity: A review of 30 years of research. </a:t>
            </a:r>
            <a:r>
              <a:rPr lang="en-US" sz="2400" i="1" dirty="0">
                <a:solidFill>
                  <a:schemeClr val="dk1"/>
                </a:solidFill>
              </a:rPr>
              <a:t>Journal of Memory and Language, 46</a:t>
            </a:r>
            <a:r>
              <a:rPr lang="en-US" sz="2400" dirty="0">
                <a:solidFill>
                  <a:schemeClr val="dk1"/>
                </a:solidFill>
              </a:rPr>
              <a:t>(3), 441-517</a:t>
            </a:r>
            <a:r>
              <a:rPr lang="en-US" sz="2400" dirty="0" smtClean="0">
                <a:solidFill>
                  <a:schemeClr val="dk1"/>
                </a:solidFill>
              </a:rPr>
              <a:t>.</a:t>
            </a:r>
            <a:endParaRPr lang="en-US" sz="2400" dirty="0">
              <a:solidFill>
                <a:schemeClr val="dk1"/>
              </a:solidFill>
            </a:endParaRPr>
          </a:p>
          <a:p>
            <a:pPr marL="255977" indent="-2004">
              <a:buSzPct val="2500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12505158" y="11596776"/>
            <a:ext cx="13490742" cy="2443982"/>
          </a:xfrm>
          <a:prstGeom prst="rect">
            <a:avLst/>
          </a:prstGeom>
          <a:noFill/>
          <a:ln>
            <a:noFill/>
          </a:ln>
        </p:spPr>
        <p:txBody>
          <a:bodyPr lIns="98439" tIns="49220" rIns="98439" bIns="49220" anchor="t" anchorCtr="0"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400" dirty="0" smtClean="0">
                <a:solidFill>
                  <a:schemeClr val="dk1"/>
                </a:solidFill>
              </a:rPr>
              <a:t>Higher-valued remembered better than lower valued words (significant linear trend)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400" dirty="0" smtClean="0">
                <a:solidFill>
                  <a:schemeClr val="dk1"/>
                </a:solidFill>
              </a:rPr>
              <a:t>This effect was only shown in ”Remember” responses and not for ”Know” responses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400" dirty="0" smtClean="0">
                <a:solidFill>
                  <a:schemeClr val="dk1"/>
                </a:solidFill>
              </a:rPr>
              <a:t>Value affects only deeper episodic memory (recollection)</a:t>
            </a:r>
            <a:endParaRPr lang="en-US" sz="3400" dirty="0">
              <a:solidFill>
                <a:schemeClr val="dk1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33727476" y="2098371"/>
            <a:ext cx="6506124" cy="4386020"/>
          </a:xfrm>
          <a:prstGeom prst="rect">
            <a:avLst/>
          </a:prstGeom>
          <a:noFill/>
          <a:ln>
            <a:noFill/>
          </a:ln>
        </p:spPr>
        <p:txBody>
          <a:bodyPr lIns="101789" tIns="50894" rIns="101789" bIns="50894" anchor="t" anchorCtr="0">
            <a:noAutofit/>
          </a:bodyPr>
          <a:lstStyle/>
          <a:p>
            <a:pPr algn="ctr">
              <a:buSzPct val="25000"/>
            </a:pPr>
            <a:r>
              <a:rPr lang="en-US" sz="12000" b="1" dirty="0" err="1">
                <a:solidFill>
                  <a:srgbClr val="8C1D40"/>
                </a:solidFill>
              </a:rPr>
              <a:t>MAC</a:t>
            </a:r>
            <a:r>
              <a:rPr lang="en-US" sz="12000" dirty="0" err="1">
                <a:solidFill>
                  <a:srgbClr val="8C1D40"/>
                </a:solidFill>
              </a:rPr>
              <a:t>Lab</a:t>
            </a:r>
            <a:endParaRPr lang="en-US" sz="12000" dirty="0">
              <a:solidFill>
                <a:srgbClr val="8C1D40"/>
              </a:solidFill>
            </a:endParaRPr>
          </a:p>
          <a:p>
            <a:pPr algn="ctr">
              <a:buSzPct val="25000"/>
            </a:pPr>
            <a:r>
              <a:rPr lang="en-US" sz="2600" dirty="0">
                <a:solidFill>
                  <a:srgbClr val="8C1D40"/>
                </a:solidFill>
              </a:rPr>
              <a:t>    </a:t>
            </a:r>
            <a:r>
              <a:rPr lang="en-US" sz="3100" dirty="0">
                <a:solidFill>
                  <a:srgbClr val="8C1D40"/>
                </a:solidFill>
              </a:rPr>
              <a:t>The Memory &amp; Attention Control Laboratory</a:t>
            </a:r>
          </a:p>
          <a:p>
            <a:pPr algn="ctr"/>
            <a:endParaRPr sz="12800" dirty="0">
              <a:solidFill>
                <a:srgbClr val="8C1D40"/>
              </a:solidFill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443473" y="25837514"/>
            <a:ext cx="1943216" cy="595098"/>
          </a:xfrm>
          <a:prstGeom prst="rect">
            <a:avLst/>
          </a:prstGeom>
          <a:noFill/>
          <a:ln>
            <a:noFill/>
          </a:ln>
        </p:spPr>
        <p:txBody>
          <a:bodyPr lIns="98439" tIns="49220" rIns="98439" bIns="49220" anchor="t" anchorCtr="0">
            <a:noAutofit/>
          </a:bodyPr>
          <a:lstStyle/>
          <a:p>
            <a:pPr algn="ctr">
              <a:buSzPct val="25000"/>
            </a:pPr>
            <a:r>
              <a:rPr lang="en-US" sz="3500" b="1" dirty="0">
                <a:solidFill>
                  <a:schemeClr val="lt1"/>
                </a:solidFill>
              </a:rPr>
              <a:t>CAT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8729473" y="27719845"/>
            <a:ext cx="1943216" cy="595098"/>
          </a:xfrm>
          <a:prstGeom prst="rect">
            <a:avLst/>
          </a:prstGeom>
          <a:noFill/>
          <a:ln>
            <a:noFill/>
          </a:ln>
        </p:spPr>
        <p:txBody>
          <a:bodyPr lIns="98439" tIns="49220" rIns="98439" bIns="49220" anchor="t" anchorCtr="0">
            <a:noAutofit/>
          </a:bodyPr>
          <a:lstStyle/>
          <a:p>
            <a:pPr algn="ctr">
              <a:buSzPct val="25000"/>
            </a:pPr>
            <a:r>
              <a:rPr lang="en-US" sz="3500" b="1" dirty="0">
                <a:solidFill>
                  <a:schemeClr val="lt1"/>
                </a:solidFill>
              </a:rPr>
              <a:t>CAR </a:t>
            </a:r>
          </a:p>
        </p:txBody>
      </p:sp>
      <p:pic>
        <p:nvPicPr>
          <p:cNvPr id="179" name="Shape 179" descr="https://universitydesign.asu.edu/events/ASUse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11" y="125255"/>
            <a:ext cx="4384700" cy="394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0" y="0"/>
            <a:ext cx="40233598" cy="0"/>
          </a:xfrm>
          <a:prstGeom prst="rect">
            <a:avLst/>
          </a:prstGeom>
          <a:noFill/>
          <a:ln>
            <a:noFill/>
          </a:ln>
        </p:spPr>
        <p:txBody>
          <a:bodyPr lIns="91415" tIns="45695" rIns="91415" bIns="45695" anchor="ctr" anchorCtr="0">
            <a:noAutofit/>
          </a:bodyPr>
          <a:lstStyle/>
          <a:p>
            <a:pPr>
              <a:buClr>
                <a:srgbClr val="222222"/>
              </a:buClr>
              <a:buSzPct val="25000"/>
            </a:pPr>
            <a:r>
              <a:rPr lang="en-US" sz="900" dirty="0">
                <a:solidFill>
                  <a:srgbClr val="222222"/>
                </a:solidFill>
              </a:rPr>
              <a:t>nice, and cheaper than mine (by 30 cents), check out the abstract for what Mike Cohen is presenting, interesting shit</a:t>
            </a:r>
          </a:p>
          <a:p>
            <a:pPr>
              <a:buClr>
                <a:srgbClr val="222222"/>
              </a:buClr>
              <a:buSzPct val="25000"/>
            </a:pPr>
            <a:r>
              <a:rPr lang="en-US" sz="900" dirty="0">
                <a:solidFill>
                  <a:srgbClr val="222222"/>
                </a:solidFill>
              </a:rPr>
              <a:t/>
            </a:r>
            <a:br>
              <a:rPr lang="en-US" sz="900" dirty="0">
                <a:solidFill>
                  <a:srgbClr val="222222"/>
                </a:solidFill>
              </a:rPr>
            </a:br>
            <a:endParaRPr lang="en-US" sz="900" dirty="0">
              <a:solidFill>
                <a:srgbClr val="222222"/>
              </a:solidFill>
            </a:endParaRPr>
          </a:p>
          <a:p>
            <a:pPr>
              <a:buClr>
                <a:srgbClr val="222222"/>
              </a:buClr>
              <a:buSzPct val="25000"/>
            </a:pPr>
            <a:r>
              <a:rPr lang="en-US" sz="900" dirty="0">
                <a:solidFill>
                  <a:srgbClr val="222222"/>
                </a:solidFill>
              </a:rPr>
              <a:t>  </a:t>
            </a:r>
          </a:p>
        </p:txBody>
      </p:sp>
      <p:sp>
        <p:nvSpPr>
          <p:cNvPr id="185" name="Shape 185" descr="Inline image 1"/>
          <p:cNvSpPr/>
          <p:nvPr/>
        </p:nvSpPr>
        <p:spPr>
          <a:xfrm>
            <a:off x="31751" y="191454"/>
            <a:ext cx="5295900" cy="3000376"/>
          </a:xfrm>
          <a:prstGeom prst="rect">
            <a:avLst/>
          </a:prstGeom>
          <a:noFill/>
          <a:ln>
            <a:noFill/>
          </a:ln>
        </p:spPr>
        <p:txBody>
          <a:bodyPr lIns="91415" tIns="45695" rIns="91415" bIns="45695" anchor="t" anchorCtr="0">
            <a:noAutofit/>
          </a:bodyPr>
          <a:lstStyle/>
          <a:p>
            <a:endParaRPr sz="7200">
              <a:solidFill>
                <a:schemeClr val="lt1"/>
              </a:solidFill>
            </a:endParaRPr>
          </a:p>
        </p:txBody>
      </p:sp>
      <p:sp>
        <p:nvSpPr>
          <p:cNvPr id="84" name="Shape 181"/>
          <p:cNvSpPr txBox="1"/>
          <p:nvPr/>
        </p:nvSpPr>
        <p:spPr>
          <a:xfrm>
            <a:off x="3524153" y="28797645"/>
            <a:ext cx="1943216" cy="595098"/>
          </a:xfrm>
          <a:prstGeom prst="rect">
            <a:avLst/>
          </a:prstGeom>
          <a:noFill/>
          <a:ln>
            <a:noFill/>
          </a:ln>
        </p:spPr>
        <p:txBody>
          <a:bodyPr lIns="98439" tIns="49220" rIns="98439" bIns="49220" anchor="t" anchorCtr="0">
            <a:noAutofit/>
          </a:bodyPr>
          <a:lstStyle/>
          <a:p>
            <a:pPr algn="ctr">
              <a:buSzPct val="25000"/>
            </a:pPr>
            <a:endParaRPr lang="en-US" sz="3500" b="1" dirty="0">
              <a:solidFill>
                <a:schemeClr val="lt1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938" y="6387205"/>
            <a:ext cx="9578662" cy="511210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874" y="22285966"/>
            <a:ext cx="5261581" cy="4474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88988" y="11344451"/>
            <a:ext cx="8839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u="sng" dirty="0"/>
              <a:t>s</a:t>
            </a:r>
            <a:r>
              <a:rPr lang="en-US" sz="4600" u="sng" dirty="0" smtClean="0"/>
              <a:t>ubject’s score - chance score</a:t>
            </a:r>
          </a:p>
          <a:p>
            <a:pPr algn="ctr"/>
            <a:r>
              <a:rPr lang="en-US" sz="4600" dirty="0"/>
              <a:t>i</a:t>
            </a:r>
            <a:r>
              <a:rPr lang="en-US" sz="4600" dirty="0" smtClean="0"/>
              <a:t>deal score </a:t>
            </a:r>
            <a:r>
              <a:rPr lang="mr-IN" sz="4600" dirty="0" smtClean="0"/>
              <a:t>-</a:t>
            </a:r>
            <a:r>
              <a:rPr lang="en-US" sz="4600" dirty="0" smtClean="0"/>
              <a:t> chance score</a:t>
            </a:r>
            <a:endParaRPr lang="en-US" sz="4600" dirty="0"/>
          </a:p>
        </p:txBody>
      </p:sp>
      <p:sp>
        <p:nvSpPr>
          <p:cNvPr id="6" name="TextBox 5"/>
          <p:cNvSpPr txBox="1"/>
          <p:nvPr/>
        </p:nvSpPr>
        <p:spPr>
          <a:xfrm>
            <a:off x="26395068" y="11562864"/>
            <a:ext cx="530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Selectivity Index =</a:t>
            </a:r>
            <a:endParaRPr lang="en-US" sz="46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310593" y="26752549"/>
            <a:ext cx="11770105" cy="5985545"/>
            <a:chOff x="279991" y="223284"/>
            <a:chExt cx="10080106" cy="5985545"/>
          </a:xfrm>
        </p:grpSpPr>
        <p:sp>
          <p:nvSpPr>
            <p:cNvPr id="76" name="TextBox 75"/>
            <p:cNvSpPr txBox="1"/>
            <p:nvPr/>
          </p:nvSpPr>
          <p:spPr>
            <a:xfrm>
              <a:off x="911741" y="324853"/>
              <a:ext cx="1265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smtClean="0"/>
                <a:t>Study</a:t>
              </a:r>
              <a:endParaRPr lang="en-US" sz="2000" b="1" u="sng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62082" y="223284"/>
              <a:ext cx="1197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smtClean="0"/>
                <a:t>Test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279991" y="1336474"/>
              <a:ext cx="3432544" cy="47141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991486" y="724963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+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CAR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27421" y="1466143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+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80314" y="2124547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7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+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BRICK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611179" y="2862552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+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086100" y="3578155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+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CAT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716965" y="4293758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+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69858" y="4911043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+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ANT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744971" y="5808719"/>
              <a:ext cx="773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smtClean="0"/>
                <a:t>Time</a:t>
              </a:r>
              <a:endParaRPr lang="en-US" sz="2000" b="1" u="sng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39209" y="1526440"/>
              <a:ext cx="773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smtClean="0"/>
                <a:t>2s</a:t>
              </a:r>
              <a:endParaRPr lang="en-US" sz="2000" b="1" u="sng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22744" y="2226232"/>
              <a:ext cx="773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smtClean="0"/>
                <a:t>.3-.5s</a:t>
              </a:r>
              <a:endParaRPr lang="en-US" sz="2000" b="1" u="sng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975939" y="631971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CAT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411874" y="1373151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+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964767" y="2031555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DOG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595632" y="2769560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+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070553" y="3485163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CAT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701418" y="4200766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+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254311" y="4818051"/>
              <a:ext cx="1105786" cy="8309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ANT</a:t>
              </a:r>
            </a:p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207197" y="2133240"/>
              <a:ext cx="773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smtClean="0"/>
                <a:t>.3-.5s</a:t>
              </a:r>
              <a:endParaRPr lang="en-US" sz="2000" b="1" u="sng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5258557" y="21692874"/>
            <a:ext cx="10593566" cy="50790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6" t="78054" r="44375" b="3011"/>
          <a:stretch/>
        </p:blipFill>
        <p:spPr>
          <a:xfrm>
            <a:off x="25142081" y="22323829"/>
            <a:ext cx="474725" cy="1439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56411" y="2169287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ERP</a:t>
            </a:r>
            <a:endParaRPr lang="en-US" sz="2400" b="1" u="sng" dirty="0"/>
          </a:p>
        </p:txBody>
      </p:sp>
      <p:sp>
        <p:nvSpPr>
          <p:cNvPr id="132" name="TextBox 131"/>
          <p:cNvSpPr txBox="1"/>
          <p:nvPr/>
        </p:nvSpPr>
        <p:spPr>
          <a:xfrm>
            <a:off x="21139319" y="2179727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Scalp Topography</a:t>
            </a:r>
            <a:endParaRPr lang="en-US" sz="2400" b="1" u="sng" dirty="0"/>
          </a:p>
        </p:txBody>
      </p:sp>
      <p:sp>
        <p:nvSpPr>
          <p:cNvPr id="146" name="Rectangle 145"/>
          <p:cNvSpPr/>
          <p:nvPr/>
        </p:nvSpPr>
        <p:spPr>
          <a:xfrm>
            <a:off x="15255987" y="27386567"/>
            <a:ext cx="10593566" cy="50790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hape 126"/>
          <p:cNvSpPr txBox="1">
            <a:spLocks noGrp="1"/>
          </p:cNvSpPr>
          <p:nvPr>
            <p:ph type="body" idx="9"/>
          </p:nvPr>
        </p:nvSpPr>
        <p:spPr>
          <a:xfrm>
            <a:off x="12548403" y="23420469"/>
            <a:ext cx="2417639" cy="1069847"/>
          </a:xfrm>
          <a:prstGeom prst="rect">
            <a:avLst/>
          </a:prstGeom>
          <a:solidFill>
            <a:srgbClr val="8C1D4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reflection stA="24000" endPos="0" dist="50800" dir="5400000" sy="-100000" rotWithShape="0"/>
          </a:effectLst>
        </p:spPr>
        <p:txBody>
          <a:bodyPr lIns="465400" tIns="219401" rIns="438803" bIns="219401" anchor="ctr" anchorCtr="0"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en-US" sz="4800" dirty="0" smtClean="0">
                <a:solidFill>
                  <a:srgbClr val="FFC627"/>
                </a:solidFill>
              </a:rPr>
              <a:t>P300</a:t>
            </a:r>
            <a:endParaRPr lang="en-US" sz="4800" dirty="0">
              <a:solidFill>
                <a:srgbClr val="FFC627"/>
              </a:solidFill>
            </a:endParaRPr>
          </a:p>
        </p:txBody>
      </p:sp>
      <p:sp>
        <p:nvSpPr>
          <p:cNvPr id="152" name="Shape 126"/>
          <p:cNvSpPr txBox="1">
            <a:spLocks noGrp="1"/>
          </p:cNvSpPr>
          <p:nvPr>
            <p:ph type="body" idx="9"/>
          </p:nvPr>
        </p:nvSpPr>
        <p:spPr>
          <a:xfrm>
            <a:off x="12505158" y="29319572"/>
            <a:ext cx="2417639" cy="1069847"/>
          </a:xfrm>
          <a:prstGeom prst="rect">
            <a:avLst/>
          </a:prstGeom>
          <a:solidFill>
            <a:srgbClr val="8C1D4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reflection stA="24000" endPos="0" dist="50800" dir="5400000" sy="-100000" rotWithShape="0"/>
          </a:effectLst>
        </p:spPr>
        <p:txBody>
          <a:bodyPr lIns="465400" tIns="219401" rIns="438803" bIns="219401" anchor="ctr" anchorCtr="0"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en-US" sz="4800" dirty="0" smtClean="0">
                <a:solidFill>
                  <a:srgbClr val="FFC627"/>
                </a:solidFill>
              </a:rPr>
              <a:t>FSW</a:t>
            </a:r>
            <a:endParaRPr lang="en-US" sz="4800" dirty="0">
              <a:solidFill>
                <a:srgbClr val="FFC627"/>
              </a:solidFill>
            </a:endParaRPr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1" t="5096" r="47531" b="76121"/>
          <a:stretch/>
        </p:blipFill>
        <p:spPr>
          <a:xfrm>
            <a:off x="21233662" y="22657826"/>
            <a:ext cx="872349" cy="951654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4" t="23919" r="47259" b="58003"/>
          <a:stretch/>
        </p:blipFill>
        <p:spPr>
          <a:xfrm>
            <a:off x="22148125" y="22699371"/>
            <a:ext cx="933955" cy="915967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7" t="42271" r="47356" b="40120"/>
          <a:stretch/>
        </p:blipFill>
        <p:spPr>
          <a:xfrm>
            <a:off x="23082080" y="22691728"/>
            <a:ext cx="933955" cy="892176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4" t="60154" r="47394" b="22081"/>
          <a:stretch/>
        </p:blipFill>
        <p:spPr>
          <a:xfrm>
            <a:off x="23982512" y="22667976"/>
            <a:ext cx="975591" cy="9001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320502" y="22357619"/>
            <a:ext cx="75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Nine</a:t>
            </a:r>
            <a:endParaRPr lang="en-US" b="1" dirty="0"/>
          </a:p>
        </p:txBody>
      </p:sp>
      <p:sp>
        <p:nvSpPr>
          <p:cNvPr id="195" name="TextBox 194"/>
          <p:cNvSpPr txBox="1"/>
          <p:nvPr/>
        </p:nvSpPr>
        <p:spPr>
          <a:xfrm>
            <a:off x="22216340" y="22359499"/>
            <a:ext cx="75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Seven</a:t>
            </a:r>
            <a:endParaRPr lang="en-US" b="1" dirty="0"/>
          </a:p>
        </p:txBody>
      </p:sp>
      <p:sp>
        <p:nvSpPr>
          <p:cNvPr id="196" name="TextBox 195"/>
          <p:cNvSpPr txBox="1"/>
          <p:nvPr/>
        </p:nvSpPr>
        <p:spPr>
          <a:xfrm>
            <a:off x="23156954" y="22331199"/>
            <a:ext cx="75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Three</a:t>
            </a:r>
            <a:endParaRPr lang="en-US" b="1" dirty="0"/>
          </a:p>
        </p:txBody>
      </p:sp>
      <p:sp>
        <p:nvSpPr>
          <p:cNvPr id="197" name="TextBox 196"/>
          <p:cNvSpPr txBox="1"/>
          <p:nvPr/>
        </p:nvSpPr>
        <p:spPr>
          <a:xfrm>
            <a:off x="24129191" y="22357498"/>
            <a:ext cx="75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</a:t>
            </a:r>
            <a:endParaRPr lang="en-US" b="1" dirty="0"/>
          </a:p>
        </p:txBody>
      </p:sp>
      <p:pic>
        <p:nvPicPr>
          <p:cNvPr id="198" name="Picture 1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119" y="23922660"/>
            <a:ext cx="4169669" cy="2689522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515" y="27989063"/>
            <a:ext cx="5280940" cy="4422439"/>
          </a:xfrm>
          <a:prstGeom prst="rect">
            <a:avLst/>
          </a:prstGeom>
        </p:spPr>
      </p:pic>
      <p:sp>
        <p:nvSpPr>
          <p:cNvPr id="200" name="TextBox 199"/>
          <p:cNvSpPr txBox="1"/>
          <p:nvPr/>
        </p:nvSpPr>
        <p:spPr>
          <a:xfrm>
            <a:off x="15656411" y="27406198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ERP</a:t>
            </a:r>
            <a:endParaRPr lang="en-US" sz="2400" b="1" u="sng" dirty="0"/>
          </a:p>
        </p:txBody>
      </p:sp>
      <p:sp>
        <p:nvSpPr>
          <p:cNvPr id="201" name="TextBox 200"/>
          <p:cNvSpPr txBox="1"/>
          <p:nvPr/>
        </p:nvSpPr>
        <p:spPr>
          <a:xfrm>
            <a:off x="21139319" y="2751059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Scalp Topography</a:t>
            </a:r>
            <a:endParaRPr lang="en-US" sz="2400" b="1" u="sng" dirty="0"/>
          </a:p>
        </p:txBody>
      </p:sp>
      <p:pic>
        <p:nvPicPr>
          <p:cNvPr id="202" name="Picture 20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662" y="29745322"/>
            <a:ext cx="4322920" cy="2640968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5" t="60088" r="45589" b="21272"/>
          <a:stretch/>
        </p:blipFill>
        <p:spPr>
          <a:xfrm>
            <a:off x="25101199" y="27910774"/>
            <a:ext cx="641673" cy="1453608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1" t="4825" r="48618" b="75658"/>
          <a:stretch/>
        </p:blipFill>
        <p:spPr>
          <a:xfrm>
            <a:off x="21038201" y="28315990"/>
            <a:ext cx="989593" cy="960804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5" t="23976" r="48905" b="57822"/>
          <a:stretch/>
        </p:blipFill>
        <p:spPr>
          <a:xfrm>
            <a:off x="22134476" y="28370365"/>
            <a:ext cx="880283" cy="894656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7" t="41813" r="48761" b="39985"/>
          <a:stretch/>
        </p:blipFill>
        <p:spPr>
          <a:xfrm>
            <a:off x="23096455" y="28327082"/>
            <a:ext cx="964180" cy="928745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7" t="60088" r="48306" b="21272"/>
          <a:stretch/>
        </p:blipFill>
        <p:spPr>
          <a:xfrm>
            <a:off x="24086895" y="28349407"/>
            <a:ext cx="988044" cy="947186"/>
          </a:xfrm>
          <a:prstGeom prst="rect">
            <a:avLst/>
          </a:prstGeom>
        </p:spPr>
      </p:pic>
      <p:sp>
        <p:nvSpPr>
          <p:cNvPr id="208" name="TextBox 207"/>
          <p:cNvSpPr txBox="1"/>
          <p:nvPr/>
        </p:nvSpPr>
        <p:spPr>
          <a:xfrm>
            <a:off x="21205531" y="28001536"/>
            <a:ext cx="75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Nine</a:t>
            </a:r>
            <a:endParaRPr lang="en-US" b="1" dirty="0"/>
          </a:p>
        </p:txBody>
      </p:sp>
      <p:sp>
        <p:nvSpPr>
          <p:cNvPr id="209" name="TextBox 208"/>
          <p:cNvSpPr txBox="1"/>
          <p:nvPr/>
        </p:nvSpPr>
        <p:spPr>
          <a:xfrm>
            <a:off x="22254079" y="28000748"/>
            <a:ext cx="75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Seven</a:t>
            </a:r>
            <a:endParaRPr lang="en-US" b="1" dirty="0"/>
          </a:p>
        </p:txBody>
      </p:sp>
      <p:sp>
        <p:nvSpPr>
          <p:cNvPr id="210" name="TextBox 209"/>
          <p:cNvSpPr txBox="1"/>
          <p:nvPr/>
        </p:nvSpPr>
        <p:spPr>
          <a:xfrm>
            <a:off x="23236570" y="27982724"/>
            <a:ext cx="75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Three</a:t>
            </a:r>
            <a:endParaRPr lang="en-US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24169585" y="27995071"/>
            <a:ext cx="75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</a:t>
            </a:r>
            <a:endParaRPr lang="en-US" b="1" dirty="0"/>
          </a:p>
        </p:txBody>
      </p:sp>
      <p:sp>
        <p:nvSpPr>
          <p:cNvPr id="217" name="Rectangle 216"/>
          <p:cNvSpPr/>
          <p:nvPr/>
        </p:nvSpPr>
        <p:spPr>
          <a:xfrm>
            <a:off x="26746200" y="13698405"/>
            <a:ext cx="12801600" cy="52753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hape 126"/>
          <p:cNvSpPr txBox="1">
            <a:spLocks noGrp="1"/>
          </p:cNvSpPr>
          <p:nvPr>
            <p:ph type="body" idx="9"/>
          </p:nvPr>
        </p:nvSpPr>
        <p:spPr>
          <a:xfrm>
            <a:off x="31699944" y="13186297"/>
            <a:ext cx="2417639" cy="1069847"/>
          </a:xfrm>
          <a:prstGeom prst="rect">
            <a:avLst/>
          </a:prstGeom>
          <a:solidFill>
            <a:srgbClr val="8C1D4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reflection stA="24000" endPos="0" dist="50800" dir="5400000" sy="-100000" rotWithShape="0"/>
          </a:effectLst>
        </p:spPr>
        <p:txBody>
          <a:bodyPr lIns="465400" tIns="219401" rIns="438803" bIns="219401" anchor="ctr" anchorCtr="0"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en-US" sz="4800" dirty="0" smtClean="0">
                <a:solidFill>
                  <a:srgbClr val="FFC627"/>
                </a:solidFill>
              </a:rPr>
              <a:t>P300</a:t>
            </a:r>
            <a:endParaRPr lang="en-US" sz="4800" dirty="0">
              <a:solidFill>
                <a:srgbClr val="FFC627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26327211" y="1453656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Scalp Topography</a:t>
            </a:r>
            <a:endParaRPr lang="en-US" sz="2400" b="1" u="sng" dirty="0"/>
          </a:p>
        </p:txBody>
      </p:sp>
      <p:pic>
        <p:nvPicPr>
          <p:cNvPr id="219" name="Picture 2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977" y="14482938"/>
            <a:ext cx="4517905" cy="4226101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29" y="14416049"/>
            <a:ext cx="4589406" cy="4292990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78054" r="44375" b="3011"/>
          <a:stretch/>
        </p:blipFill>
        <p:spPr>
          <a:xfrm>
            <a:off x="27058504" y="15235044"/>
            <a:ext cx="2568551" cy="2019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44139" y="17254089"/>
            <a:ext cx="264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Linear Contrast Amplitude: 450-650ms</a:t>
            </a:r>
            <a:endParaRPr lang="en-US" sz="1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085436" y="14536569"/>
            <a:ext cx="260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9320</TotalTime>
  <Words>688</Words>
  <Application>Microsoft Office PowerPoint</Application>
  <PresentationFormat>Custom</PresentationFormat>
  <Paragraphs>147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Noto Sans Symbols</vt:lpstr>
      <vt:lpstr>Office Theme</vt:lpstr>
      <vt:lpstr>Neural Correlates Underlying The Effect of Value on Memory Encoding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Correlates Underlying The Effect of Value on Recognition Memory</dc:title>
  <dc:creator>Blake Elliott</dc:creator>
  <cp:lastModifiedBy>Sherry Thurston</cp:lastModifiedBy>
  <cp:revision>122</cp:revision>
  <dcterms:modified xsi:type="dcterms:W3CDTF">2018-03-12T17:48:08Z</dcterms:modified>
</cp:coreProperties>
</file>