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43891200" cy="32918400"/>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24" d="100"/>
          <a:sy n="24" d="100"/>
        </p:scale>
        <p:origin x="1488" y="11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2551781C-E959-4E59-80EB-24EDC3B0A2DC}" type="datetimeFigureOut">
              <a:rPr lang="en-US" smtClean="0"/>
              <a:t>3/13/2018</a:t>
            </a:fld>
            <a:endParaRPr lang="en-US"/>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F7514716-F8D2-4F60-A399-29F5C8546619}" type="slidenum">
              <a:rPr lang="en-US" smtClean="0"/>
              <a:t>‹#›</a:t>
            </a:fld>
            <a:endParaRPr lang="en-US"/>
          </a:p>
        </p:txBody>
      </p:sp>
    </p:spTree>
    <p:extLst>
      <p:ext uri="{BB962C8B-B14F-4D97-AF65-F5344CB8AC3E}">
        <p14:creationId xmlns:p14="http://schemas.microsoft.com/office/powerpoint/2010/main" val="1578806765"/>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4716-F8D2-4F60-A399-29F5C8546619}" type="slidenum">
              <a:rPr lang="en-US" smtClean="0"/>
              <a:t>1</a:t>
            </a:fld>
            <a:endParaRPr lang="en-US"/>
          </a:p>
        </p:txBody>
      </p:sp>
    </p:spTree>
    <p:extLst>
      <p:ext uri="{BB962C8B-B14F-4D97-AF65-F5344CB8AC3E}">
        <p14:creationId xmlns:p14="http://schemas.microsoft.com/office/powerpoint/2010/main" val="2615013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43E38D-FEAA-4ABA-AFAE-EDEE77EEFF13}"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B53E7-20B8-46AA-9549-496BAC0FAF48}" type="slidenum">
              <a:rPr lang="en-US" smtClean="0"/>
              <a:t>‹#›</a:t>
            </a:fld>
            <a:endParaRPr lang="en-US"/>
          </a:p>
        </p:txBody>
      </p:sp>
    </p:spTree>
    <p:extLst>
      <p:ext uri="{BB962C8B-B14F-4D97-AF65-F5344CB8AC3E}">
        <p14:creationId xmlns:p14="http://schemas.microsoft.com/office/powerpoint/2010/main" val="2894946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43E38D-FEAA-4ABA-AFAE-EDEE77EEFF13}"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B53E7-20B8-46AA-9549-496BAC0FAF48}" type="slidenum">
              <a:rPr lang="en-US" smtClean="0"/>
              <a:t>‹#›</a:t>
            </a:fld>
            <a:endParaRPr lang="en-US"/>
          </a:p>
        </p:txBody>
      </p:sp>
    </p:spTree>
    <p:extLst>
      <p:ext uri="{BB962C8B-B14F-4D97-AF65-F5344CB8AC3E}">
        <p14:creationId xmlns:p14="http://schemas.microsoft.com/office/powerpoint/2010/main" val="42030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43E38D-FEAA-4ABA-AFAE-EDEE77EEFF13}"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B53E7-20B8-46AA-9549-496BAC0FAF48}" type="slidenum">
              <a:rPr lang="en-US" smtClean="0"/>
              <a:t>‹#›</a:t>
            </a:fld>
            <a:endParaRPr lang="en-US"/>
          </a:p>
        </p:txBody>
      </p:sp>
    </p:spTree>
    <p:extLst>
      <p:ext uri="{BB962C8B-B14F-4D97-AF65-F5344CB8AC3E}">
        <p14:creationId xmlns:p14="http://schemas.microsoft.com/office/powerpoint/2010/main" val="86843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43E38D-FEAA-4ABA-AFAE-EDEE77EEFF13}"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B53E7-20B8-46AA-9549-496BAC0FAF48}" type="slidenum">
              <a:rPr lang="en-US" smtClean="0"/>
              <a:t>‹#›</a:t>
            </a:fld>
            <a:endParaRPr lang="en-US"/>
          </a:p>
        </p:txBody>
      </p:sp>
    </p:spTree>
    <p:extLst>
      <p:ext uri="{BB962C8B-B14F-4D97-AF65-F5344CB8AC3E}">
        <p14:creationId xmlns:p14="http://schemas.microsoft.com/office/powerpoint/2010/main" val="315429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43E38D-FEAA-4ABA-AFAE-EDEE77EEFF13}"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B53E7-20B8-46AA-9549-496BAC0FAF48}" type="slidenum">
              <a:rPr lang="en-US" smtClean="0"/>
              <a:t>‹#›</a:t>
            </a:fld>
            <a:endParaRPr lang="en-US"/>
          </a:p>
        </p:txBody>
      </p:sp>
    </p:spTree>
    <p:extLst>
      <p:ext uri="{BB962C8B-B14F-4D97-AF65-F5344CB8AC3E}">
        <p14:creationId xmlns:p14="http://schemas.microsoft.com/office/powerpoint/2010/main" val="2016815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43E38D-FEAA-4ABA-AFAE-EDEE77EEFF13}"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B53E7-20B8-46AA-9549-496BAC0FAF48}" type="slidenum">
              <a:rPr lang="en-US" smtClean="0"/>
              <a:t>‹#›</a:t>
            </a:fld>
            <a:endParaRPr lang="en-US"/>
          </a:p>
        </p:txBody>
      </p:sp>
    </p:spTree>
    <p:extLst>
      <p:ext uri="{BB962C8B-B14F-4D97-AF65-F5344CB8AC3E}">
        <p14:creationId xmlns:p14="http://schemas.microsoft.com/office/powerpoint/2010/main" val="2344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43E38D-FEAA-4ABA-AFAE-EDEE77EEFF13}" type="datetimeFigureOut">
              <a:rPr lang="en-US" smtClean="0"/>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B53E7-20B8-46AA-9549-496BAC0FAF48}" type="slidenum">
              <a:rPr lang="en-US" smtClean="0"/>
              <a:t>‹#›</a:t>
            </a:fld>
            <a:endParaRPr lang="en-US"/>
          </a:p>
        </p:txBody>
      </p:sp>
    </p:spTree>
    <p:extLst>
      <p:ext uri="{BB962C8B-B14F-4D97-AF65-F5344CB8AC3E}">
        <p14:creationId xmlns:p14="http://schemas.microsoft.com/office/powerpoint/2010/main" val="2362765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43E38D-FEAA-4ABA-AFAE-EDEE77EEFF13}" type="datetimeFigureOut">
              <a:rPr lang="en-US" smtClean="0"/>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B53E7-20B8-46AA-9549-496BAC0FAF48}" type="slidenum">
              <a:rPr lang="en-US" smtClean="0"/>
              <a:t>‹#›</a:t>
            </a:fld>
            <a:endParaRPr lang="en-US"/>
          </a:p>
        </p:txBody>
      </p:sp>
    </p:spTree>
    <p:extLst>
      <p:ext uri="{BB962C8B-B14F-4D97-AF65-F5344CB8AC3E}">
        <p14:creationId xmlns:p14="http://schemas.microsoft.com/office/powerpoint/2010/main" val="314039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3E38D-FEAA-4ABA-AFAE-EDEE77EEFF13}" type="datetimeFigureOut">
              <a:rPr lang="en-US" smtClean="0"/>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B53E7-20B8-46AA-9549-496BAC0FAF48}" type="slidenum">
              <a:rPr lang="en-US" smtClean="0"/>
              <a:t>‹#›</a:t>
            </a:fld>
            <a:endParaRPr lang="en-US"/>
          </a:p>
        </p:txBody>
      </p:sp>
    </p:spTree>
    <p:extLst>
      <p:ext uri="{BB962C8B-B14F-4D97-AF65-F5344CB8AC3E}">
        <p14:creationId xmlns:p14="http://schemas.microsoft.com/office/powerpoint/2010/main" val="189256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Edit Master text styles</a:t>
            </a:r>
          </a:p>
        </p:txBody>
      </p:sp>
      <p:sp>
        <p:nvSpPr>
          <p:cNvPr id="5" name="Date Placeholder 4"/>
          <p:cNvSpPr>
            <a:spLocks noGrp="1"/>
          </p:cNvSpPr>
          <p:nvPr>
            <p:ph type="dt" sz="half" idx="10"/>
          </p:nvPr>
        </p:nvSpPr>
        <p:spPr/>
        <p:txBody>
          <a:bodyPr/>
          <a:lstStyle/>
          <a:p>
            <a:fld id="{5D43E38D-FEAA-4ABA-AFAE-EDEE77EEFF13}"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B53E7-20B8-46AA-9549-496BAC0FAF48}" type="slidenum">
              <a:rPr lang="en-US" smtClean="0"/>
              <a:t>‹#›</a:t>
            </a:fld>
            <a:endParaRPr lang="en-US"/>
          </a:p>
        </p:txBody>
      </p:sp>
    </p:spTree>
    <p:extLst>
      <p:ext uri="{BB962C8B-B14F-4D97-AF65-F5344CB8AC3E}">
        <p14:creationId xmlns:p14="http://schemas.microsoft.com/office/powerpoint/2010/main" val="1968334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Edit Master text styles</a:t>
            </a:r>
          </a:p>
        </p:txBody>
      </p:sp>
      <p:sp>
        <p:nvSpPr>
          <p:cNvPr id="5" name="Date Placeholder 4"/>
          <p:cNvSpPr>
            <a:spLocks noGrp="1"/>
          </p:cNvSpPr>
          <p:nvPr>
            <p:ph type="dt" sz="half" idx="10"/>
          </p:nvPr>
        </p:nvSpPr>
        <p:spPr/>
        <p:txBody>
          <a:bodyPr/>
          <a:lstStyle/>
          <a:p>
            <a:fld id="{5D43E38D-FEAA-4ABA-AFAE-EDEE77EEFF13}"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B53E7-20B8-46AA-9549-496BAC0FAF48}" type="slidenum">
              <a:rPr lang="en-US" smtClean="0"/>
              <a:t>‹#›</a:t>
            </a:fld>
            <a:endParaRPr lang="en-US"/>
          </a:p>
        </p:txBody>
      </p:sp>
    </p:spTree>
    <p:extLst>
      <p:ext uri="{BB962C8B-B14F-4D97-AF65-F5344CB8AC3E}">
        <p14:creationId xmlns:p14="http://schemas.microsoft.com/office/powerpoint/2010/main" val="112767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5D43E38D-FEAA-4ABA-AFAE-EDEE77EEFF13}" type="datetimeFigureOut">
              <a:rPr lang="en-US" smtClean="0"/>
              <a:t>3/13/2018</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59AB53E7-20B8-46AA-9549-496BAC0FAF48}" type="slidenum">
              <a:rPr lang="en-US" smtClean="0"/>
              <a:t>‹#›</a:t>
            </a:fld>
            <a:endParaRPr lang="en-US"/>
          </a:p>
        </p:txBody>
      </p:sp>
    </p:spTree>
    <p:extLst>
      <p:ext uri="{BB962C8B-B14F-4D97-AF65-F5344CB8AC3E}">
        <p14:creationId xmlns:p14="http://schemas.microsoft.com/office/powerpoint/2010/main" val="3965351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oleObject" Target="../embeddings/oleObject1.bin"/><Relationship Id="rId18" Type="http://schemas.openxmlformats.org/officeDocument/2006/relationships/image" Target="../media/image2.wmf"/><Relationship Id="rId26" Type="http://schemas.openxmlformats.org/officeDocument/2006/relationships/image" Target="../media/image4.wmf"/><Relationship Id="rId3" Type="http://schemas.openxmlformats.org/officeDocument/2006/relationships/notesSlide" Target="../notesSlides/notesSlide1.xml"/><Relationship Id="rId21" Type="http://schemas.openxmlformats.org/officeDocument/2006/relationships/oleObject" Target="../embeddings/oleObject3.bin"/><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oleObject" Target="../embeddings/oleObject2.bin"/><Relationship Id="rId25" Type="http://schemas.openxmlformats.org/officeDocument/2006/relationships/oleObject" Target="../embeddings/oleObject4.bin"/><Relationship Id="rId2" Type="http://schemas.openxmlformats.org/officeDocument/2006/relationships/slideLayout" Target="../slideLayouts/slideLayout7.xml"/><Relationship Id="rId16" Type="http://schemas.openxmlformats.org/officeDocument/2006/relationships/image" Target="../media/image1.wmf"/><Relationship Id="rId20" Type="http://schemas.openxmlformats.org/officeDocument/2006/relationships/image" Target="../media/image2.wmf"/><Relationship Id="rId29" Type="http://schemas.openxmlformats.org/officeDocument/2006/relationships/image" Target="../media/image14.png"/><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3.wmf"/><Relationship Id="rId5" Type="http://schemas.openxmlformats.org/officeDocument/2006/relationships/image" Target="../media/image6.png"/><Relationship Id="rId15" Type="http://schemas.openxmlformats.org/officeDocument/2006/relationships/oleObject" Target="../embeddings/oleObject10.bin"/><Relationship Id="rId23" Type="http://schemas.openxmlformats.org/officeDocument/2006/relationships/oleObject" Target="../embeddings/oleObject30.bin"/><Relationship Id="rId28" Type="http://schemas.openxmlformats.org/officeDocument/2006/relationships/image" Target="../media/image4.wmf"/><Relationship Id="rId10" Type="http://schemas.openxmlformats.org/officeDocument/2006/relationships/image" Target="../media/image11.png"/><Relationship Id="rId19" Type="http://schemas.openxmlformats.org/officeDocument/2006/relationships/oleObject" Target="../embeddings/oleObject20.bin"/><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wmf"/><Relationship Id="rId22" Type="http://schemas.openxmlformats.org/officeDocument/2006/relationships/image" Target="../media/image3.wmf"/><Relationship Id="rId27" Type="http://schemas.openxmlformats.org/officeDocument/2006/relationships/oleObject" Target="../embeddings/oleObject40.bin"/><Relationship Id="rId30"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11206"/>
            <a:ext cx="43891200" cy="3040719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Content Placeholder 21"/>
          <p:cNvSpPr txBox="1">
            <a:spLocks/>
          </p:cNvSpPr>
          <p:nvPr/>
        </p:nvSpPr>
        <p:spPr>
          <a:xfrm>
            <a:off x="29576502" y="4760013"/>
            <a:ext cx="13258800" cy="23027726"/>
          </a:xfrm>
          <a:prstGeom prst="rect">
            <a:avLst/>
          </a:prstGeom>
          <a:solidFill>
            <a:schemeClr val="bg1"/>
          </a:solidFill>
        </p:spPr>
        <p:txBody>
          <a:bodyPr vert="horz" lIns="365760" tIns="182880" rIns="91440" bIns="45720" rtlCol="0">
            <a:norm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pPr lvl="0">
              <a:buClr>
                <a:srgbClr val="AD8F67"/>
              </a:buClr>
              <a:buFont typeface="Wingdings" panose="05000000000000000000" pitchFamily="2" charset="2"/>
              <a:buChar char="v"/>
              <a:defRPr/>
            </a:pPr>
            <a:r>
              <a:rPr lang="en-US" b="1" dirty="0" smtClean="0">
                <a:solidFill>
                  <a:srgbClr val="292934"/>
                </a:solidFill>
                <a:latin typeface="+mn-ea"/>
              </a:rPr>
              <a:t>Land use labeling </a:t>
            </a:r>
            <a:r>
              <a:rPr lang="en-US" b="1" dirty="0">
                <a:latin typeface="Arial" panose="020B0604020202020204" pitchFamily="34" charset="0"/>
                <a:cs typeface="Arial" panose="020B0604020202020204" pitchFamily="34" charset="0"/>
              </a:rPr>
              <a:t>result</a:t>
            </a:r>
            <a:endParaRPr lang="en-US" b="1" dirty="0" smtClean="0">
              <a:solidFill>
                <a:srgbClr val="292934"/>
              </a:solidFill>
              <a:latin typeface="+mn-ea"/>
            </a:endParaRPr>
          </a:p>
          <a:p>
            <a:pPr lvl="0">
              <a:buClr>
                <a:srgbClr val="AD8F67"/>
              </a:buClr>
              <a:buFont typeface="Wingdings" panose="05000000000000000000" pitchFamily="2" charset="2"/>
              <a:buChar char="v"/>
              <a:defRPr/>
            </a:pPr>
            <a:endParaRPr kumimoji="0" lang="en-US" sz="2800" b="1" i="0" u="none" strike="noStrike" kern="1200" cap="none" spc="0" normalizeH="0" baseline="0" noProof="0" dirty="0">
              <a:ln>
                <a:noFill/>
              </a:ln>
              <a:solidFill>
                <a:srgbClr val="292934"/>
              </a:solidFill>
              <a:effectLst/>
              <a:uLnTx/>
              <a:uFillTx/>
              <a:latin typeface="+mn-ea"/>
            </a:endParaRPr>
          </a:p>
          <a:p>
            <a:pPr lvl="0">
              <a:buClr>
                <a:srgbClr val="AD8F67"/>
              </a:buClr>
              <a:buFont typeface="Wingdings" panose="05000000000000000000" pitchFamily="2" charset="2"/>
              <a:buChar char="v"/>
              <a:defRPr/>
            </a:pPr>
            <a:endParaRPr lang="en-US" b="1" dirty="0" smtClean="0">
              <a:solidFill>
                <a:srgbClr val="292934"/>
              </a:solidFill>
              <a:latin typeface="+mn-ea"/>
            </a:endParaRPr>
          </a:p>
          <a:p>
            <a:pPr lvl="0">
              <a:buClr>
                <a:srgbClr val="AD8F67"/>
              </a:buClr>
              <a:buFont typeface="Wingdings" panose="05000000000000000000" pitchFamily="2" charset="2"/>
              <a:buChar char="v"/>
              <a:defRPr/>
            </a:pPr>
            <a:endParaRPr kumimoji="0" lang="en-US" sz="2800" b="1" i="0" u="none" strike="noStrike" kern="1200" cap="none" spc="0" normalizeH="0" baseline="0" noProof="0" dirty="0">
              <a:ln>
                <a:noFill/>
              </a:ln>
              <a:solidFill>
                <a:srgbClr val="292934"/>
              </a:solidFill>
              <a:effectLst/>
              <a:uLnTx/>
              <a:uFillTx/>
              <a:latin typeface="+mn-ea"/>
            </a:endParaRPr>
          </a:p>
          <a:p>
            <a:pPr lvl="0">
              <a:buClr>
                <a:srgbClr val="AD8F67"/>
              </a:buClr>
              <a:buFont typeface="Wingdings" panose="05000000000000000000" pitchFamily="2" charset="2"/>
              <a:buChar char="v"/>
              <a:defRPr/>
            </a:pPr>
            <a:endParaRPr lang="en-US" b="1" dirty="0" smtClean="0">
              <a:solidFill>
                <a:srgbClr val="292934"/>
              </a:solidFill>
              <a:latin typeface="+mn-ea"/>
            </a:endParaRPr>
          </a:p>
          <a:p>
            <a:pPr lvl="0">
              <a:buClr>
                <a:srgbClr val="AD8F67"/>
              </a:buClr>
              <a:buFont typeface="Wingdings" panose="05000000000000000000" pitchFamily="2" charset="2"/>
              <a:buChar char="v"/>
              <a:defRPr/>
            </a:pPr>
            <a:endParaRPr kumimoji="0" lang="en-US" sz="2800" b="1" i="0" u="none" strike="noStrike" kern="1200" cap="none" spc="0" normalizeH="0" baseline="0" noProof="0" dirty="0">
              <a:ln>
                <a:noFill/>
              </a:ln>
              <a:solidFill>
                <a:srgbClr val="292934"/>
              </a:solidFill>
              <a:effectLst/>
              <a:uLnTx/>
              <a:uFillTx/>
              <a:latin typeface="+mn-ea"/>
            </a:endParaRPr>
          </a:p>
          <a:p>
            <a:pPr lvl="0">
              <a:buClr>
                <a:srgbClr val="AD8F67"/>
              </a:buClr>
              <a:buFont typeface="Wingdings" panose="05000000000000000000" pitchFamily="2" charset="2"/>
              <a:buChar char="v"/>
              <a:defRPr/>
            </a:pPr>
            <a:endParaRPr lang="en-US" b="1" dirty="0" smtClean="0">
              <a:solidFill>
                <a:srgbClr val="292934"/>
              </a:solidFill>
              <a:latin typeface="+mn-ea"/>
            </a:endParaRPr>
          </a:p>
          <a:p>
            <a:pPr lvl="0">
              <a:buClr>
                <a:srgbClr val="AD8F67"/>
              </a:buClr>
              <a:buFont typeface="Wingdings" panose="05000000000000000000" pitchFamily="2" charset="2"/>
              <a:buChar char="v"/>
              <a:defRPr/>
            </a:pPr>
            <a:endParaRPr kumimoji="0" lang="en-US" sz="2800" b="1" i="0" u="none" strike="noStrike" kern="1200" cap="none" spc="0" normalizeH="0" baseline="0" noProof="0" dirty="0">
              <a:ln>
                <a:noFill/>
              </a:ln>
              <a:solidFill>
                <a:srgbClr val="292934"/>
              </a:solidFill>
              <a:effectLst/>
              <a:uLnTx/>
              <a:uFillTx/>
              <a:latin typeface="+mn-ea"/>
            </a:endParaRPr>
          </a:p>
          <a:p>
            <a:pPr lvl="0">
              <a:buClr>
                <a:srgbClr val="AD8F67"/>
              </a:buClr>
              <a:buFont typeface="Wingdings" panose="05000000000000000000" pitchFamily="2" charset="2"/>
              <a:buChar char="v"/>
              <a:defRPr/>
            </a:pPr>
            <a:endParaRPr lang="en-US" b="1" dirty="0" smtClean="0">
              <a:solidFill>
                <a:srgbClr val="292934"/>
              </a:solidFill>
              <a:latin typeface="+mn-ea"/>
            </a:endParaRPr>
          </a:p>
          <a:p>
            <a:pPr lvl="0">
              <a:buClr>
                <a:srgbClr val="AD8F67"/>
              </a:buClr>
              <a:buFont typeface="Wingdings" panose="05000000000000000000" pitchFamily="2" charset="2"/>
              <a:buChar char="v"/>
              <a:defRPr/>
            </a:pPr>
            <a:endParaRPr kumimoji="0" lang="en-US" sz="2800" b="1" i="0" u="none" strike="noStrike" kern="1200" cap="none" spc="0" normalizeH="0" baseline="0" noProof="0" dirty="0">
              <a:ln>
                <a:noFill/>
              </a:ln>
              <a:solidFill>
                <a:srgbClr val="292934"/>
              </a:solidFill>
              <a:effectLst/>
              <a:uLnTx/>
              <a:uFillTx/>
              <a:latin typeface="+mn-ea"/>
            </a:endParaRPr>
          </a:p>
          <a:p>
            <a:pPr lvl="0">
              <a:buClr>
                <a:srgbClr val="AD8F67"/>
              </a:buClr>
              <a:buFont typeface="Wingdings" panose="05000000000000000000" pitchFamily="2" charset="2"/>
              <a:buChar char="v"/>
              <a:defRPr/>
            </a:pPr>
            <a:endParaRPr lang="en-US" b="1" dirty="0" smtClean="0">
              <a:solidFill>
                <a:srgbClr val="292934"/>
              </a:solidFill>
              <a:latin typeface="+mn-ea"/>
            </a:endParaRPr>
          </a:p>
          <a:p>
            <a:pPr lvl="0">
              <a:buClr>
                <a:srgbClr val="AD8F67"/>
              </a:buClr>
              <a:buFont typeface="Wingdings" panose="05000000000000000000" pitchFamily="2" charset="2"/>
              <a:buChar char="v"/>
              <a:defRPr/>
            </a:pPr>
            <a:endParaRPr kumimoji="0" lang="en-US" sz="2800" b="1" i="0" u="none" strike="noStrike" kern="1200" cap="none" spc="0" normalizeH="0" baseline="0" noProof="0" dirty="0">
              <a:ln>
                <a:noFill/>
              </a:ln>
              <a:solidFill>
                <a:srgbClr val="292934"/>
              </a:solidFill>
              <a:effectLst/>
              <a:uLnTx/>
              <a:uFillTx/>
              <a:latin typeface="+mn-ea"/>
            </a:endParaRPr>
          </a:p>
          <a:p>
            <a:pPr lvl="0">
              <a:buClr>
                <a:srgbClr val="AD8F67"/>
              </a:buClr>
              <a:buFont typeface="Wingdings" panose="05000000000000000000" pitchFamily="2" charset="2"/>
              <a:buChar char="v"/>
              <a:defRPr/>
            </a:pPr>
            <a:endParaRPr lang="en-US" b="1" dirty="0" smtClean="0">
              <a:solidFill>
                <a:srgbClr val="292934"/>
              </a:solidFill>
              <a:latin typeface="+mn-ea"/>
            </a:endParaRPr>
          </a:p>
          <a:p>
            <a:pPr lvl="0">
              <a:buClr>
                <a:srgbClr val="AD8F67"/>
              </a:buClr>
              <a:buFont typeface="Wingdings" panose="05000000000000000000" pitchFamily="2" charset="2"/>
              <a:buChar char="v"/>
              <a:defRPr/>
            </a:pPr>
            <a:endParaRPr kumimoji="0" lang="en-US" sz="2800" b="1" i="0" u="none" strike="noStrike" kern="1200" cap="none" spc="0" normalizeH="0" baseline="0" noProof="0" dirty="0">
              <a:ln>
                <a:noFill/>
              </a:ln>
              <a:solidFill>
                <a:srgbClr val="292934"/>
              </a:solidFill>
              <a:effectLst/>
              <a:uLnTx/>
              <a:uFillTx/>
              <a:latin typeface="+mn-ea"/>
            </a:endParaRPr>
          </a:p>
          <a:p>
            <a:pPr marL="0" lvl="0" indent="0">
              <a:buClr>
                <a:srgbClr val="AD8F67"/>
              </a:buClr>
              <a:buNone/>
              <a:defRPr/>
            </a:pPr>
            <a:endParaRPr lang="en-US" b="1" dirty="0" smtClean="0">
              <a:solidFill>
                <a:srgbClr val="292934"/>
              </a:solidFill>
              <a:latin typeface="+mn-ea"/>
            </a:endParaRPr>
          </a:p>
          <a:p>
            <a:pPr marL="0" lvl="0" indent="0">
              <a:buClr>
                <a:srgbClr val="AD8F67"/>
              </a:buClr>
              <a:buNone/>
              <a:defRPr/>
            </a:pPr>
            <a:endParaRPr lang="en-US" b="1" dirty="0">
              <a:solidFill>
                <a:srgbClr val="292934"/>
              </a:solidFill>
              <a:latin typeface="+mn-ea"/>
            </a:endParaRPr>
          </a:p>
          <a:p>
            <a:pPr marL="0" lvl="0" indent="0">
              <a:buClr>
                <a:srgbClr val="AD8F67"/>
              </a:buClr>
              <a:buNone/>
              <a:defRPr/>
            </a:pPr>
            <a:endParaRPr lang="en-US" b="1" dirty="0" smtClean="0">
              <a:solidFill>
                <a:srgbClr val="292934"/>
              </a:solidFill>
              <a:latin typeface="+mn-ea"/>
            </a:endParaRPr>
          </a:p>
          <a:p>
            <a:pPr marL="0" lvl="0" indent="0">
              <a:buClr>
                <a:srgbClr val="AD8F67"/>
              </a:buClr>
              <a:buNone/>
              <a:defRPr/>
            </a:pPr>
            <a:endParaRPr lang="en-US" b="1" dirty="0">
              <a:solidFill>
                <a:srgbClr val="292934"/>
              </a:solidFill>
              <a:latin typeface="+mn-ea"/>
            </a:endParaRPr>
          </a:p>
          <a:p>
            <a:pPr marL="0" lvl="0" indent="0">
              <a:buClr>
                <a:srgbClr val="AD8F67"/>
              </a:buClr>
              <a:buNone/>
              <a:defRPr/>
            </a:pPr>
            <a:endParaRPr lang="en-US" b="1" dirty="0" smtClean="0">
              <a:solidFill>
                <a:srgbClr val="292934"/>
              </a:solidFill>
              <a:latin typeface="+mn-ea"/>
            </a:endParaRPr>
          </a:p>
          <a:p>
            <a:pPr marL="0" lvl="0" indent="0">
              <a:buClr>
                <a:srgbClr val="AD8F67"/>
              </a:buClr>
              <a:buNone/>
              <a:defRPr/>
            </a:pPr>
            <a:endParaRPr lang="en-US" b="1" dirty="0">
              <a:solidFill>
                <a:srgbClr val="292934"/>
              </a:solidFill>
              <a:latin typeface="+mn-ea"/>
            </a:endParaRPr>
          </a:p>
          <a:p>
            <a:pPr marL="0" lvl="0" indent="0">
              <a:lnSpc>
                <a:spcPct val="200000"/>
              </a:lnSpc>
              <a:buClr>
                <a:srgbClr val="AD8F67"/>
              </a:buClr>
              <a:buNone/>
              <a:defRPr/>
            </a:pPr>
            <a:endParaRPr lang="en-US" sz="1400" b="1" dirty="0" smtClean="0">
              <a:solidFill>
                <a:srgbClr val="292934"/>
              </a:solidFill>
              <a:latin typeface="+mn-ea"/>
            </a:endParaRPr>
          </a:p>
          <a:p>
            <a:pPr lvl="0">
              <a:buClr>
                <a:srgbClr val="AD8F67"/>
              </a:buClr>
              <a:buFont typeface="Wingdings" panose="05000000000000000000" pitchFamily="2" charset="2"/>
              <a:buChar char="v"/>
              <a:defRPr/>
            </a:pPr>
            <a:r>
              <a:rPr lang="en-US" b="1" dirty="0">
                <a:solidFill>
                  <a:srgbClr val="292934"/>
                </a:solidFill>
                <a:latin typeface="+mn-ea"/>
              </a:rPr>
              <a:t>Validation</a:t>
            </a:r>
            <a:endParaRPr kumimoji="0" lang="en-US" sz="2800" b="1" i="0" u="none" strike="noStrike" kern="1200" cap="none" spc="0" normalizeH="0" baseline="0" noProof="0" dirty="0">
              <a:ln>
                <a:noFill/>
              </a:ln>
              <a:solidFill>
                <a:srgbClr val="292934"/>
              </a:solidFill>
              <a:effectLst/>
              <a:uLnTx/>
              <a:uFillTx/>
              <a:latin typeface="+mn-ea"/>
            </a:endParaRPr>
          </a:p>
        </p:txBody>
      </p:sp>
      <p:sp>
        <p:nvSpPr>
          <p:cNvPr id="4" name="Title 3"/>
          <p:cNvSpPr txBox="1">
            <a:spLocks/>
          </p:cNvSpPr>
          <p:nvPr/>
        </p:nvSpPr>
        <p:spPr bwMode="auto">
          <a:xfrm>
            <a:off x="6208294" y="308496"/>
            <a:ext cx="35565347" cy="1401649"/>
          </a:xfrm>
          <a:prstGeom prst="rect">
            <a:avLst/>
          </a:prstGeom>
        </p:spPr>
        <p:txBody>
          <a:bodyPr vert="horz" lIns="91440" tIns="45720" rIns="91440" bIns="45720" rtlCol="0" anchor="b">
            <a:normAutofit/>
          </a:bodyPr>
          <a:lstStyle>
            <a:lvl1pPr algn="l" defTabSz="4389120" rtl="0" eaLnBrk="1" latinLnBrk="0" hangingPunct="1">
              <a:lnSpc>
                <a:spcPct val="90000"/>
              </a:lnSpc>
              <a:spcBef>
                <a:spcPct val="0"/>
              </a:spcBef>
              <a:buNone/>
              <a:defRPr sz="8800" b="1" kern="1200">
                <a:solidFill>
                  <a:schemeClr val="bg1"/>
                </a:solidFill>
                <a:latin typeface="+mj-lt"/>
                <a:ea typeface="+mj-ea"/>
                <a:cs typeface="+mj-cs"/>
              </a:defRPr>
            </a:lvl1pPr>
          </a:lstStyle>
          <a:p>
            <a:pPr marL="0" marR="0" lvl="0" indent="0" algn="l" defTabSz="4389120" rtl="0" eaLnBrk="1" fontAlgn="auto" latinLnBrk="0" hangingPunct="1">
              <a:lnSpc>
                <a:spcPct val="90000"/>
              </a:lnSpc>
              <a:spcBef>
                <a:spcPct val="0"/>
              </a:spcBef>
              <a:spcAft>
                <a:spcPts val="0"/>
              </a:spcAft>
              <a:buClrTx/>
              <a:buSzTx/>
              <a:buFontTx/>
              <a:buNone/>
              <a:tabLst/>
              <a:defRPr/>
            </a:pPr>
            <a:r>
              <a:rPr kumimoji="0" lang="en-US" sz="8800" b="1" i="0" u="none" strike="noStrike" kern="1200" cap="none" spc="0" normalizeH="0" baseline="0" noProof="0" dirty="0" smtClean="0">
                <a:ln>
                  <a:noFill/>
                </a:ln>
                <a:solidFill>
                  <a:schemeClr val="accent1">
                    <a:lumMod val="50000"/>
                  </a:schemeClr>
                </a:solidFill>
                <a:effectLst/>
                <a:uLnTx/>
                <a:uFillTx/>
                <a:latin typeface="Cambria" panose="02040503050406030204"/>
                <a:ea typeface="+mj-ea"/>
                <a:cs typeface="+mj-cs"/>
              </a:rPr>
              <a:t>Analyzing Urban Land Use Using Bike Rental Records and POI Data</a:t>
            </a:r>
            <a:endParaRPr kumimoji="0" lang="en-US" sz="8800" b="1" i="0" u="none" strike="noStrike" kern="1200" cap="none" spc="0" normalizeH="0" baseline="0" noProof="0" dirty="0">
              <a:ln>
                <a:noFill/>
              </a:ln>
              <a:solidFill>
                <a:schemeClr val="accent1">
                  <a:lumMod val="50000"/>
                </a:schemeClr>
              </a:solidFill>
              <a:effectLst/>
              <a:uLnTx/>
              <a:uFillTx/>
              <a:latin typeface="Cambria" panose="02040503050406030204"/>
              <a:ea typeface="+mj-ea"/>
              <a:cs typeface="+mj-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60" y="238159"/>
            <a:ext cx="5033684" cy="2202710"/>
          </a:xfrm>
          <a:prstGeom prst="rect">
            <a:avLst/>
          </a:prstGeom>
        </p:spPr>
      </p:pic>
      <p:sp>
        <p:nvSpPr>
          <p:cNvPr id="7" name="Text Placeholder 22"/>
          <p:cNvSpPr txBox="1">
            <a:spLocks/>
          </p:cNvSpPr>
          <p:nvPr/>
        </p:nvSpPr>
        <p:spPr bwMode="auto">
          <a:xfrm>
            <a:off x="6280484" y="1614331"/>
            <a:ext cx="31089600" cy="830997"/>
          </a:xfrm>
          <a:prstGeom prst="rect">
            <a:avLst/>
          </a:prstGeom>
        </p:spPr>
        <p:txBody>
          <a:bodyPr vert="horz" lIns="91440" tIns="45720" rIns="91440" bIns="45720" rtlCol="0">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9pPr>
          </a:lstStyle>
          <a:p>
            <a:pPr>
              <a:buClr>
                <a:srgbClr val="AD8F67"/>
              </a:buClr>
              <a:defRPr/>
            </a:pPr>
            <a:r>
              <a:rPr lang="en-US" dirty="0" err="1" smtClean="0">
                <a:solidFill>
                  <a:schemeClr val="accent1">
                    <a:lumMod val="50000"/>
                  </a:schemeClr>
                </a:solidFill>
                <a:latin typeface="Calibri" panose="020F0502020204030204"/>
              </a:rPr>
              <a:t>Xiaoyi</a:t>
            </a:r>
            <a:r>
              <a:rPr lang="en-US" dirty="0" smtClean="0">
                <a:solidFill>
                  <a:schemeClr val="accent1">
                    <a:lumMod val="50000"/>
                  </a:schemeClr>
                </a:solidFill>
                <a:latin typeface="Calibri" panose="020F0502020204030204"/>
              </a:rPr>
              <a:t> Zhang</a:t>
            </a:r>
            <a:r>
              <a:rPr lang="en-US" baseline="30000" dirty="0" smtClean="0">
                <a:solidFill>
                  <a:schemeClr val="accent1">
                    <a:lumMod val="50000"/>
                  </a:schemeClr>
                </a:solidFill>
                <a:latin typeface="+mj-lt"/>
                <a:ea typeface="+mj-ea"/>
                <a:cs typeface="+mj-cs"/>
              </a:rPr>
              <a:t>1,2</a:t>
            </a:r>
            <a:r>
              <a:rPr lang="en-US" dirty="0" smtClean="0">
                <a:solidFill>
                  <a:schemeClr val="accent1">
                    <a:lumMod val="50000"/>
                  </a:schemeClr>
                </a:solidFill>
                <a:latin typeface="Calibri" panose="020F0502020204030204"/>
              </a:rPr>
              <a:t>, </a:t>
            </a:r>
            <a:r>
              <a:rPr lang="en-US" dirty="0" err="1">
                <a:solidFill>
                  <a:schemeClr val="accent1">
                    <a:lumMod val="50000"/>
                  </a:schemeClr>
                </a:solidFill>
                <a:latin typeface="Calibri" panose="020F0502020204030204"/>
              </a:rPr>
              <a:t>Wenwen</a:t>
            </a:r>
            <a:r>
              <a:rPr lang="en-US" dirty="0">
                <a:solidFill>
                  <a:schemeClr val="accent1">
                    <a:lumMod val="50000"/>
                  </a:schemeClr>
                </a:solidFill>
                <a:latin typeface="Calibri" panose="020F0502020204030204"/>
              </a:rPr>
              <a:t> </a:t>
            </a:r>
            <a:r>
              <a:rPr lang="en-US" dirty="0" smtClean="0">
                <a:solidFill>
                  <a:schemeClr val="accent1">
                    <a:lumMod val="50000"/>
                  </a:schemeClr>
                </a:solidFill>
                <a:latin typeface="Calibri" panose="020F0502020204030204"/>
              </a:rPr>
              <a:t>Li</a:t>
            </a:r>
            <a:r>
              <a:rPr lang="en-US" baseline="30000" dirty="0" smtClean="0">
                <a:solidFill>
                  <a:schemeClr val="accent1">
                    <a:lumMod val="50000"/>
                  </a:schemeClr>
                </a:solidFill>
                <a:latin typeface="+mj-lt"/>
                <a:ea typeface="+mj-ea"/>
                <a:cs typeface="+mj-cs"/>
              </a:rPr>
              <a:t>1</a:t>
            </a:r>
            <a:r>
              <a:rPr kumimoji="0" lang="en-US" sz="2400" b="0" i="0" u="none" strike="noStrike" kern="1200" cap="none" spc="0" normalizeH="0" baseline="0" noProof="0" dirty="0" smtClean="0">
                <a:ln>
                  <a:noFill/>
                </a:ln>
                <a:solidFill>
                  <a:schemeClr val="accent1">
                    <a:lumMod val="50000"/>
                  </a:schemeClr>
                </a:solidFill>
                <a:effectLst/>
                <a:uLnTx/>
                <a:uFillTx/>
                <a:latin typeface="Calibri" panose="020F0502020204030204"/>
                <a:ea typeface="+mn-ea"/>
                <a:cs typeface="+mn-cs"/>
              </a:rPr>
              <a:t/>
            </a:r>
            <a:br>
              <a:rPr kumimoji="0" lang="en-US" sz="2400" b="0" i="0" u="none" strike="noStrike" kern="1200" cap="none" spc="0" normalizeH="0" baseline="0" noProof="0" dirty="0" smtClean="0">
                <a:ln>
                  <a:noFill/>
                </a:ln>
                <a:solidFill>
                  <a:schemeClr val="accent1">
                    <a:lumMod val="50000"/>
                  </a:schemeClr>
                </a:solidFill>
                <a:effectLst/>
                <a:uLnTx/>
                <a:uFillTx/>
                <a:latin typeface="Calibri" panose="020F0502020204030204"/>
                <a:ea typeface="+mn-ea"/>
                <a:cs typeface="+mn-cs"/>
              </a:rPr>
            </a:br>
            <a:r>
              <a:rPr kumimoji="0" lang="en-US" b="0" i="0" u="none" strike="noStrike" kern="1200" cap="none" spc="0" normalizeH="0" baseline="0" noProof="0" dirty="0" smtClean="0">
                <a:ln>
                  <a:noFill/>
                </a:ln>
                <a:solidFill>
                  <a:schemeClr val="accent1">
                    <a:lumMod val="50000"/>
                  </a:schemeClr>
                </a:solidFill>
                <a:effectLst/>
                <a:uLnTx/>
                <a:uFillTx/>
                <a:latin typeface="Calibri" panose="020F0502020204030204"/>
              </a:rPr>
              <a:t> </a:t>
            </a:r>
            <a:r>
              <a:rPr lang="en-US" altLang="zh-CN" baseline="30000" dirty="0" smtClean="0">
                <a:solidFill>
                  <a:schemeClr val="accent1">
                    <a:lumMod val="50000"/>
                  </a:schemeClr>
                </a:solidFill>
              </a:rPr>
              <a:t>1</a:t>
            </a:r>
            <a:r>
              <a:rPr lang="en-US" altLang="zh-CN" dirty="0">
                <a:solidFill>
                  <a:schemeClr val="accent1">
                    <a:lumMod val="50000"/>
                  </a:schemeClr>
                </a:solidFill>
                <a:latin typeface="Calibri" panose="020F0502020204030204"/>
              </a:rPr>
              <a:t>School of Geographical Sciences &amp; Urban Planning , Arizona State </a:t>
            </a:r>
            <a:r>
              <a:rPr lang="en-US" altLang="zh-CN" dirty="0" smtClean="0">
                <a:solidFill>
                  <a:schemeClr val="accent1">
                    <a:lumMod val="50000"/>
                  </a:schemeClr>
                </a:solidFill>
                <a:latin typeface="Calibri" panose="020F0502020204030204"/>
              </a:rPr>
              <a:t>University, </a:t>
            </a:r>
            <a:r>
              <a:rPr lang="en-US" altLang="zh-CN" baseline="30000" dirty="0" smtClean="0">
                <a:solidFill>
                  <a:schemeClr val="accent1">
                    <a:lumMod val="50000"/>
                  </a:schemeClr>
                </a:solidFill>
              </a:rPr>
              <a:t>2</a:t>
            </a:r>
            <a:r>
              <a:rPr lang="en-US" altLang="zh-CN" dirty="0">
                <a:solidFill>
                  <a:schemeClr val="accent1">
                    <a:lumMod val="50000"/>
                  </a:schemeClr>
                </a:solidFill>
                <a:latin typeface="Calibri" panose="020F0502020204030204"/>
              </a:rPr>
              <a:t> </a:t>
            </a:r>
            <a:r>
              <a:rPr lang="en-US" altLang="zh-CN" dirty="0" smtClean="0">
                <a:solidFill>
                  <a:schemeClr val="accent1">
                    <a:lumMod val="50000"/>
                  </a:schemeClr>
                </a:solidFill>
                <a:latin typeface="Calibri" panose="020F0502020204030204"/>
              </a:rPr>
              <a:t>School </a:t>
            </a:r>
            <a:r>
              <a:rPr lang="en-US" altLang="zh-CN" dirty="0">
                <a:solidFill>
                  <a:schemeClr val="accent1">
                    <a:lumMod val="50000"/>
                  </a:schemeClr>
                </a:solidFill>
                <a:latin typeface="Calibri" panose="020F0502020204030204"/>
              </a:rPr>
              <a:t>of Earth Sciences, Zhejiang </a:t>
            </a:r>
            <a:r>
              <a:rPr lang="en-US" altLang="zh-CN" dirty="0" smtClean="0">
                <a:solidFill>
                  <a:schemeClr val="accent1">
                    <a:lumMod val="50000"/>
                  </a:schemeClr>
                </a:solidFill>
                <a:latin typeface="Calibri" panose="020F0502020204030204"/>
              </a:rPr>
              <a:t>University</a:t>
            </a:r>
            <a:endParaRPr kumimoji="0" lang="en-US" b="0" i="0" u="none" strike="noStrike" kern="1200" cap="none" spc="0" normalizeH="0" baseline="0" noProof="0" dirty="0">
              <a:ln>
                <a:noFill/>
              </a:ln>
              <a:solidFill>
                <a:schemeClr val="accent1">
                  <a:lumMod val="50000"/>
                </a:schemeClr>
              </a:solidFill>
              <a:effectLst/>
              <a:uLnTx/>
              <a:uFillTx/>
              <a:latin typeface="Calibri" panose="020F0502020204030204"/>
            </a:endParaRPr>
          </a:p>
        </p:txBody>
      </p:sp>
      <p:grpSp>
        <p:nvGrpSpPr>
          <p:cNvPr id="14" name="组合 13"/>
          <p:cNvGrpSpPr/>
          <p:nvPr/>
        </p:nvGrpSpPr>
        <p:grpSpPr>
          <a:xfrm>
            <a:off x="895547" y="3558773"/>
            <a:ext cx="13258800" cy="9138295"/>
            <a:chOff x="736233" y="3842552"/>
            <a:chExt cx="13519214" cy="9138295"/>
          </a:xfrm>
        </p:grpSpPr>
        <p:sp>
          <p:nvSpPr>
            <p:cNvPr id="48" name="Text Placeholder 4"/>
            <p:cNvSpPr txBox="1">
              <a:spLocks/>
            </p:cNvSpPr>
            <p:nvPr/>
          </p:nvSpPr>
          <p:spPr>
            <a:xfrm>
              <a:off x="736233" y="3842552"/>
              <a:ext cx="13519214" cy="1219200"/>
            </a:xfrm>
            <a:prstGeom prst="round1Rect">
              <a:avLst/>
            </a:prstGeom>
            <a:solidFill>
              <a:srgbClr val="AD8F67"/>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pPr marL="0" marR="0" lvl="0" indent="0" algn="l" defTabSz="4389120" rtl="0" eaLnBrk="1" fontAlgn="auto" latinLnBrk="0" hangingPunct="1">
                <a:lnSpc>
                  <a:spcPct val="100000"/>
                </a:lnSpc>
                <a:spcBef>
                  <a:spcPts val="0"/>
                </a:spcBef>
                <a:spcAft>
                  <a:spcPts val="0"/>
                </a:spcAft>
                <a:buClr>
                  <a:srgbClr val="AD8F67"/>
                </a:buClr>
                <a:buSzTx/>
                <a:buFont typeface="Arial" panose="020B0604020202020204" pitchFamily="34" charset="0"/>
                <a:buNone/>
                <a:tabLst/>
                <a:defRPr/>
              </a:pPr>
              <a:r>
                <a:rPr kumimoji="0" lang="en-US" sz="6000" b="0" i="0" u="none" strike="noStrike" kern="1200" cap="all" spc="0" normalizeH="0" baseline="0" noProof="0" smtClean="0">
                  <a:ln>
                    <a:noFill/>
                  </a:ln>
                  <a:solidFill>
                    <a:srgbClr val="FFFFFF"/>
                  </a:solidFill>
                  <a:effectLst/>
                  <a:uLnTx/>
                  <a:uFillTx/>
                  <a:latin typeface="Cambria" panose="02040503050406030204"/>
                  <a:ea typeface="+mn-ea"/>
                  <a:cs typeface="+mn-cs"/>
                </a:rPr>
                <a:t>abstract</a:t>
              </a:r>
              <a:endParaRPr kumimoji="0" lang="en-US" sz="6000" b="0" i="0" u="none" strike="noStrike" kern="1200" cap="all" spc="0" normalizeH="0" baseline="0" noProof="0" dirty="0">
                <a:ln>
                  <a:noFill/>
                </a:ln>
                <a:solidFill>
                  <a:srgbClr val="FFFFFF"/>
                </a:solidFill>
                <a:effectLst/>
                <a:uLnTx/>
                <a:uFillTx/>
                <a:latin typeface="Cambria" panose="02040503050406030204"/>
                <a:ea typeface="+mn-ea"/>
                <a:cs typeface="+mn-cs"/>
              </a:endParaRPr>
            </a:p>
          </p:txBody>
        </p:sp>
        <p:sp>
          <p:nvSpPr>
            <p:cNvPr id="49" name="Content Placeholder 10"/>
            <p:cNvSpPr txBox="1">
              <a:spLocks/>
            </p:cNvSpPr>
            <p:nvPr/>
          </p:nvSpPr>
          <p:spPr>
            <a:xfrm>
              <a:off x="736233" y="5061751"/>
              <a:ext cx="13519214" cy="7919096"/>
            </a:xfrm>
            <a:prstGeom prst="rect">
              <a:avLst/>
            </a:prstGeom>
            <a:solidFill>
              <a:schemeClr val="bg1"/>
            </a:solidFill>
          </p:spPr>
          <p:txBody>
            <a:bodyPr vert="horz" lIns="365760" tIns="182880" rIns="91440" bIns="45720" rtlCol="0" anchor="ctr">
              <a:no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pPr lvl="0">
                <a:buClr>
                  <a:srgbClr val="AD8F67"/>
                </a:buClr>
                <a:buFont typeface="Wingdings" panose="05000000000000000000" pitchFamily="2" charset="2"/>
                <a:buChar char="v"/>
              </a:pPr>
              <a:r>
                <a:rPr lang="en-US" b="1" dirty="0"/>
                <a:t>Land-use classification is essential for urban planning. </a:t>
              </a:r>
              <a:r>
                <a:rPr lang="en-US" dirty="0"/>
                <a:t>Urban land-use types can be differentiated either by their physical characteristics (such as reflectivity and texture) or social functions. Although significant progress has been achieved in remote sensing methods designed for urban land-use classification, most techniques focus on physical characteristics, whereas knowledge of social functions is not adequately used. </a:t>
              </a:r>
              <a:endParaRPr lang="en-US" dirty="0" smtClean="0"/>
            </a:p>
            <a:p>
              <a:pPr lvl="0">
                <a:buClr>
                  <a:srgbClr val="AD8F67"/>
                </a:buClr>
                <a:buFont typeface="Wingdings" panose="05000000000000000000" pitchFamily="2" charset="2"/>
                <a:buChar char="v"/>
              </a:pPr>
              <a:r>
                <a:rPr lang="en-US" b="1" dirty="0" smtClean="0"/>
                <a:t>Recent studies use new sources of big data as </a:t>
              </a:r>
              <a:r>
                <a:rPr lang="en-US" b="1" dirty="0"/>
                <a:t>a complementary way to indicate the social function of land </a:t>
              </a:r>
              <a:r>
                <a:rPr lang="en-US" b="1" dirty="0" smtClean="0"/>
                <a:t>use. </a:t>
              </a:r>
              <a:r>
                <a:rPr lang="en-US" dirty="0" smtClean="0"/>
                <a:t>These kind of big data includes </a:t>
              </a:r>
              <a:r>
                <a:rPr lang="en-US" altLang="zh-CN" dirty="0" smtClean="0"/>
                <a:t>mobile GPS data</a:t>
              </a:r>
              <a:r>
                <a:rPr lang="en-US" altLang="zh-CN" dirty="0"/>
                <a:t>, taxi trajectories </a:t>
              </a:r>
              <a:r>
                <a:rPr lang="en-US" altLang="zh-CN" dirty="0" smtClean="0"/>
                <a:t>and </a:t>
              </a:r>
              <a:r>
                <a:rPr lang="en-US" altLang="zh-CN" dirty="0"/>
                <a:t>social </a:t>
              </a:r>
              <a:r>
                <a:rPr lang="en-US" altLang="zh-CN" dirty="0" smtClean="0"/>
                <a:t>media such as Twitter, </a:t>
              </a:r>
              <a:r>
                <a:rPr lang="en-US" dirty="0" smtClean="0"/>
                <a:t>which have </a:t>
              </a:r>
              <a:r>
                <a:rPr lang="en-US" dirty="0"/>
                <a:t>been demonstrated to bring about the opportunity to derive a finer intra-urban land use. </a:t>
              </a:r>
              <a:endParaRPr lang="en-US" dirty="0" smtClean="0"/>
            </a:p>
            <a:p>
              <a:pPr lvl="0">
                <a:buClr>
                  <a:srgbClr val="AD8F67"/>
                </a:buClr>
                <a:buFont typeface="Wingdings" panose="05000000000000000000" pitchFamily="2" charset="2"/>
                <a:buChar char="v"/>
              </a:pPr>
              <a:r>
                <a:rPr lang="en-US" b="1" dirty="0" smtClean="0"/>
                <a:t>In </a:t>
              </a:r>
              <a:r>
                <a:rPr lang="en-US" b="1" dirty="0"/>
                <a:t>our study, we try to explore and verify such probability using bicycle rental data. </a:t>
              </a:r>
              <a:r>
                <a:rPr lang="en-US" dirty="0"/>
                <a:t>We use a </a:t>
              </a:r>
              <a:r>
                <a:rPr lang="en-US" dirty="0" smtClean="0"/>
                <a:t>‘big’ </a:t>
              </a:r>
              <a:r>
                <a:rPr lang="en-US" dirty="0"/>
                <a:t>dataset from the auto-bicycle sharing system (BSS) in Hangzhou, China, which has a ten-day continuous rental information per hour of 3,403 bicycle stations, to show how the dynamic bicycle demand and local POI information can be efficiently utilized in the detection and understanding of urban land </a:t>
              </a:r>
              <a:r>
                <a:rPr lang="en-US" dirty="0" smtClean="0"/>
                <a:t>use.</a:t>
              </a:r>
              <a:endParaRPr kumimoji="0" lang="en-US" b="0" i="0" u="none" strike="noStrike" kern="1200" cap="none" spc="0" normalizeH="0" baseline="0" noProof="0" dirty="0">
                <a:ln>
                  <a:noFill/>
                </a:ln>
                <a:solidFill>
                  <a:srgbClr val="292934"/>
                </a:solidFill>
                <a:effectLst/>
                <a:uLnTx/>
                <a:uFillTx/>
                <a:latin typeface="Calibri" panose="020F0502020204030204"/>
              </a:endParaRPr>
            </a:p>
          </p:txBody>
        </p:sp>
      </p:grpSp>
      <p:sp>
        <p:nvSpPr>
          <p:cNvPr id="60" name="Text Placeholder 17"/>
          <p:cNvSpPr txBox="1">
            <a:spLocks/>
          </p:cNvSpPr>
          <p:nvPr/>
        </p:nvSpPr>
        <p:spPr>
          <a:xfrm>
            <a:off x="29563110" y="3536677"/>
            <a:ext cx="13258800" cy="1213104"/>
          </a:xfrm>
          <a:prstGeom prst="round1Rect">
            <a:avLst/>
          </a:prstGeom>
          <a:solidFill>
            <a:srgbClr val="79463D"/>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pPr marL="0" marR="0" lvl="0" indent="0" algn="l" defTabSz="4389120" rtl="0" eaLnBrk="1" fontAlgn="auto" latinLnBrk="0" hangingPunct="1">
              <a:lnSpc>
                <a:spcPct val="100000"/>
              </a:lnSpc>
              <a:spcBef>
                <a:spcPts val="0"/>
              </a:spcBef>
              <a:spcAft>
                <a:spcPts val="0"/>
              </a:spcAft>
              <a:buClr>
                <a:srgbClr val="AD8F67"/>
              </a:buClr>
              <a:buSzTx/>
              <a:buFont typeface="Arial" panose="020B0604020202020204" pitchFamily="34" charset="0"/>
              <a:buNone/>
              <a:tabLst/>
              <a:defRPr/>
            </a:pPr>
            <a:r>
              <a:rPr kumimoji="0" lang="en-US" sz="6000" b="0" i="0" u="none" strike="noStrike" kern="1200" cap="all" spc="0" normalizeH="0" baseline="0" noProof="0" smtClean="0">
                <a:ln>
                  <a:noFill/>
                </a:ln>
                <a:solidFill>
                  <a:srgbClr val="FFFFFF"/>
                </a:solidFill>
                <a:effectLst/>
                <a:uLnTx/>
                <a:uFillTx/>
                <a:latin typeface="Cambria" panose="02040503050406030204"/>
                <a:ea typeface="+mn-ea"/>
                <a:cs typeface="+mn-cs"/>
              </a:rPr>
              <a:t>results</a:t>
            </a:r>
            <a:endParaRPr kumimoji="0" lang="en-US" sz="6000" b="0" i="0" u="none" strike="noStrike" kern="1200" cap="all" spc="0" normalizeH="0" baseline="0" noProof="0" dirty="0">
              <a:ln>
                <a:noFill/>
              </a:ln>
              <a:solidFill>
                <a:srgbClr val="FFFFFF"/>
              </a:solidFill>
              <a:effectLst/>
              <a:uLnTx/>
              <a:uFillTx/>
              <a:latin typeface="Cambria" panose="02040503050406030204"/>
              <a:ea typeface="+mn-ea"/>
              <a:cs typeface="+mn-cs"/>
            </a:endParaRPr>
          </a:p>
        </p:txBody>
      </p:sp>
      <p:grpSp>
        <p:nvGrpSpPr>
          <p:cNvPr id="106" name="Group 105"/>
          <p:cNvGrpSpPr/>
          <p:nvPr/>
        </p:nvGrpSpPr>
        <p:grpSpPr>
          <a:xfrm>
            <a:off x="831567" y="27959719"/>
            <a:ext cx="13258800" cy="4333039"/>
            <a:chOff x="29704938" y="27491187"/>
            <a:chExt cx="12801600" cy="4333039"/>
          </a:xfrm>
        </p:grpSpPr>
        <p:sp>
          <p:nvSpPr>
            <p:cNvPr id="63" name="Text Placeholder 20"/>
            <p:cNvSpPr txBox="1">
              <a:spLocks/>
            </p:cNvSpPr>
            <p:nvPr/>
          </p:nvSpPr>
          <p:spPr>
            <a:xfrm>
              <a:off x="29704938" y="27491187"/>
              <a:ext cx="12801600" cy="1219200"/>
            </a:xfrm>
            <a:prstGeom prst="round1Rect">
              <a:avLst/>
            </a:prstGeom>
            <a:solidFill>
              <a:srgbClr val="93A299"/>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pPr marL="0" marR="0" lvl="0" indent="0" algn="l" defTabSz="4389120" rtl="0" eaLnBrk="1" fontAlgn="auto" latinLnBrk="0" hangingPunct="1">
                <a:lnSpc>
                  <a:spcPct val="100000"/>
                </a:lnSpc>
                <a:spcBef>
                  <a:spcPts val="0"/>
                </a:spcBef>
                <a:spcAft>
                  <a:spcPts val="0"/>
                </a:spcAft>
                <a:buClr>
                  <a:srgbClr val="AD8F67"/>
                </a:buClr>
                <a:buSzTx/>
                <a:buFont typeface="Arial" panose="020B0604020202020204" pitchFamily="34" charset="0"/>
                <a:buNone/>
                <a:tabLst/>
                <a:defRPr/>
              </a:pPr>
              <a:r>
                <a:rPr lang="en-US" altLang="zh-CN" dirty="0">
                  <a:solidFill>
                    <a:srgbClr val="FFFFFF"/>
                  </a:solidFill>
                  <a:latin typeface="Cambria" panose="02040503050406030204"/>
                </a:rPr>
                <a:t>reference</a:t>
              </a:r>
              <a:endParaRPr kumimoji="0" lang="en-US" sz="6000" b="0" i="0" u="none" strike="noStrike" kern="1200" cap="all" spc="0" normalizeH="0" baseline="0" noProof="0" dirty="0">
                <a:ln>
                  <a:noFill/>
                </a:ln>
                <a:solidFill>
                  <a:srgbClr val="FFFFFF"/>
                </a:solidFill>
                <a:effectLst/>
                <a:uLnTx/>
                <a:uFillTx/>
                <a:latin typeface="Cambria" panose="02040503050406030204"/>
                <a:ea typeface="+mn-ea"/>
                <a:cs typeface="+mn-cs"/>
              </a:endParaRPr>
            </a:p>
          </p:txBody>
        </p:sp>
        <p:sp>
          <p:nvSpPr>
            <p:cNvPr id="64" name="Content Placeholder 21"/>
            <p:cNvSpPr txBox="1">
              <a:spLocks/>
            </p:cNvSpPr>
            <p:nvPr/>
          </p:nvSpPr>
          <p:spPr>
            <a:xfrm>
              <a:off x="29704938" y="28705629"/>
              <a:ext cx="12801600" cy="3118597"/>
            </a:xfrm>
            <a:prstGeom prst="rect">
              <a:avLst/>
            </a:prstGeom>
            <a:solidFill>
              <a:schemeClr val="bg1"/>
            </a:solidFill>
          </p:spPr>
          <p:txBody>
            <a:bodyPr vert="horz" lIns="365760" tIns="182880" rIns="91440" bIns="45720" rtlCol="0" anchor="ctr">
              <a:no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pPr marL="0" marR="0" indent="0">
                <a:spcBef>
                  <a:spcPts val="0"/>
                </a:spcBef>
                <a:spcAft>
                  <a:spcPts val="0"/>
                </a:spcAft>
                <a:buNone/>
              </a:pPr>
              <a:r>
                <a:rPr lang="en-US" sz="2400" dirty="0" err="1">
                  <a:latin typeface="Arial" panose="020B0604020202020204" pitchFamily="34" charset="0"/>
                </a:rPr>
                <a:t>Mimno</a:t>
              </a:r>
              <a:r>
                <a:rPr lang="en-US" sz="2400" dirty="0">
                  <a:latin typeface="Arial" panose="020B0604020202020204" pitchFamily="34" charset="0"/>
                </a:rPr>
                <a:t>, D. and McCallum, A., 2012. Topic models conditioned on arbitrary features with </a:t>
              </a:r>
              <a:r>
                <a:rPr lang="en-US" sz="2400" dirty="0" err="1">
                  <a:latin typeface="Arial" panose="020B0604020202020204" pitchFamily="34" charset="0"/>
                </a:rPr>
                <a:t>dirichlet</a:t>
              </a:r>
              <a:r>
                <a:rPr lang="en-US" sz="2400" dirty="0">
                  <a:latin typeface="Arial" panose="020B0604020202020204" pitchFamily="34" charset="0"/>
                </a:rPr>
                <a:t>-multinomial regression. </a:t>
              </a:r>
              <a:r>
                <a:rPr lang="en-US" sz="2400" i="1" dirty="0" err="1">
                  <a:latin typeface="Arial" panose="020B0604020202020204" pitchFamily="34" charset="0"/>
                </a:rPr>
                <a:t>arXiv</a:t>
              </a:r>
              <a:r>
                <a:rPr lang="en-US" sz="2400" i="1" dirty="0">
                  <a:latin typeface="Arial" panose="020B0604020202020204" pitchFamily="34" charset="0"/>
                </a:rPr>
                <a:t> preprint arXiv:1206.3278</a:t>
              </a:r>
              <a:r>
                <a:rPr lang="en-US" sz="2400" dirty="0">
                  <a:latin typeface="Arial" panose="020B0604020202020204" pitchFamily="34" charset="0"/>
                </a:rPr>
                <a:t>.</a:t>
              </a:r>
            </a:p>
            <a:p>
              <a:pPr marL="0" indent="0">
                <a:spcBef>
                  <a:spcPts val="0"/>
                </a:spcBef>
                <a:buNone/>
              </a:pPr>
              <a:r>
                <a:rPr lang="en-US" sz="2400" dirty="0" smtClean="0">
                  <a:latin typeface="Arial" panose="020B0604020202020204" pitchFamily="34" charset="0"/>
                </a:rPr>
                <a:t>Yuan</a:t>
              </a:r>
              <a:r>
                <a:rPr lang="en-US" sz="2400" dirty="0">
                  <a:latin typeface="Arial" panose="020B0604020202020204" pitchFamily="34" charset="0"/>
                </a:rPr>
                <a:t>, J., Zheng, Y. and </a:t>
              </a:r>
              <a:r>
                <a:rPr lang="en-US" sz="2400" dirty="0" err="1">
                  <a:latin typeface="Arial" panose="020B0604020202020204" pitchFamily="34" charset="0"/>
                </a:rPr>
                <a:t>Xie</a:t>
              </a:r>
              <a:r>
                <a:rPr lang="en-US" sz="2400" dirty="0">
                  <a:latin typeface="Arial" panose="020B0604020202020204" pitchFamily="34" charset="0"/>
                </a:rPr>
                <a:t>, X., 2012, August. Discovering regions of different functions in a city using human mobility and POIs. In </a:t>
              </a:r>
              <a:r>
                <a:rPr lang="en-US" sz="2400" i="1" dirty="0">
                  <a:latin typeface="Arial" panose="020B0604020202020204" pitchFamily="34" charset="0"/>
                </a:rPr>
                <a:t>Proceedings of the 18th ACM SIGKDD international conference on Knowledge discovery and data mining</a:t>
              </a:r>
              <a:r>
                <a:rPr lang="en-US" sz="2400" dirty="0">
                  <a:latin typeface="Arial" panose="020B0604020202020204" pitchFamily="34" charset="0"/>
                </a:rPr>
                <a:t> (pp. 186-194). ACM.</a:t>
              </a:r>
            </a:p>
            <a:p>
              <a:pPr marL="0" marR="0" indent="0">
                <a:spcBef>
                  <a:spcPts val="0"/>
                </a:spcBef>
                <a:spcAft>
                  <a:spcPts val="0"/>
                </a:spcAft>
                <a:buNone/>
              </a:pPr>
              <a:r>
                <a:rPr lang="en-US" sz="2400" dirty="0">
                  <a:latin typeface="Arial" panose="020B0604020202020204" pitchFamily="34" charset="0"/>
                </a:rPr>
                <a:t>Liu, Y., Liu, X., Gao, S., Gong, L., Kang, C., </a:t>
              </a:r>
              <a:r>
                <a:rPr lang="en-US" sz="2400" dirty="0" err="1">
                  <a:latin typeface="Arial" panose="020B0604020202020204" pitchFamily="34" charset="0"/>
                </a:rPr>
                <a:t>Zhi</a:t>
              </a:r>
              <a:r>
                <a:rPr lang="en-US" sz="2400" dirty="0">
                  <a:latin typeface="Arial" panose="020B0604020202020204" pitchFamily="34" charset="0"/>
                </a:rPr>
                <a:t>, Y., Chi, G. and Shi, L., 2015. Social sensing: A new approach to understanding our socioeconomic environments. </a:t>
              </a:r>
              <a:r>
                <a:rPr lang="en-US" sz="2400" i="1" dirty="0">
                  <a:latin typeface="Arial" panose="020B0604020202020204" pitchFamily="34" charset="0"/>
                </a:rPr>
                <a:t>Annals of the Association of American Geographers</a:t>
              </a:r>
              <a:r>
                <a:rPr lang="en-US" sz="2400" dirty="0">
                  <a:latin typeface="Arial" panose="020B0604020202020204" pitchFamily="34" charset="0"/>
                </a:rPr>
                <a:t>, </a:t>
              </a:r>
              <a:r>
                <a:rPr lang="en-US" sz="2400" i="1" dirty="0">
                  <a:latin typeface="Arial" panose="020B0604020202020204" pitchFamily="34" charset="0"/>
                </a:rPr>
                <a:t>105</a:t>
              </a:r>
              <a:r>
                <a:rPr lang="en-US" sz="2400" dirty="0">
                  <a:latin typeface="Arial" panose="020B0604020202020204" pitchFamily="34" charset="0"/>
                </a:rPr>
                <a:t>(3), pp.512-530.</a:t>
              </a:r>
              <a:endParaRPr lang="en-US" sz="2400" dirty="0">
                <a:effectLst/>
                <a:latin typeface="Arial" panose="020B0604020202020204" pitchFamily="34" charset="0"/>
              </a:endParaRPr>
            </a:p>
          </p:txBody>
        </p:sp>
      </p:grpSp>
      <p:grpSp>
        <p:nvGrpSpPr>
          <p:cNvPr id="12" name="Group 11"/>
          <p:cNvGrpSpPr/>
          <p:nvPr/>
        </p:nvGrpSpPr>
        <p:grpSpPr>
          <a:xfrm>
            <a:off x="29798470" y="5449957"/>
            <a:ext cx="12724643" cy="9319855"/>
            <a:chOff x="18889579" y="21700932"/>
            <a:chExt cx="10038119" cy="7352177"/>
          </a:xfrm>
        </p:grpSpPr>
        <p:pic>
          <p:nvPicPr>
            <p:cNvPr id="82" name="Picture 81"/>
            <p:cNvPicPr/>
            <p:nvPr/>
          </p:nvPicPr>
          <p:blipFill>
            <a:blip r:embed="rId5"/>
            <a:stretch>
              <a:fillRect/>
            </a:stretch>
          </p:blipFill>
          <p:spPr>
            <a:xfrm>
              <a:off x="18889579" y="21700932"/>
              <a:ext cx="10038119" cy="7067303"/>
            </a:xfrm>
            <a:prstGeom prst="rect">
              <a:avLst/>
            </a:prstGeom>
          </p:spPr>
        </p:pic>
        <p:sp>
          <p:nvSpPr>
            <p:cNvPr id="58" name="Rectangle 57"/>
            <p:cNvSpPr/>
            <p:nvPr/>
          </p:nvSpPr>
          <p:spPr>
            <a:xfrm>
              <a:off x="20409639" y="28737473"/>
              <a:ext cx="7173016" cy="315636"/>
            </a:xfrm>
            <a:prstGeom prst="rect">
              <a:avLst/>
            </a:prstGeom>
          </p:spPr>
          <p:txBody>
            <a:bodyPr wrap="none">
              <a:spAutoFit/>
            </a:bodyPr>
            <a:lstStyle/>
            <a:p>
              <a:r>
                <a:rPr lang="en-US" sz="2000" dirty="0" smtClean="0">
                  <a:ea typeface="DengXian" panose="02010600030101010101"/>
                </a:rPr>
                <a:t>Figure </a:t>
              </a:r>
              <a:r>
                <a:rPr lang="en-US" altLang="zh-CN" sz="2000" dirty="0" smtClean="0">
                  <a:ea typeface="DengXian" panose="02010600030101010101"/>
                </a:rPr>
                <a:t>4</a:t>
              </a:r>
              <a:r>
                <a:rPr lang="en-US" sz="2000" dirty="0" smtClean="0">
                  <a:ea typeface="DengXian" panose="02010600030101010101"/>
                </a:rPr>
                <a:t>. Sematic </a:t>
              </a:r>
              <a:r>
                <a:rPr lang="en-US" sz="2000" dirty="0">
                  <a:ea typeface="DengXian" panose="02010600030101010101"/>
                </a:rPr>
                <a:t>annotation set </a:t>
              </a:r>
              <a:r>
                <a:rPr lang="en-US" sz="2000" dirty="0" smtClean="0">
                  <a:ea typeface="DengXian" panose="02010600030101010101"/>
                </a:rPr>
                <a:t>of </a:t>
              </a:r>
              <a:r>
                <a:rPr lang="en-US" sz="2000" dirty="0">
                  <a:ea typeface="DengXian" panose="02010600030101010101"/>
                </a:rPr>
                <a:t>different </a:t>
              </a:r>
              <a:r>
                <a:rPr lang="en-US" sz="2000" dirty="0" smtClean="0">
                  <a:ea typeface="DengXian" panose="02010600030101010101"/>
                </a:rPr>
                <a:t>clusters and stop-words dictionary</a:t>
              </a:r>
              <a:endParaRPr lang="en-US" sz="2000" dirty="0"/>
            </a:p>
          </p:txBody>
        </p:sp>
      </p:grpSp>
      <p:grpSp>
        <p:nvGrpSpPr>
          <p:cNvPr id="69" name="Group 107"/>
          <p:cNvGrpSpPr/>
          <p:nvPr/>
        </p:nvGrpSpPr>
        <p:grpSpPr>
          <a:xfrm>
            <a:off x="29543553" y="28504154"/>
            <a:ext cx="13258800" cy="3788605"/>
            <a:chOff x="15476172" y="27830575"/>
            <a:chExt cx="12812733" cy="3788605"/>
          </a:xfrm>
        </p:grpSpPr>
        <p:sp>
          <p:nvSpPr>
            <p:cNvPr id="70" name="Text Placeholder 20"/>
            <p:cNvSpPr txBox="1">
              <a:spLocks/>
            </p:cNvSpPr>
            <p:nvPr/>
          </p:nvSpPr>
          <p:spPr>
            <a:xfrm>
              <a:off x="15476172" y="27830575"/>
              <a:ext cx="12792793" cy="1219200"/>
            </a:xfrm>
            <a:prstGeom prst="round1Rect">
              <a:avLst/>
            </a:prstGeom>
          </p:spPr>
          <p:style>
            <a:lnRef idx="1">
              <a:schemeClr val="accent3"/>
            </a:lnRef>
            <a:fillRef idx="3">
              <a:schemeClr val="accent3"/>
            </a:fillRef>
            <a:effectRef idx="2">
              <a:schemeClr val="accent3"/>
            </a:effectRef>
            <a:fontRef idx="minor">
              <a:schemeClr val="lt1"/>
            </a:fontRef>
          </p:style>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pPr marL="0" marR="0" lvl="0" indent="0" algn="l" defTabSz="4389120" rtl="0" eaLnBrk="1" fontAlgn="auto" latinLnBrk="0" hangingPunct="1">
                <a:lnSpc>
                  <a:spcPct val="100000"/>
                </a:lnSpc>
                <a:spcBef>
                  <a:spcPts val="0"/>
                </a:spcBef>
                <a:spcAft>
                  <a:spcPts val="0"/>
                </a:spcAft>
                <a:buClr>
                  <a:srgbClr val="AD8F67"/>
                </a:buClr>
                <a:buSzTx/>
                <a:buFont typeface="Arial" panose="020B0604020202020204" pitchFamily="34" charset="0"/>
                <a:buNone/>
                <a:tabLst/>
                <a:defRPr/>
              </a:pPr>
              <a:r>
                <a:rPr kumimoji="0" lang="en-US" altLang="zh-CN" sz="6000" b="0" i="0" u="none" strike="noStrike" kern="1200" cap="all" spc="0" normalizeH="0" baseline="0" noProof="0" dirty="0" smtClean="0">
                  <a:ln>
                    <a:noFill/>
                  </a:ln>
                  <a:solidFill>
                    <a:srgbClr val="FFFFFF"/>
                  </a:solidFill>
                  <a:effectLst/>
                  <a:uLnTx/>
                  <a:uFillTx/>
                  <a:latin typeface="Cambria" panose="02040503050406030204"/>
                  <a:ea typeface="+mn-ea"/>
                  <a:cs typeface="+mn-cs"/>
                </a:rPr>
                <a:t>Conclusion</a:t>
              </a:r>
              <a:endParaRPr kumimoji="0" lang="en-US" sz="6000" b="0" i="0" u="none" strike="noStrike" kern="1200" cap="all" spc="0" normalizeH="0" baseline="0" noProof="0" dirty="0">
                <a:ln>
                  <a:noFill/>
                </a:ln>
                <a:solidFill>
                  <a:srgbClr val="FFFFFF"/>
                </a:solidFill>
                <a:effectLst/>
                <a:uLnTx/>
                <a:uFillTx/>
                <a:latin typeface="Cambria" panose="02040503050406030204"/>
                <a:ea typeface="+mn-ea"/>
                <a:cs typeface="+mn-cs"/>
              </a:endParaRPr>
            </a:p>
          </p:txBody>
        </p:sp>
        <p:sp>
          <p:nvSpPr>
            <p:cNvPr id="71" name="Content Placeholder 21"/>
            <p:cNvSpPr txBox="1">
              <a:spLocks/>
            </p:cNvSpPr>
            <p:nvPr/>
          </p:nvSpPr>
          <p:spPr>
            <a:xfrm>
              <a:off x="15476172" y="29058382"/>
              <a:ext cx="12812733" cy="2560798"/>
            </a:xfrm>
            <a:prstGeom prst="rect">
              <a:avLst/>
            </a:prstGeom>
            <a:solidFill>
              <a:schemeClr val="bg1"/>
            </a:solidFill>
          </p:spPr>
          <p:txBody>
            <a:bodyPr vert="horz" lIns="365760" tIns="182880" rIns="91440" bIns="45720" rtlCol="0" anchor="ctr">
              <a:no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pPr lvl="0">
                <a:buClr>
                  <a:srgbClr val="AD8F67"/>
                </a:buClr>
                <a:buFont typeface="Wingdings" panose="05000000000000000000" pitchFamily="2" charset="2"/>
                <a:buChar char="v"/>
              </a:pPr>
              <a:r>
                <a:rPr lang="en-US" altLang="zh-CN" dirty="0" smtClean="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 </a:t>
              </a:r>
              <a:r>
                <a:rPr lang="en-US" dirty="0">
                  <a:latin typeface="Arial" panose="020B0604020202020204" pitchFamily="34" charset="0"/>
                  <a:cs typeface="Arial" panose="020B0604020202020204" pitchFamily="34" charset="0"/>
                </a:rPr>
                <a:t>clustering result of city functional matrix has a pretty good consistency with the urban master plan, and is especially good at the detection of residential area and industrial </a:t>
              </a:r>
              <a:r>
                <a:rPr lang="en-US" dirty="0" smtClean="0">
                  <a:latin typeface="Arial" panose="020B0604020202020204" pitchFamily="34" charset="0"/>
                  <a:cs typeface="Arial" panose="020B0604020202020204" pitchFamily="34" charset="0"/>
                </a:rPr>
                <a:t>area.</a:t>
              </a:r>
            </a:p>
            <a:p>
              <a:pPr lvl="0">
                <a:buClr>
                  <a:srgbClr val="AD8F67"/>
                </a:buClr>
                <a:buFont typeface="Wingdings" panose="05000000000000000000" pitchFamily="2" charset="2"/>
                <a:buChar char="v"/>
              </a:pPr>
              <a:r>
                <a:rPr lang="en-US" dirty="0" smtClean="0">
                  <a:latin typeface="Arial" panose="020B0604020202020204" pitchFamily="34" charset="0"/>
                  <a:cs typeface="Arial" panose="020B0604020202020204" pitchFamily="34" charset="0"/>
                </a:rPr>
                <a:t>Our </a:t>
              </a:r>
              <a:r>
                <a:rPr lang="en-US" dirty="0">
                  <a:latin typeface="Arial" panose="020B0604020202020204" pitchFamily="34" charset="0"/>
                  <a:cs typeface="Arial" panose="020B0604020202020204" pitchFamily="34" charset="0"/>
                </a:rPr>
                <a:t>data-driven analyzing process works well in central </a:t>
              </a:r>
              <a:r>
                <a:rPr lang="en-US" dirty="0" smtClean="0">
                  <a:latin typeface="Arial" panose="020B0604020202020204" pitchFamily="34" charset="0"/>
                  <a:cs typeface="Arial" panose="020B0604020202020204" pitchFamily="34" charset="0"/>
                </a:rPr>
                <a:t>urban </a:t>
              </a:r>
              <a:r>
                <a:rPr lang="en-US" dirty="0">
                  <a:latin typeface="Arial" panose="020B0604020202020204" pitchFamily="34" charset="0"/>
                  <a:cs typeface="Arial" panose="020B0604020202020204" pitchFamily="34" charset="0"/>
                </a:rPr>
                <a:t>area with a dense bicycle station distribution and a relatively finer land use unit.</a:t>
              </a:r>
              <a:endParaRPr lang="en-US" dirty="0">
                <a:solidFill>
                  <a:srgbClr val="292934"/>
                </a:solidFill>
                <a:latin typeface="Arial" panose="020B0604020202020204" pitchFamily="34" charset="0"/>
                <a:cs typeface="Arial" panose="020B0604020202020204" pitchFamily="34" charset="0"/>
              </a:endParaRPr>
            </a:p>
          </p:txBody>
        </p:sp>
      </p:grpSp>
      <p:grpSp>
        <p:nvGrpSpPr>
          <p:cNvPr id="17" name="组合 16"/>
          <p:cNvGrpSpPr/>
          <p:nvPr/>
        </p:nvGrpSpPr>
        <p:grpSpPr>
          <a:xfrm>
            <a:off x="14961516" y="23828860"/>
            <a:ext cx="13716001" cy="8463915"/>
            <a:chOff x="15345617" y="23836999"/>
            <a:chExt cx="13072829" cy="8249285"/>
          </a:xfrm>
        </p:grpSpPr>
        <p:sp>
          <p:nvSpPr>
            <p:cNvPr id="87" name="Content Placeholder 21"/>
            <p:cNvSpPr txBox="1">
              <a:spLocks/>
            </p:cNvSpPr>
            <p:nvPr/>
          </p:nvSpPr>
          <p:spPr>
            <a:xfrm>
              <a:off x="15345619" y="25028937"/>
              <a:ext cx="13072827" cy="7057347"/>
            </a:xfrm>
            <a:prstGeom prst="rect">
              <a:avLst/>
            </a:prstGeom>
            <a:solidFill>
              <a:schemeClr val="bg1"/>
            </a:solidFill>
          </p:spPr>
          <p:txBody>
            <a:bodyPr vert="horz" lIns="365760" tIns="182880" rIns="91440" bIns="45720" rtlCol="0" anchor="t">
              <a:no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pPr lvl="0">
                <a:buClr>
                  <a:srgbClr val="AD8F67"/>
                </a:buClr>
                <a:buFont typeface="Wingdings" panose="05000000000000000000" pitchFamily="2" charset="2"/>
                <a:buChar char="v"/>
              </a:pPr>
              <a:r>
                <a:rPr lang="en-US" b="1" dirty="0" smtClean="0">
                  <a:latin typeface="Arial" panose="020B0604020202020204" pitchFamily="34" charset="0"/>
                  <a:cs typeface="Arial" panose="020B0604020202020204" pitchFamily="34" charset="0"/>
                </a:rPr>
                <a:t>Region </a:t>
              </a:r>
              <a:r>
                <a:rPr lang="en-US" b="1" dirty="0">
                  <a:latin typeface="Arial" panose="020B0604020202020204" pitchFamily="34" charset="0"/>
                  <a:cs typeface="Arial" panose="020B0604020202020204" pitchFamily="34" charset="0"/>
                </a:rPr>
                <a:t>aggregation </a:t>
              </a:r>
              <a:r>
                <a:rPr lang="en-US" b="1" dirty="0" smtClean="0">
                  <a:latin typeface="Arial" panose="020B0604020202020204" pitchFamily="34" charset="0"/>
                  <a:cs typeface="Arial" panose="020B0604020202020204" pitchFamily="34" charset="0"/>
                </a:rPr>
                <a:t>result</a:t>
              </a:r>
            </a:p>
            <a:p>
              <a:pPr lvl="0">
                <a:buClr>
                  <a:srgbClr val="AD8F67"/>
                </a:buClr>
                <a:buFont typeface="Wingdings" panose="05000000000000000000" pitchFamily="2" charset="2"/>
                <a:buChar char="n"/>
              </a:pPr>
              <a:endParaRPr lang="en-US" sz="2400" dirty="0">
                <a:solidFill>
                  <a:srgbClr val="292934"/>
                </a:solidFill>
                <a:latin typeface="Arial" panose="020B0604020202020204" pitchFamily="34" charset="0"/>
                <a:cs typeface="Arial" panose="020B0604020202020204" pitchFamily="34" charset="0"/>
              </a:endParaRPr>
            </a:p>
          </p:txBody>
        </p:sp>
        <p:sp>
          <p:nvSpPr>
            <p:cNvPr id="78" name="Text Placeholder 17"/>
            <p:cNvSpPr txBox="1">
              <a:spLocks/>
            </p:cNvSpPr>
            <p:nvPr/>
          </p:nvSpPr>
          <p:spPr>
            <a:xfrm>
              <a:off x="15345617" y="23836999"/>
              <a:ext cx="13072828" cy="1185313"/>
            </a:xfrm>
            <a:prstGeom prst="round1Rect">
              <a:avLst/>
            </a:prstGeom>
            <a:solidFill>
              <a:srgbClr val="79463D"/>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pPr marL="0" marR="0" lvl="0" indent="0" algn="l" defTabSz="4389120" rtl="0" eaLnBrk="1" fontAlgn="auto" latinLnBrk="0" hangingPunct="1">
                <a:lnSpc>
                  <a:spcPct val="100000"/>
                </a:lnSpc>
                <a:spcBef>
                  <a:spcPts val="0"/>
                </a:spcBef>
                <a:spcAft>
                  <a:spcPts val="0"/>
                </a:spcAft>
                <a:buClr>
                  <a:srgbClr val="AD8F67"/>
                </a:buClr>
                <a:buSzTx/>
                <a:buFont typeface="Arial" panose="020B0604020202020204" pitchFamily="34" charset="0"/>
                <a:buNone/>
                <a:tabLst/>
                <a:defRPr/>
              </a:pPr>
              <a:r>
                <a:rPr kumimoji="0" lang="en-US" sz="6000" b="0" i="0" u="none" strike="noStrike" kern="1200" cap="all" spc="0" normalizeH="0" baseline="0" noProof="0" dirty="0" smtClean="0">
                  <a:ln>
                    <a:noFill/>
                  </a:ln>
                  <a:solidFill>
                    <a:srgbClr val="FFFFFF"/>
                  </a:solidFill>
                  <a:effectLst/>
                  <a:uLnTx/>
                  <a:uFillTx/>
                  <a:latin typeface="Cambria" panose="02040503050406030204"/>
                  <a:ea typeface="+mn-ea"/>
                  <a:cs typeface="+mn-cs"/>
                </a:rPr>
                <a:t>result</a:t>
              </a:r>
              <a:endParaRPr kumimoji="0" lang="en-US" sz="6000" b="0" i="0" u="none" strike="noStrike" kern="1200" cap="all" spc="0" normalizeH="0" baseline="0" noProof="0" dirty="0">
                <a:ln>
                  <a:noFill/>
                </a:ln>
                <a:solidFill>
                  <a:srgbClr val="FFFFFF"/>
                </a:solidFill>
                <a:effectLst/>
                <a:uLnTx/>
                <a:uFillTx/>
                <a:latin typeface="Cambria" panose="02040503050406030204"/>
                <a:ea typeface="+mn-ea"/>
                <a:cs typeface="+mn-cs"/>
              </a:endParaRPr>
            </a:p>
          </p:txBody>
        </p:sp>
      </p:grpSp>
      <p:grpSp>
        <p:nvGrpSpPr>
          <p:cNvPr id="79" name="Group 13"/>
          <p:cNvGrpSpPr/>
          <p:nvPr/>
        </p:nvGrpSpPr>
        <p:grpSpPr>
          <a:xfrm>
            <a:off x="15353320" y="29004276"/>
            <a:ext cx="13218819" cy="3015559"/>
            <a:chOff x="16083295" y="16889034"/>
            <a:chExt cx="12705326" cy="2847878"/>
          </a:xfrm>
        </p:grpSpPr>
        <p:pic>
          <p:nvPicPr>
            <p:cNvPr id="80" name="Picture 9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83295" y="16904856"/>
              <a:ext cx="3752127" cy="2424378"/>
            </a:xfrm>
            <a:prstGeom prst="rect">
              <a:avLst/>
            </a:prstGeom>
            <a:noFill/>
          </p:spPr>
        </p:pic>
        <p:sp>
          <p:nvSpPr>
            <p:cNvPr id="81" name="Rectangle 95"/>
            <p:cNvSpPr/>
            <p:nvPr/>
          </p:nvSpPr>
          <p:spPr>
            <a:xfrm>
              <a:off x="19380815" y="19446249"/>
              <a:ext cx="5455715" cy="290663"/>
            </a:xfrm>
            <a:prstGeom prst="rect">
              <a:avLst/>
            </a:prstGeom>
          </p:spPr>
          <p:txBody>
            <a:bodyPr wrap="square">
              <a:spAutoFit/>
            </a:bodyPr>
            <a:lstStyle/>
            <a:p>
              <a:r>
                <a:rPr lang="en-US" sz="1400" dirty="0" smtClean="0">
                  <a:ea typeface="DengXian" panose="02010600030101010101"/>
                </a:rPr>
                <a:t>Figure 3. The </a:t>
              </a:r>
              <a:r>
                <a:rPr lang="en-US" sz="1400" dirty="0">
                  <a:ea typeface="DengXian" panose="02010600030101010101"/>
                </a:rPr>
                <a:t>choice of different </a:t>
              </a:r>
              <a:r>
                <a:rPr lang="en-US" sz="1400" dirty="0" smtClean="0">
                  <a:ea typeface="DengXian" panose="02010600030101010101"/>
                </a:rPr>
                <a:t>cluster </a:t>
              </a:r>
              <a:r>
                <a:rPr lang="en-US" sz="1400" dirty="0">
                  <a:ea typeface="DengXian" panose="02010600030101010101"/>
                </a:rPr>
                <a:t>number </a:t>
              </a:r>
              <a:r>
                <a:rPr lang="en-US" sz="1400" dirty="0" smtClean="0">
                  <a:ea typeface="DengXian" panose="02010600030101010101"/>
                </a:rPr>
                <a:t>(k = 3 and k = 18)</a:t>
              </a:r>
              <a:endParaRPr lang="en-US" sz="1400" dirty="0"/>
            </a:p>
          </p:txBody>
        </p:sp>
        <p:pic>
          <p:nvPicPr>
            <p:cNvPr id="95" name="Picture 12"/>
            <p:cNvPicPr/>
            <p:nvPr/>
          </p:nvPicPr>
          <p:blipFill>
            <a:blip r:embed="rId7"/>
            <a:stretch>
              <a:fillRect/>
            </a:stretch>
          </p:blipFill>
          <p:spPr>
            <a:xfrm>
              <a:off x="20006098" y="17015185"/>
              <a:ext cx="4332392" cy="2350780"/>
            </a:xfrm>
            <a:prstGeom prst="rect">
              <a:avLst/>
            </a:prstGeom>
          </p:spPr>
        </p:pic>
        <p:pic>
          <p:nvPicPr>
            <p:cNvPr id="102" name="Picture 56"/>
            <p:cNvPicPr>
              <a:picLocks noChangeAspect="1"/>
            </p:cNvPicPr>
            <p:nvPr/>
          </p:nvPicPr>
          <p:blipFill>
            <a:blip r:embed="rId8"/>
            <a:stretch>
              <a:fillRect/>
            </a:stretch>
          </p:blipFill>
          <p:spPr>
            <a:xfrm>
              <a:off x="24279547" y="16889034"/>
              <a:ext cx="4509074" cy="2511596"/>
            </a:xfrm>
            <a:prstGeom prst="rect">
              <a:avLst/>
            </a:prstGeom>
          </p:spPr>
        </p:pic>
        <p:sp>
          <p:nvSpPr>
            <p:cNvPr id="103" name="Oval 12"/>
            <p:cNvSpPr/>
            <p:nvPr/>
          </p:nvSpPr>
          <p:spPr>
            <a:xfrm>
              <a:off x="16510820" y="17646626"/>
              <a:ext cx="75564" cy="755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64"/>
            <p:cNvSpPr/>
            <p:nvPr/>
          </p:nvSpPr>
          <p:spPr>
            <a:xfrm>
              <a:off x="19458038" y="17673668"/>
              <a:ext cx="75564" cy="755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4"/>
          <p:cNvSpPr>
            <a:spLocks noChangeArrowheads="1"/>
          </p:cNvSpPr>
          <p:nvPr/>
        </p:nvSpPr>
        <p:spPr bwMode="auto">
          <a:xfrm>
            <a:off x="0" y="0"/>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12"/>
          <p:cNvSpPr>
            <a:spLocks noChangeArrowheads="1"/>
          </p:cNvSpPr>
          <p:nvPr/>
        </p:nvSpPr>
        <p:spPr bwMode="auto">
          <a:xfrm>
            <a:off x="25106522" y="14056567"/>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14"/>
          <p:cNvSpPr>
            <a:spLocks noChangeArrowheads="1"/>
          </p:cNvSpPr>
          <p:nvPr/>
        </p:nvSpPr>
        <p:spPr bwMode="auto">
          <a:xfrm>
            <a:off x="0" y="0"/>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9" name="Group 38"/>
          <p:cNvGrpSpPr/>
          <p:nvPr/>
        </p:nvGrpSpPr>
        <p:grpSpPr>
          <a:xfrm>
            <a:off x="14961517" y="3554287"/>
            <a:ext cx="13719875" cy="19529583"/>
            <a:chOff x="15136833" y="3554287"/>
            <a:chExt cx="13719875" cy="19529583"/>
          </a:xfrm>
        </p:grpSpPr>
        <p:grpSp>
          <p:nvGrpSpPr>
            <p:cNvPr id="18" name="组合 17"/>
            <p:cNvGrpSpPr/>
            <p:nvPr/>
          </p:nvGrpSpPr>
          <p:grpSpPr>
            <a:xfrm>
              <a:off x="15136833" y="3554287"/>
              <a:ext cx="13719875" cy="19529583"/>
              <a:chOff x="15566190" y="3554287"/>
              <a:chExt cx="13441999" cy="19529583"/>
            </a:xfrm>
          </p:grpSpPr>
          <p:sp>
            <p:nvSpPr>
              <p:cNvPr id="54" name="Text Placeholder 8"/>
              <p:cNvSpPr txBox="1">
                <a:spLocks/>
              </p:cNvSpPr>
              <p:nvPr/>
            </p:nvSpPr>
            <p:spPr>
              <a:xfrm>
                <a:off x="15569984" y="3554287"/>
                <a:ext cx="13438205" cy="1216152"/>
              </a:xfrm>
              <a:prstGeom prst="round1Rect">
                <a:avLst/>
              </a:prstGeom>
              <a:solidFill>
                <a:srgbClr val="808DA0"/>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pPr marL="0" marR="0" lvl="0" indent="0" algn="l" defTabSz="4389120" rtl="0" eaLnBrk="1" fontAlgn="auto" latinLnBrk="0" hangingPunct="1">
                  <a:lnSpc>
                    <a:spcPct val="100000"/>
                  </a:lnSpc>
                  <a:spcBef>
                    <a:spcPts val="0"/>
                  </a:spcBef>
                  <a:spcAft>
                    <a:spcPts val="0"/>
                  </a:spcAft>
                  <a:buClr>
                    <a:srgbClr val="AD8F67"/>
                  </a:buClr>
                  <a:buSzTx/>
                  <a:buFont typeface="Arial" panose="020B0604020202020204" pitchFamily="34" charset="0"/>
                  <a:buNone/>
                  <a:tabLst/>
                  <a:defRPr/>
                </a:pPr>
                <a:r>
                  <a:rPr kumimoji="0" lang="en-US" sz="6000" b="0" i="0" u="none" strike="noStrike" kern="1200" cap="all" spc="0" normalizeH="0" baseline="0" noProof="0" dirty="0" smtClean="0">
                    <a:ln>
                      <a:noFill/>
                    </a:ln>
                    <a:solidFill>
                      <a:srgbClr val="FFFFFF"/>
                    </a:solidFill>
                    <a:effectLst/>
                    <a:uLnTx/>
                    <a:uFillTx/>
                    <a:latin typeface="Cambria" panose="02040503050406030204"/>
                    <a:ea typeface="+mn-ea"/>
                    <a:cs typeface="+mn-cs"/>
                  </a:rPr>
                  <a:t>methods</a:t>
                </a:r>
                <a:endParaRPr kumimoji="0" lang="en-US" sz="6000" b="0" i="0" u="none" strike="noStrike" kern="1200" cap="all" spc="0" normalizeH="0" baseline="0" noProof="0" dirty="0">
                  <a:ln>
                    <a:noFill/>
                  </a:ln>
                  <a:solidFill>
                    <a:srgbClr val="FFFFFF"/>
                  </a:solidFill>
                  <a:effectLst/>
                  <a:uLnTx/>
                  <a:uFillTx/>
                  <a:latin typeface="Cambria" panose="02040503050406030204"/>
                  <a:ea typeface="+mn-ea"/>
                  <a:cs typeface="+mn-cs"/>
                </a:endParaRPr>
              </a:p>
            </p:txBody>
          </p:sp>
          <p:sp>
            <p:nvSpPr>
              <p:cNvPr id="55" name="Content Placeholder 13"/>
              <p:cNvSpPr txBox="1">
                <a:spLocks/>
              </p:cNvSpPr>
              <p:nvPr/>
            </p:nvSpPr>
            <p:spPr>
              <a:xfrm>
                <a:off x="15566190" y="4767838"/>
                <a:ext cx="13438205" cy="18316032"/>
              </a:xfrm>
              <a:prstGeom prst="rect">
                <a:avLst/>
              </a:prstGeom>
              <a:solidFill>
                <a:schemeClr val="bg1"/>
              </a:solidFill>
            </p:spPr>
            <p:txBody>
              <a:bodyPr vert="horz" lIns="365760" tIns="182880" rIns="91440" bIns="45720" rtlCol="0">
                <a:norm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pPr marR="0" lvl="0" algn="l" defTabSz="4389120" rtl="0" eaLnBrk="1" fontAlgn="auto" latinLnBrk="0" hangingPunct="1">
                  <a:lnSpc>
                    <a:spcPct val="100000"/>
                  </a:lnSpc>
                  <a:spcBef>
                    <a:spcPts val="1200"/>
                  </a:spcBef>
                  <a:spcAft>
                    <a:spcPts val="0"/>
                  </a:spcAft>
                  <a:buClr>
                    <a:srgbClr val="AD8F67"/>
                  </a:buClr>
                  <a:buSzTx/>
                  <a:buFont typeface="Wingdings" panose="05000000000000000000" pitchFamily="2" charset="2"/>
                  <a:buChar char="v"/>
                  <a:tabLst/>
                  <a:defRPr/>
                </a:pPr>
                <a:r>
                  <a:rPr kumimoji="0" lang="en-US" sz="2800" b="1" i="0" u="none" strike="noStrike" kern="1200" cap="none" spc="0" normalizeH="0" baseline="0" noProof="0" dirty="0" smtClean="0">
                    <a:ln>
                      <a:noFill/>
                    </a:ln>
                    <a:solidFill>
                      <a:srgbClr val="292934"/>
                    </a:solidFill>
                    <a:effectLst/>
                    <a:uLnTx/>
                    <a:uFillTx/>
                    <a:ea typeface="+mn-ea"/>
                    <a:cs typeface="+mn-cs"/>
                  </a:rPr>
                  <a:t>Topic modelling technique</a:t>
                </a:r>
                <a:r>
                  <a:rPr kumimoji="0" lang="en-US" sz="2800" b="1" i="0" u="none" strike="noStrike" kern="1200" cap="none" spc="0" normalizeH="0" noProof="0" dirty="0" smtClean="0">
                    <a:ln>
                      <a:noFill/>
                    </a:ln>
                    <a:solidFill>
                      <a:srgbClr val="292934"/>
                    </a:solidFill>
                    <a:effectLst/>
                    <a:uLnTx/>
                    <a:uFillTx/>
                    <a:ea typeface="+mn-ea"/>
                    <a:cs typeface="+mn-cs"/>
                  </a:rPr>
                  <a:t> in urban land use identification</a:t>
                </a:r>
                <a:endParaRPr kumimoji="0" lang="en-US" sz="2800" b="1" i="0" u="none" strike="noStrike" kern="1200" cap="none" spc="0" normalizeH="0" baseline="0" noProof="0" dirty="0" smtClean="0">
                  <a:ln>
                    <a:noFill/>
                  </a:ln>
                  <a:solidFill>
                    <a:srgbClr val="292934"/>
                  </a:solidFill>
                  <a:effectLst/>
                  <a:uLnTx/>
                  <a:uFillTx/>
                  <a:ea typeface="+mn-ea"/>
                  <a:cs typeface="+mn-cs"/>
                </a:endParaRPr>
              </a:p>
            </p:txBody>
          </p:sp>
        </p:grpSp>
        <p:grpSp>
          <p:nvGrpSpPr>
            <p:cNvPr id="88" name="Group 87"/>
            <p:cNvGrpSpPr/>
            <p:nvPr/>
          </p:nvGrpSpPr>
          <p:grpSpPr>
            <a:xfrm>
              <a:off x="15634311" y="10538802"/>
              <a:ext cx="12839696" cy="4150279"/>
              <a:chOff x="16418098" y="9006403"/>
              <a:chExt cx="9394026" cy="4150279"/>
            </a:xfrm>
          </p:grpSpPr>
          <p:sp>
            <p:nvSpPr>
              <p:cNvPr id="75" name="Rounded Rectangle 74"/>
              <p:cNvSpPr/>
              <p:nvPr/>
            </p:nvSpPr>
            <p:spPr>
              <a:xfrm>
                <a:off x="16433715" y="9016601"/>
                <a:ext cx="9366154" cy="4140081"/>
              </a:xfrm>
              <a:prstGeom prst="roundRect">
                <a:avLst/>
              </a:prstGeom>
              <a:noFill/>
              <a:ln w="28575">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3" name="Text Placeholder 8"/>
              <p:cNvSpPr txBox="1">
                <a:spLocks/>
              </p:cNvSpPr>
              <p:nvPr/>
            </p:nvSpPr>
            <p:spPr>
              <a:xfrm>
                <a:off x="16418098" y="9006403"/>
                <a:ext cx="9394026" cy="914400"/>
              </a:xfrm>
              <a:prstGeom prst="round1Rect">
                <a:avLst/>
              </a:prstGeom>
              <a:solidFill>
                <a:srgbClr val="808DA0"/>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pPr marL="0" marR="0" lvl="0" indent="0" defTabSz="4389120" rtl="0" eaLnBrk="1" fontAlgn="auto" latinLnBrk="0" hangingPunct="1">
                  <a:lnSpc>
                    <a:spcPct val="100000"/>
                  </a:lnSpc>
                  <a:spcBef>
                    <a:spcPts val="0"/>
                  </a:spcBef>
                  <a:spcAft>
                    <a:spcPts val="0"/>
                  </a:spcAft>
                  <a:buClr>
                    <a:srgbClr val="AD8F67"/>
                  </a:buClr>
                  <a:buSzTx/>
                  <a:buFont typeface="Arial" panose="020B0604020202020204" pitchFamily="34" charset="0"/>
                  <a:buNone/>
                  <a:tabLst/>
                  <a:defRPr/>
                </a:pPr>
                <a:r>
                  <a:rPr kumimoji="0" lang="en-US" altLang="zh-CN" sz="3600" b="0" i="0" u="none" strike="noStrike" kern="1200" cap="all" spc="0" normalizeH="0" baseline="0" noProof="0" dirty="0" smtClean="0">
                    <a:ln>
                      <a:noFill/>
                    </a:ln>
                    <a:solidFill>
                      <a:srgbClr val="FFFFFF"/>
                    </a:solidFill>
                    <a:effectLst/>
                    <a:uLnTx/>
                    <a:uFillTx/>
                    <a:latin typeface="Cambria" panose="02040503050406030204"/>
                    <a:ea typeface="+mn-ea"/>
                    <a:cs typeface="+mn-cs"/>
                  </a:rPr>
                  <a:t>Step 1: </a:t>
                </a:r>
                <a:r>
                  <a:rPr kumimoji="0" lang="en-US" altLang="zh-CN" sz="3600" b="0" i="0" u="none" strike="noStrike" kern="1200" cap="all" spc="0" normalizeH="0" noProof="0" dirty="0" smtClean="0">
                    <a:ln>
                      <a:noFill/>
                    </a:ln>
                    <a:solidFill>
                      <a:srgbClr val="FFFFFF"/>
                    </a:solidFill>
                    <a:effectLst/>
                    <a:uLnTx/>
                    <a:uFillTx/>
                    <a:latin typeface="Cambria" panose="02040503050406030204"/>
                    <a:ea typeface="+mn-ea"/>
                    <a:cs typeface="+mn-cs"/>
                  </a:rPr>
                  <a:t>functional matrix extraction</a:t>
                </a:r>
                <a:endParaRPr kumimoji="0" lang="en-US" sz="3600" b="0" i="0" u="none" strike="noStrike" kern="1200" cap="all" spc="0" normalizeH="0" baseline="0" noProof="0" dirty="0">
                  <a:ln>
                    <a:noFill/>
                  </a:ln>
                  <a:solidFill>
                    <a:srgbClr val="FFFFFF"/>
                  </a:solidFill>
                  <a:effectLst/>
                  <a:uLnTx/>
                  <a:uFillTx/>
                  <a:latin typeface="Cambria" panose="02040503050406030204"/>
                  <a:ea typeface="+mn-ea"/>
                  <a:cs typeface="+mn-cs"/>
                </a:endParaRPr>
              </a:p>
            </p:txBody>
          </p:sp>
        </p:grpSp>
        <p:grpSp>
          <p:nvGrpSpPr>
            <p:cNvPr id="89" name="Group 88"/>
            <p:cNvGrpSpPr/>
            <p:nvPr/>
          </p:nvGrpSpPr>
          <p:grpSpPr>
            <a:xfrm>
              <a:off x="15634312" y="15304147"/>
              <a:ext cx="12839696" cy="3442571"/>
              <a:chOff x="26898965" y="8949253"/>
              <a:chExt cx="7648343" cy="3442571"/>
            </a:xfrm>
          </p:grpSpPr>
          <p:sp>
            <p:nvSpPr>
              <p:cNvPr id="76" name="Rounded Rectangle 75"/>
              <p:cNvSpPr/>
              <p:nvPr/>
            </p:nvSpPr>
            <p:spPr>
              <a:xfrm>
                <a:off x="26911677" y="9006406"/>
                <a:ext cx="7625649" cy="3385418"/>
              </a:xfrm>
              <a:prstGeom prst="roundRect">
                <a:avLst/>
              </a:prstGeom>
              <a:noFill/>
              <a:ln w="28575">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4" name="Text Placeholder 8"/>
              <p:cNvSpPr txBox="1">
                <a:spLocks/>
              </p:cNvSpPr>
              <p:nvPr/>
            </p:nvSpPr>
            <p:spPr>
              <a:xfrm>
                <a:off x="26898965" y="8949253"/>
                <a:ext cx="7648343" cy="914400"/>
              </a:xfrm>
              <a:prstGeom prst="round1Rect">
                <a:avLst/>
              </a:prstGeom>
              <a:solidFill>
                <a:srgbClr val="808DA0"/>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pPr lvl="0">
                  <a:buClr>
                    <a:srgbClr val="AD8F67"/>
                  </a:buClr>
                  <a:defRPr/>
                </a:pPr>
                <a:r>
                  <a:rPr kumimoji="0" lang="en-US" altLang="zh-CN" sz="3600" b="0" i="0" u="none" strike="noStrike" kern="1200" cap="all" spc="0" normalizeH="0" baseline="0" noProof="0" dirty="0" smtClean="0">
                    <a:ln>
                      <a:noFill/>
                    </a:ln>
                    <a:solidFill>
                      <a:srgbClr val="FFFFFF"/>
                    </a:solidFill>
                    <a:effectLst/>
                    <a:uLnTx/>
                    <a:uFillTx/>
                    <a:latin typeface="Cambria" panose="02040503050406030204"/>
                    <a:ea typeface="+mn-ea"/>
                    <a:cs typeface="+mn-cs"/>
                  </a:rPr>
                  <a:t>Step 2: </a:t>
                </a:r>
                <a:r>
                  <a:rPr lang="en-US" altLang="zh-CN" sz="3600" dirty="0">
                    <a:solidFill>
                      <a:srgbClr val="FFFFFF"/>
                    </a:solidFill>
                    <a:latin typeface="Cambria" panose="02040503050406030204"/>
                  </a:rPr>
                  <a:t>region aggregation</a:t>
                </a:r>
                <a:endParaRPr kumimoji="0" lang="en-US" sz="3600" b="0" i="0" u="none" strike="noStrike" kern="1200" cap="all" spc="0" normalizeH="0" baseline="0" noProof="0" dirty="0">
                  <a:ln>
                    <a:noFill/>
                  </a:ln>
                  <a:solidFill>
                    <a:srgbClr val="FFFFFF"/>
                  </a:solidFill>
                  <a:effectLst/>
                  <a:uLnTx/>
                  <a:uFillTx/>
                  <a:latin typeface="Cambria" panose="02040503050406030204"/>
                  <a:ea typeface="+mn-ea"/>
                  <a:cs typeface="+mn-cs"/>
                </a:endParaRPr>
              </a:p>
            </p:txBody>
          </p:sp>
        </p:grpSp>
        <p:grpSp>
          <p:nvGrpSpPr>
            <p:cNvPr id="90" name="Group 89"/>
            <p:cNvGrpSpPr/>
            <p:nvPr/>
          </p:nvGrpSpPr>
          <p:grpSpPr>
            <a:xfrm>
              <a:off x="15634314" y="19266534"/>
              <a:ext cx="12839694" cy="3562512"/>
              <a:chOff x="35268738" y="8917629"/>
              <a:chExt cx="6637287" cy="3562512"/>
            </a:xfrm>
          </p:grpSpPr>
          <p:sp>
            <p:nvSpPr>
              <p:cNvPr id="77" name="Rounded Rectangle 76"/>
              <p:cNvSpPr/>
              <p:nvPr/>
            </p:nvSpPr>
            <p:spPr>
              <a:xfrm>
                <a:off x="35279770" y="8974781"/>
                <a:ext cx="6617595" cy="3505360"/>
              </a:xfrm>
              <a:prstGeom prst="roundRect">
                <a:avLst/>
              </a:prstGeom>
              <a:noFill/>
              <a:ln w="28575">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5" name="Text Placeholder 8"/>
              <p:cNvSpPr txBox="1">
                <a:spLocks/>
              </p:cNvSpPr>
              <p:nvPr/>
            </p:nvSpPr>
            <p:spPr>
              <a:xfrm>
                <a:off x="35268738" y="8917629"/>
                <a:ext cx="6637287" cy="914400"/>
              </a:xfrm>
              <a:prstGeom prst="round1Rect">
                <a:avLst/>
              </a:prstGeom>
              <a:solidFill>
                <a:srgbClr val="808DA0"/>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pPr lvl="0">
                  <a:buClr>
                    <a:srgbClr val="AD8F67"/>
                  </a:buClr>
                  <a:defRPr/>
                </a:pPr>
                <a:r>
                  <a:rPr kumimoji="0" lang="en-US" altLang="zh-CN" sz="3600" b="0" i="0" u="none" strike="noStrike" kern="1200" cap="all" spc="0" normalizeH="0" baseline="0" noProof="0" dirty="0" smtClean="0">
                    <a:ln>
                      <a:noFill/>
                    </a:ln>
                    <a:solidFill>
                      <a:srgbClr val="FFFFFF"/>
                    </a:solidFill>
                    <a:effectLst/>
                    <a:uLnTx/>
                    <a:uFillTx/>
                    <a:latin typeface="Cambria" panose="02040503050406030204"/>
                    <a:ea typeface="+mn-ea"/>
                    <a:cs typeface="+mn-cs"/>
                  </a:rPr>
                  <a:t>Step 3: </a:t>
                </a:r>
                <a:r>
                  <a:rPr kumimoji="0" lang="en-US" altLang="zh-CN" sz="3600" b="0" i="0" u="none" strike="noStrike" kern="1200" cap="all" spc="0" normalizeH="0" noProof="0" dirty="0" smtClean="0">
                    <a:ln>
                      <a:noFill/>
                    </a:ln>
                    <a:solidFill>
                      <a:srgbClr val="FFFFFF"/>
                    </a:solidFill>
                    <a:effectLst/>
                    <a:uLnTx/>
                    <a:uFillTx/>
                    <a:latin typeface="Cambria" panose="02040503050406030204"/>
                    <a:ea typeface="+mn-ea"/>
                    <a:cs typeface="+mn-cs"/>
                  </a:rPr>
                  <a:t>land use </a:t>
                </a:r>
                <a:r>
                  <a:rPr lang="en-US" altLang="zh-CN" sz="3600" dirty="0">
                    <a:solidFill>
                      <a:srgbClr val="FFFFFF"/>
                    </a:solidFill>
                    <a:latin typeface="Cambria" panose="02040503050406030204"/>
                  </a:rPr>
                  <a:t>Labeling</a:t>
                </a:r>
                <a:endParaRPr kumimoji="0" lang="en-US" sz="3600" b="0" i="0" u="none" strike="noStrike" kern="1200" cap="all" spc="0" normalizeH="0" baseline="0" noProof="0" dirty="0">
                  <a:ln>
                    <a:noFill/>
                  </a:ln>
                  <a:solidFill>
                    <a:srgbClr val="FFFFFF"/>
                  </a:solidFill>
                  <a:effectLst/>
                  <a:uLnTx/>
                  <a:uFillTx/>
                  <a:latin typeface="Cambria" panose="02040503050406030204"/>
                  <a:ea typeface="+mn-ea"/>
                  <a:cs typeface="+mn-cs"/>
                </a:endParaRPr>
              </a:p>
            </p:txBody>
          </p:sp>
        </p:grpSp>
        <p:sp>
          <p:nvSpPr>
            <p:cNvPr id="3" name="下箭头 2"/>
            <p:cNvSpPr/>
            <p:nvPr/>
          </p:nvSpPr>
          <p:spPr>
            <a:xfrm>
              <a:off x="21589406" y="14779412"/>
              <a:ext cx="548640" cy="457200"/>
            </a:xfrm>
            <a:prstGeom prst="down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下箭头 61"/>
            <p:cNvSpPr/>
            <p:nvPr/>
          </p:nvSpPr>
          <p:spPr>
            <a:xfrm>
              <a:off x="21589406" y="18819941"/>
              <a:ext cx="548640" cy="457200"/>
            </a:xfrm>
            <a:prstGeom prst="down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5436964" y="5506148"/>
              <a:ext cx="5842427" cy="4416594"/>
            </a:xfrm>
            <a:prstGeom prst="rect">
              <a:avLst/>
            </a:prstGeom>
            <a:noFill/>
          </p:spPr>
          <p:txBody>
            <a:bodyPr wrap="square" rtlCol="0">
              <a:spAutoFit/>
            </a:bodyPr>
            <a:lstStyle/>
            <a:p>
              <a:pPr algn="just"/>
              <a:r>
                <a:rPr lang="en-US" altLang="zh-CN" sz="2400" dirty="0">
                  <a:latin typeface="+mn-ea"/>
                  <a:cs typeface="Calibri" panose="020F0502020204030204" pitchFamily="34" charset="0"/>
                </a:rPr>
                <a:t>The DMR topic model is chosen because it takes meta </a:t>
              </a:r>
              <a:r>
                <a:rPr lang="en-US" altLang="zh-CN" sz="2400" dirty="0" smtClean="0">
                  <a:latin typeface="+mn-ea"/>
                  <a:cs typeface="Calibri" panose="020F0502020204030204" pitchFamily="34" charset="0"/>
                </a:rPr>
                <a:t>information </a:t>
              </a:r>
              <a:r>
                <a:rPr lang="en-US" altLang="zh-CN" sz="2400" dirty="0">
                  <a:latin typeface="+mn-ea"/>
                  <a:cs typeface="Calibri" panose="020F0502020204030204" pitchFamily="34" charset="0"/>
                </a:rPr>
                <a:t>into </a:t>
              </a:r>
              <a:r>
                <a:rPr lang="en-US" altLang="zh-CN" sz="2400" dirty="0" smtClean="0">
                  <a:latin typeface="+mn-ea"/>
                  <a:cs typeface="Calibri" panose="020F0502020204030204" pitchFamily="34" charset="0"/>
                </a:rPr>
                <a:t>the topic generative </a:t>
              </a:r>
              <a:r>
                <a:rPr lang="en-US" altLang="zh-CN" sz="2400" dirty="0">
                  <a:latin typeface="+mn-ea"/>
                  <a:cs typeface="Calibri" panose="020F0502020204030204" pitchFamily="34" charset="0"/>
                </a:rPr>
                <a:t>process </a:t>
              </a:r>
              <a:r>
                <a:rPr lang="en-US" altLang="zh-CN" sz="2400" dirty="0" smtClean="0">
                  <a:latin typeface="+mn-ea"/>
                  <a:cs typeface="Calibri" panose="020F0502020204030204" pitchFamily="34" charset="0"/>
                </a:rPr>
                <a:t>and keeps </a:t>
              </a:r>
              <a:r>
                <a:rPr lang="en-US" altLang="zh-CN" sz="2400" dirty="0">
                  <a:latin typeface="+mn-ea"/>
                  <a:cs typeface="Calibri" panose="020F0502020204030204" pitchFamily="34" charset="0"/>
                </a:rPr>
                <a:t>an efficient and robust performance. </a:t>
              </a:r>
            </a:p>
            <a:p>
              <a:pPr algn="just">
                <a:spcBef>
                  <a:spcPts val="600"/>
                </a:spcBef>
              </a:pPr>
              <a:r>
                <a:rPr lang="en-US" altLang="zh-CN" sz="2400" dirty="0">
                  <a:latin typeface="+mn-ea"/>
                  <a:cs typeface="Calibri" panose="020F0502020204030204" pitchFamily="34" charset="0"/>
                </a:rPr>
                <a:t>Accordingly, we define an analogy </a:t>
              </a:r>
              <a:r>
                <a:rPr lang="en-US" altLang="zh-CN" sz="2400" dirty="0" smtClean="0">
                  <a:latin typeface="+mn-ea"/>
                  <a:cs typeface="Calibri" panose="020F0502020204030204" pitchFamily="34" charset="0"/>
                </a:rPr>
                <a:t>to detect urban </a:t>
              </a:r>
              <a:r>
                <a:rPr lang="en-US" altLang="zh-CN" sz="2400" dirty="0">
                  <a:latin typeface="+mn-ea"/>
                  <a:cs typeface="Calibri" panose="020F0502020204030204" pitchFamily="34" charset="0"/>
                </a:rPr>
                <a:t>land </a:t>
              </a:r>
              <a:r>
                <a:rPr lang="en-US" altLang="zh-CN" sz="2400" dirty="0" smtClean="0">
                  <a:latin typeface="+mn-ea"/>
                  <a:cs typeface="Calibri" panose="020F0502020204030204" pitchFamily="34" charset="0"/>
                </a:rPr>
                <a:t>use:</a:t>
              </a:r>
            </a:p>
            <a:p>
              <a:pPr marL="457200">
                <a:lnSpc>
                  <a:spcPct val="150000"/>
                </a:lnSpc>
              </a:pPr>
              <a:r>
                <a:rPr lang="en-US" altLang="zh-CN" sz="2400" dirty="0" smtClean="0">
                  <a:latin typeface="+mn-ea"/>
                  <a:cs typeface="Calibri" panose="020F0502020204030204" pitchFamily="34" charset="0"/>
                </a:rPr>
                <a:t>Topic 			</a:t>
              </a:r>
              <a:r>
                <a:rPr lang="zh-CN" altLang="en-US" sz="2400" dirty="0" smtClean="0">
                  <a:latin typeface="+mn-ea"/>
                  <a:cs typeface="Calibri" panose="020F0502020204030204" pitchFamily="34" charset="0"/>
                </a:rPr>
                <a:t>→    </a:t>
              </a:r>
              <a:r>
                <a:rPr lang="en-US" altLang="zh-CN" sz="2400" dirty="0" smtClean="0">
                  <a:latin typeface="+mn-ea"/>
                  <a:cs typeface="Calibri" panose="020F0502020204030204" pitchFamily="34" charset="0"/>
                </a:rPr>
                <a:t>Land use type</a:t>
              </a:r>
            </a:p>
            <a:p>
              <a:pPr marL="457200"/>
              <a:r>
                <a:rPr lang="en-US" altLang="zh-CN" sz="2400" dirty="0" smtClean="0">
                  <a:latin typeface="+mn-ea"/>
                  <a:cs typeface="Calibri" panose="020F0502020204030204" pitchFamily="34" charset="0"/>
                </a:rPr>
                <a:t>Word 			</a:t>
              </a:r>
              <a:r>
                <a:rPr lang="zh-CN" altLang="en-US" sz="2400" dirty="0" smtClean="0">
                  <a:latin typeface="+mn-ea"/>
                  <a:cs typeface="Calibri" panose="020F0502020204030204" pitchFamily="34" charset="0"/>
                </a:rPr>
                <a:t>→</a:t>
              </a:r>
              <a:r>
                <a:rPr lang="zh-CN" altLang="en-US" sz="2400" dirty="0">
                  <a:latin typeface="+mn-ea"/>
                  <a:cs typeface="Calibri" panose="020F0502020204030204" pitchFamily="34" charset="0"/>
                </a:rPr>
                <a:t> </a:t>
              </a:r>
              <a:r>
                <a:rPr lang="zh-CN" altLang="en-US" sz="2400" dirty="0" smtClean="0">
                  <a:latin typeface="+mn-ea"/>
                  <a:cs typeface="Calibri" panose="020F0502020204030204" pitchFamily="34" charset="0"/>
                </a:rPr>
                <a:t>   </a:t>
              </a:r>
              <a:r>
                <a:rPr lang="en-US" altLang="zh-CN" sz="2400" dirty="0" smtClean="0">
                  <a:latin typeface="+mn-ea"/>
                  <a:cs typeface="Calibri" panose="020F0502020204030204" pitchFamily="34" charset="0"/>
                </a:rPr>
                <a:t>Bicycle rental status</a:t>
              </a:r>
            </a:p>
            <a:p>
              <a:pPr marL="457200"/>
              <a:r>
                <a:rPr lang="en-US" altLang="zh-CN" sz="2400" dirty="0" smtClean="0">
                  <a:latin typeface="+mn-ea"/>
                  <a:cs typeface="Calibri" panose="020F0502020204030204" pitchFamily="34" charset="0"/>
                </a:rPr>
                <a:t>Document 	</a:t>
              </a:r>
              <a:r>
                <a:rPr lang="zh-CN" altLang="en-US" sz="2400" dirty="0" smtClean="0">
                  <a:latin typeface="+mn-ea"/>
                  <a:cs typeface="Calibri" panose="020F0502020204030204" pitchFamily="34" charset="0"/>
                </a:rPr>
                <a:t>→    </a:t>
              </a:r>
              <a:r>
                <a:rPr lang="en-US" altLang="zh-CN" sz="2400" dirty="0" smtClean="0">
                  <a:latin typeface="+mn-ea"/>
                  <a:cs typeface="Calibri" panose="020F0502020204030204" pitchFamily="34" charset="0"/>
                </a:rPr>
                <a:t>Land use unit (TAZ)</a:t>
              </a:r>
            </a:p>
            <a:p>
              <a:pPr marL="457200"/>
              <a:r>
                <a:rPr lang="en-US" altLang="zh-CN" sz="2400" dirty="0" smtClean="0">
                  <a:latin typeface="+mn-ea"/>
                  <a:cs typeface="Calibri" panose="020F0502020204030204" pitchFamily="34" charset="0"/>
                </a:rPr>
                <a:t>Corpus 		</a:t>
              </a:r>
              <a:r>
                <a:rPr lang="zh-CN" altLang="en-US" sz="2400" dirty="0" smtClean="0">
                  <a:latin typeface="+mn-ea"/>
                  <a:cs typeface="Calibri" panose="020F0502020204030204" pitchFamily="34" charset="0"/>
                </a:rPr>
                <a:t>→    </a:t>
              </a:r>
              <a:r>
                <a:rPr lang="en-US" altLang="zh-CN" sz="2400" dirty="0" smtClean="0">
                  <a:latin typeface="+mn-ea"/>
                  <a:cs typeface="Calibri" panose="020F0502020204030204" pitchFamily="34" charset="0"/>
                </a:rPr>
                <a:t>Study area (TAZs)</a:t>
              </a:r>
            </a:p>
            <a:p>
              <a:pPr marL="457200"/>
              <a:r>
                <a:rPr lang="en-US" altLang="zh-CN" sz="2400" dirty="0" smtClean="0">
                  <a:latin typeface="+mn-ea"/>
                  <a:cs typeface="Calibri" panose="020F0502020204030204" pitchFamily="34" charset="0"/>
                </a:rPr>
                <a:t>Author			</a:t>
              </a:r>
              <a:r>
                <a:rPr lang="zh-CN" altLang="en-US" sz="2400" dirty="0" smtClean="0">
                  <a:latin typeface="+mn-ea"/>
                  <a:cs typeface="Calibri" panose="020F0502020204030204" pitchFamily="34" charset="0"/>
                </a:rPr>
                <a:t>→    </a:t>
              </a:r>
              <a:r>
                <a:rPr lang="en-US" altLang="zh-CN" sz="2400" dirty="0" smtClean="0">
                  <a:latin typeface="+mn-ea"/>
                  <a:cs typeface="Calibri" panose="020F0502020204030204" pitchFamily="34" charset="0"/>
                </a:rPr>
                <a:t>POI vector</a:t>
              </a:r>
              <a:endParaRPr lang="zh-CN" altLang="en-US" sz="2400" dirty="0">
                <a:latin typeface="+mn-ea"/>
                <a:cs typeface="Calibri" panose="020F0502020204030204" pitchFamily="34" charset="0"/>
              </a:endParaRPr>
            </a:p>
          </p:txBody>
        </p:sp>
        <p:sp>
          <p:nvSpPr>
            <p:cNvPr id="19" name="文本框 18"/>
            <p:cNvSpPr txBox="1"/>
            <p:nvPr/>
          </p:nvSpPr>
          <p:spPr>
            <a:xfrm>
              <a:off x="15747695" y="11545716"/>
              <a:ext cx="3409774" cy="3108543"/>
            </a:xfrm>
            <a:prstGeom prst="rect">
              <a:avLst/>
            </a:prstGeom>
            <a:noFill/>
          </p:spPr>
          <p:txBody>
            <a:bodyPr wrap="square" rtlCol="0">
              <a:spAutoFit/>
            </a:bodyPr>
            <a:lstStyle/>
            <a:p>
              <a:pPr marL="457200" indent="-457200">
                <a:buFont typeface="Wingdings" panose="05000000000000000000" pitchFamily="2" charset="2"/>
                <a:buChar char="v"/>
              </a:pPr>
              <a:r>
                <a:rPr lang="en-US" altLang="zh-CN" sz="2800" b="1" dirty="0">
                  <a:latin typeface="+mn-ea"/>
                  <a:cs typeface="Calibri" panose="020F0502020204030204" pitchFamily="34" charset="0"/>
                </a:rPr>
                <a:t>Land use </a:t>
              </a:r>
              <a:r>
                <a:rPr lang="en-US" altLang="zh-CN" sz="2800" b="1" dirty="0" smtClean="0">
                  <a:latin typeface="+mn-ea"/>
                  <a:cs typeface="Calibri" panose="020F0502020204030204" pitchFamily="34" charset="0"/>
                </a:rPr>
                <a:t>unit</a:t>
              </a:r>
            </a:p>
            <a:p>
              <a:r>
                <a:rPr lang="en-US" altLang="zh-CN" sz="2400" dirty="0">
                  <a:latin typeface="+mn-ea"/>
                  <a:cs typeface="Calibri" panose="020F0502020204030204" pitchFamily="34" charset="0"/>
                </a:rPr>
                <a:t>construct </a:t>
              </a:r>
              <a:r>
                <a:rPr lang="en-US" altLang="zh-CN" sz="2400" dirty="0" smtClean="0">
                  <a:latin typeface="+mn-ea"/>
                  <a:cs typeface="Calibri" panose="020F0502020204030204" pitchFamily="34" charset="0"/>
                </a:rPr>
                <a:t>transportation </a:t>
              </a:r>
              <a:r>
                <a:rPr lang="en-US" altLang="zh-CN" sz="2400" dirty="0">
                  <a:latin typeface="+mn-ea"/>
                  <a:cs typeface="Calibri" panose="020F0502020204030204" pitchFamily="34" charset="0"/>
                </a:rPr>
                <a:t>analysis zone (TAZ) by delineating road space, which is generated by buffering operation of road network, from urban area. </a:t>
              </a:r>
              <a:endParaRPr lang="zh-CN" altLang="en-US" sz="2400" dirty="0">
                <a:latin typeface="+mn-ea"/>
                <a:cs typeface="Calibri" panose="020F0502020204030204" pitchFamily="34" charset="0"/>
              </a:endParaRPr>
            </a:p>
          </p:txBody>
        </p:sp>
        <p:sp>
          <p:nvSpPr>
            <p:cNvPr id="86" name="文本框 85"/>
            <p:cNvSpPr txBox="1"/>
            <p:nvPr/>
          </p:nvSpPr>
          <p:spPr>
            <a:xfrm>
              <a:off x="19088905" y="11551287"/>
              <a:ext cx="4756958" cy="2369880"/>
            </a:xfrm>
            <a:prstGeom prst="rect">
              <a:avLst/>
            </a:prstGeom>
            <a:noFill/>
          </p:spPr>
          <p:txBody>
            <a:bodyPr wrap="square" rtlCol="0">
              <a:spAutoFit/>
            </a:bodyPr>
            <a:lstStyle/>
            <a:p>
              <a:pPr marL="457200" indent="-457200">
                <a:buFont typeface="Wingdings" panose="05000000000000000000" pitchFamily="2" charset="2"/>
                <a:buChar char="v"/>
              </a:pPr>
              <a:r>
                <a:rPr lang="en-US" altLang="zh-CN" sz="2800" b="1" dirty="0">
                  <a:cs typeface="Calibri" panose="020F0502020204030204" pitchFamily="34" charset="0"/>
                </a:rPr>
                <a:t>Station </a:t>
              </a:r>
              <a:r>
                <a:rPr lang="en-US" altLang="zh-CN" sz="2800" b="1" dirty="0" smtClean="0">
                  <a:cs typeface="Calibri" panose="020F0502020204030204" pitchFamily="34" charset="0"/>
                </a:rPr>
                <a:t>characterization</a:t>
              </a:r>
            </a:p>
            <a:p>
              <a:pPr algn="just"/>
              <a:r>
                <a:rPr lang="en-US" altLang="zh-CN" sz="2400" dirty="0" smtClean="0">
                  <a:latin typeface="+mn-ea"/>
                  <a:cs typeface="Calibri" panose="020F0502020204030204" pitchFamily="34" charset="0"/>
                </a:rPr>
                <a:t>calculate </a:t>
              </a:r>
              <a:r>
                <a:rPr lang="en-US" altLang="zh-CN" sz="2400" dirty="0">
                  <a:latin typeface="+mn-ea"/>
                  <a:cs typeface="Calibri" panose="020F0502020204030204" pitchFamily="34" charset="0"/>
                </a:rPr>
                <a:t>and sum up each hub stations’ rented / total ratio </a:t>
              </a:r>
              <a:r>
                <a:rPr lang="en-US" altLang="zh-CN" sz="2400" dirty="0" smtClean="0">
                  <a:latin typeface="+mn-ea"/>
                  <a:cs typeface="Calibri" panose="020F0502020204030204" pitchFamily="34" charset="0"/>
                </a:rPr>
                <a:t>of </a:t>
              </a:r>
              <a:r>
                <a:rPr lang="en-US" altLang="zh-CN" sz="2400" dirty="0">
                  <a:latin typeface="+mn-ea"/>
                  <a:cs typeface="Calibri" panose="020F0502020204030204" pitchFamily="34" charset="0"/>
                </a:rPr>
                <a:t>a given hour, and thus the continuous word of different time compose of a document</a:t>
              </a:r>
              <a:endParaRPr lang="en-US" altLang="zh-CN" sz="2400" dirty="0" smtClean="0">
                <a:latin typeface="+mn-ea"/>
                <a:cs typeface="Calibri" panose="020F0502020204030204" pitchFamily="34" charset="0"/>
              </a:endParaRPr>
            </a:p>
          </p:txBody>
        </p:sp>
        <mc:AlternateContent xmlns:mc="http://schemas.openxmlformats.org/markup-compatibility/2006" xmlns:a14="http://schemas.microsoft.com/office/drawing/2010/main">
          <mc:Choice Requires="a14">
            <p:sp>
              <p:nvSpPr>
                <p:cNvPr id="92" name="文本框 91"/>
                <p:cNvSpPr txBox="1"/>
                <p:nvPr/>
              </p:nvSpPr>
              <p:spPr>
                <a:xfrm>
                  <a:off x="23927865" y="11546539"/>
                  <a:ext cx="4438352" cy="2369880"/>
                </a:xfrm>
                <a:prstGeom prst="rect">
                  <a:avLst/>
                </a:prstGeom>
                <a:noFill/>
              </p:spPr>
              <p:txBody>
                <a:bodyPr wrap="square" rtlCol="0">
                  <a:spAutoFit/>
                </a:bodyPr>
                <a:lstStyle/>
                <a:p>
                  <a:pPr marL="457200" indent="-457200">
                    <a:buFont typeface="Wingdings" panose="05000000000000000000" pitchFamily="2" charset="2"/>
                    <a:buChar char="v"/>
                  </a:pPr>
                  <a:r>
                    <a:rPr lang="en-US" altLang="zh-CN" sz="2800" b="1" dirty="0" smtClean="0">
                      <a:latin typeface="+mn-ea"/>
                      <a:cs typeface="Calibri" panose="020F0502020204030204" pitchFamily="34" charset="0"/>
                    </a:rPr>
                    <a:t>Vector calculation</a:t>
                  </a:r>
                </a:p>
                <a:p>
                  <a:pPr algn="just"/>
                  <a:r>
                    <a:rPr lang="en-US" altLang="zh-CN" sz="2400" dirty="0" smtClean="0">
                      <a:latin typeface="+mn-ea"/>
                      <a:cs typeface="Calibri" panose="020F0502020204030204" pitchFamily="34" charset="0"/>
                    </a:rPr>
                    <a:t>construct </a:t>
                  </a:r>
                  <a:r>
                    <a:rPr lang="en-US" altLang="zh-CN" sz="2400" dirty="0">
                      <a:latin typeface="+mn-ea"/>
                      <a:cs typeface="Calibri" panose="020F0502020204030204" pitchFamily="34" charset="0"/>
                    </a:rPr>
                    <a:t>a meta </a:t>
                  </a:r>
                  <a:r>
                    <a:rPr lang="en-US" altLang="zh-CN" sz="2400" dirty="0" smtClean="0">
                      <a:latin typeface="+mn-ea"/>
                      <a:cs typeface="Calibri" panose="020F0502020204030204" pitchFamily="34" charset="0"/>
                    </a:rPr>
                    <a:t>vector</a:t>
                  </a:r>
                  <a14:m>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 =</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a:latin typeface="Cambria Math" panose="02040503050406030204" pitchFamily="18" charset="0"/>
                                </a:rPr>
                                <m:t>1</m:t>
                              </m:r>
                            </m:sub>
                          </m:sSub>
                          <m:r>
                            <a:rPr lang="en-US" sz="240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a:latin typeface="Cambria Math" panose="02040503050406030204" pitchFamily="18" charset="0"/>
                                </a:rPr>
                                <m:t>2</m:t>
                              </m:r>
                            </m:sub>
                          </m:sSub>
                          <m:r>
                            <a:rPr lang="en-US" sz="2400">
                              <a:latin typeface="Cambria Math" panose="02040503050406030204" pitchFamily="18" charset="0"/>
                            </a:rPr>
                            <m:t>, …, </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𝑛</m:t>
                              </m:r>
                            </m:sub>
                          </m:sSub>
                          <m:r>
                            <a:rPr lang="en-US" sz="2400">
                              <a:latin typeface="Cambria Math" panose="02040503050406030204" pitchFamily="18" charset="0"/>
                            </a:rPr>
                            <m:t> </m:t>
                          </m:r>
                        </m:e>
                      </m:d>
                    </m:oMath>
                  </a14:m>
                  <a:r>
                    <a:rPr lang="en-US" altLang="zh-CN" sz="2400" dirty="0" smtClean="0">
                      <a:latin typeface="Calibri" panose="020F0502020204030204" pitchFamily="34" charset="0"/>
                      <a:cs typeface="Calibri" panose="020F0502020204030204" pitchFamily="34" charset="0"/>
                    </a:rPr>
                    <a:t> </a:t>
                  </a:r>
                  <a:r>
                    <a:rPr lang="en-US" altLang="zh-CN" sz="2400" dirty="0" smtClean="0">
                      <a:latin typeface="+mn-ea"/>
                      <a:cs typeface="Calibri" panose="020F0502020204030204" pitchFamily="34" charset="0"/>
                    </a:rPr>
                    <a:t>where </a:t>
                  </a:r>
                  <a:r>
                    <a:rPr lang="en-US" altLang="zh-CN" sz="2400" dirty="0">
                      <a:latin typeface="+mn-ea"/>
                      <a:cs typeface="Calibri" panose="020F0502020204030204" pitchFamily="34" charset="0"/>
                    </a:rPr>
                    <a:t>n </a:t>
                  </a:r>
                  <a:r>
                    <a:rPr lang="en-US" altLang="zh-CN" sz="2400" dirty="0" smtClean="0">
                      <a:latin typeface="+mn-ea"/>
                      <a:cs typeface="Calibri" panose="020F0502020204030204" pitchFamily="34" charset="0"/>
                    </a:rPr>
                    <a:t>is </a:t>
                  </a:r>
                  <a:r>
                    <a:rPr lang="en-US" altLang="zh-CN" sz="2400" dirty="0">
                      <a:latin typeface="+mn-ea"/>
                      <a:cs typeface="Calibri" panose="020F0502020204030204" pitchFamily="34" charset="0"/>
                    </a:rPr>
                    <a:t>the number of POI category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𝑖</m:t>
                          </m:r>
                        </m:sub>
                      </m:sSub>
                      <m:r>
                        <a:rPr lang="en-US" sz="2400" i="1">
                          <a:latin typeface="Cambria Math" panose="02040503050406030204" pitchFamily="18" charset="0"/>
                        </a:rPr>
                        <m:t> </m:t>
                      </m:r>
                    </m:oMath>
                  </a14:m>
                  <a:r>
                    <a:rPr lang="en-US" altLang="zh-CN" sz="2400" dirty="0" smtClean="0">
                      <a:latin typeface="Calibri" panose="020F0502020204030204" pitchFamily="34" charset="0"/>
                      <a:cs typeface="Calibri" panose="020F0502020204030204" pitchFamily="34" charset="0"/>
                    </a:rPr>
                    <a:t> </a:t>
                  </a:r>
                  <a:r>
                    <a:rPr lang="en-US" altLang="zh-CN" sz="2400" dirty="0" smtClean="0">
                      <a:latin typeface="+mn-ea"/>
                      <a:cs typeface="Calibri" panose="020F0502020204030204" pitchFamily="34" charset="0"/>
                    </a:rPr>
                    <a:t>is </a:t>
                  </a:r>
                  <a:r>
                    <a:rPr lang="en-US" altLang="zh-CN" sz="2400" dirty="0">
                      <a:latin typeface="+mn-ea"/>
                      <a:cs typeface="Calibri" panose="020F0502020204030204" pitchFamily="34" charset="0"/>
                    </a:rPr>
                    <a:t>the frequency of the </a:t>
                  </a:r>
                  <a:r>
                    <a:rPr lang="en-US" altLang="zh-CN" sz="2400" dirty="0" err="1">
                      <a:latin typeface="+mn-ea"/>
                      <a:cs typeface="Calibri" panose="020F0502020204030204" pitchFamily="34" charset="0"/>
                    </a:rPr>
                    <a:t>i-th</a:t>
                  </a:r>
                  <a:r>
                    <a:rPr lang="en-US" altLang="zh-CN" sz="2400" dirty="0">
                      <a:latin typeface="+mn-ea"/>
                      <a:cs typeface="Calibri" panose="020F0502020204030204" pitchFamily="34" charset="0"/>
                    </a:rPr>
                    <a:t> POI category in a </a:t>
                  </a:r>
                  <a:r>
                    <a:rPr lang="en-US" altLang="zh-CN" sz="2400" dirty="0" smtClean="0">
                      <a:latin typeface="+mn-ea"/>
                      <a:cs typeface="Calibri" panose="020F0502020204030204" pitchFamily="34" charset="0"/>
                    </a:rPr>
                    <a:t>TAZ</a:t>
                  </a:r>
                </a:p>
              </p:txBody>
            </p:sp>
          </mc:Choice>
          <mc:Fallback xmlns="">
            <p:sp>
              <p:nvSpPr>
                <p:cNvPr id="92" name="文本框 91"/>
                <p:cNvSpPr txBox="1">
                  <a:spLocks noRot="1" noChangeAspect="1" noMove="1" noResize="1" noEditPoints="1" noAdjustHandles="1" noChangeArrowheads="1" noChangeShapeType="1" noTextEdit="1"/>
                </p:cNvSpPr>
                <p:nvPr/>
              </p:nvSpPr>
              <p:spPr>
                <a:xfrm>
                  <a:off x="23927865" y="11546539"/>
                  <a:ext cx="4438352" cy="2369880"/>
                </a:xfrm>
                <a:prstGeom prst="rect">
                  <a:avLst/>
                </a:prstGeom>
                <a:blipFill>
                  <a:blip r:embed="rId9"/>
                  <a:stretch>
                    <a:fillRect l="-2335" t="-2571" r="-2198" b="-5141"/>
                  </a:stretch>
                </a:blipFill>
              </p:spPr>
              <p:txBody>
                <a:bodyPr/>
                <a:lstStyle/>
                <a:p>
                  <a:r>
                    <a:rPr lang="en-US">
                      <a:noFill/>
                    </a:rPr>
                    <a:t> </a:t>
                  </a:r>
                </a:p>
              </p:txBody>
            </p:sp>
          </mc:Fallback>
        </mc:AlternateContent>
        <p:grpSp>
          <p:nvGrpSpPr>
            <p:cNvPr id="22" name="Group 21"/>
            <p:cNvGrpSpPr/>
            <p:nvPr/>
          </p:nvGrpSpPr>
          <p:grpSpPr>
            <a:xfrm>
              <a:off x="21279391" y="5372345"/>
              <a:ext cx="7279896" cy="5080172"/>
              <a:chOff x="21423769" y="5372345"/>
              <a:chExt cx="7279896" cy="5080172"/>
            </a:xfrm>
          </p:grpSpPr>
          <p:pic>
            <p:nvPicPr>
              <p:cNvPr id="73" name="Picture 72"/>
              <p:cNvPicPr/>
              <p:nvPr/>
            </p:nvPicPr>
            <p:blipFill>
              <a:blip r:embed="rId10">
                <a:extLst>
                  <a:ext uri="{28A0092B-C50C-407E-A947-70E740481C1C}">
                    <a14:useLocalDpi xmlns:a14="http://schemas.microsoft.com/office/drawing/2010/main" val="0"/>
                  </a:ext>
                </a:extLst>
              </a:blip>
              <a:stretch>
                <a:fillRect/>
              </a:stretch>
            </p:blipFill>
            <p:spPr>
              <a:xfrm>
                <a:off x="24604839" y="8845598"/>
                <a:ext cx="3943881" cy="1324085"/>
              </a:xfrm>
              <a:prstGeom prst="rect">
                <a:avLst/>
              </a:prstGeom>
            </p:spPr>
          </p:pic>
          <p:pic>
            <p:nvPicPr>
              <p:cNvPr id="91" name="Picture 90" descr="C://Users/shirley/AppData/Local/YNote/data/healingangle@163.com/568c4fd9f7524fdf99823697db222acd/clipboard.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904925" y="8898202"/>
                <a:ext cx="2638198" cy="1213179"/>
              </a:xfrm>
              <a:prstGeom prst="rect">
                <a:avLst/>
              </a:prstGeom>
              <a:noFill/>
              <a:extLst/>
            </p:spPr>
          </p:pic>
          <p:pic>
            <p:nvPicPr>
              <p:cNvPr id="66" name="Picture 2" descr="http://images.cnitblog.com/blog/401489/201301/30080332-dd3fabd59925417eaf349c6732931bf5.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16998" y="5372345"/>
                <a:ext cx="7093438" cy="3531554"/>
              </a:xfrm>
              <a:prstGeom prst="rect">
                <a:avLst/>
              </a:prstGeom>
              <a:noFill/>
              <a:extLst>
                <a:ext uri="{909E8E84-426E-40DD-AFC4-6F175D3DCCD1}">
                  <a14:hiddenFill xmlns:a14="http://schemas.microsoft.com/office/drawing/2010/main">
                    <a:solidFill>
                      <a:srgbClr val="FFFFFF"/>
                    </a:solidFill>
                  </a14:hiddenFill>
                </a:ext>
              </a:extLst>
            </p:spPr>
          </p:pic>
          <p:sp>
            <p:nvSpPr>
              <p:cNvPr id="96" name="Rectangle 95"/>
              <p:cNvSpPr/>
              <p:nvPr/>
            </p:nvSpPr>
            <p:spPr>
              <a:xfrm>
                <a:off x="21423769" y="10144740"/>
                <a:ext cx="7279896" cy="307777"/>
              </a:xfrm>
              <a:prstGeom prst="rect">
                <a:avLst/>
              </a:prstGeom>
            </p:spPr>
            <p:txBody>
              <a:bodyPr wrap="square">
                <a:spAutoFit/>
              </a:bodyPr>
              <a:lstStyle/>
              <a:p>
                <a:pPr algn="ctr"/>
                <a:r>
                  <a:rPr lang="en-US" sz="1400" dirty="0" smtClean="0">
                    <a:ea typeface="DengXian" panose="02010600030101010101"/>
                  </a:rPr>
                  <a:t>Figure 2. </a:t>
                </a:r>
                <a:r>
                  <a:rPr lang="en-US" sz="1400" dirty="0">
                    <a:ea typeface="DengXian" panose="02010600030101010101"/>
                  </a:rPr>
                  <a:t>The </a:t>
                </a:r>
                <a:r>
                  <a:rPr lang="en-US" sz="1400" dirty="0" smtClean="0">
                    <a:ea typeface="DengXian" panose="02010600030101010101"/>
                  </a:rPr>
                  <a:t>topic modelling process and plate annotations of LDA (left) and DMR (right)</a:t>
                </a:r>
                <a:endParaRPr lang="en-US" sz="1400" dirty="0"/>
              </a:p>
            </p:txBody>
          </p:sp>
        </p:grpSp>
        <p:sp>
          <p:nvSpPr>
            <p:cNvPr id="100" name="文本框 5"/>
            <p:cNvSpPr txBox="1"/>
            <p:nvPr/>
          </p:nvSpPr>
          <p:spPr>
            <a:xfrm>
              <a:off x="15682639" y="16288855"/>
              <a:ext cx="12717764" cy="2308324"/>
            </a:xfrm>
            <a:prstGeom prst="rect">
              <a:avLst/>
            </a:prstGeom>
            <a:noFill/>
          </p:spPr>
          <p:txBody>
            <a:bodyPr wrap="square" rtlCol="0">
              <a:spAutoFit/>
            </a:bodyPr>
            <a:lstStyle/>
            <a:p>
              <a:pPr algn="just"/>
              <a:r>
                <a:rPr lang="en-US" altLang="zh-CN" sz="2400" dirty="0">
                  <a:latin typeface="+mn-ea"/>
                  <a:cs typeface="Calibri" panose="020F0502020204030204" pitchFamily="34" charset="0"/>
                </a:rPr>
                <a:t>We employ </a:t>
              </a:r>
              <a:r>
                <a:rPr lang="en-US" altLang="zh-CN" sz="2400" b="1" dirty="0">
                  <a:latin typeface="+mn-ea"/>
                  <a:cs typeface="Calibri" panose="020F0502020204030204" pitchFamily="34" charset="0"/>
                </a:rPr>
                <a:t>K-means</a:t>
              </a:r>
              <a:r>
                <a:rPr lang="en-US" altLang="zh-CN" sz="2400" dirty="0">
                  <a:latin typeface="+mn-ea"/>
                  <a:cs typeface="Calibri" panose="020F0502020204030204" pitchFamily="34" charset="0"/>
                </a:rPr>
                <a:t> clustering method to implement the region aggregation process. Those regions that are similar in the topic space might contribute to the same urban function and can be aggregated into the same cluster as a functional region</a:t>
              </a:r>
              <a:r>
                <a:rPr lang="en-US" altLang="zh-CN" sz="2400" dirty="0" smtClean="0">
                  <a:latin typeface="+mn-ea"/>
                  <a:cs typeface="Calibri" panose="020F0502020204030204" pitchFamily="34" charset="0"/>
                </a:rPr>
                <a:t>.</a:t>
              </a:r>
            </a:p>
            <a:p>
              <a:pPr algn="just"/>
              <a:r>
                <a:rPr lang="en-US" altLang="zh-CN" sz="2400" b="1" dirty="0" smtClean="0">
                  <a:latin typeface="+mn-ea"/>
                  <a:cs typeface="Calibri" panose="020F0502020204030204" pitchFamily="34" charset="0"/>
                </a:rPr>
                <a:t>The </a:t>
              </a:r>
              <a:r>
                <a:rPr lang="en-US" altLang="zh-CN" sz="2400" b="1" dirty="0">
                  <a:latin typeface="+mn-ea"/>
                  <a:cs typeface="Calibri" panose="020F0502020204030204" pitchFamily="34" charset="0"/>
                </a:rPr>
                <a:t>silhouette criterion </a:t>
              </a:r>
              <a:r>
                <a:rPr lang="en-US" altLang="zh-CN" sz="2400" dirty="0">
                  <a:latin typeface="+mn-ea"/>
                  <a:cs typeface="Calibri" panose="020F0502020204030204" pitchFamily="34" charset="0"/>
                </a:rPr>
                <a:t>is the most widely used index for determining an appropriate value of cluster number. The range of silhouette value is between 0 and 1. A high value (close to 1) indicates that an object is appropriately clustered and is very dissimilar from other clusters. </a:t>
              </a:r>
              <a:endParaRPr lang="zh-CN" altLang="en-US" sz="2400" dirty="0">
                <a:latin typeface="+mn-ea"/>
                <a:cs typeface="Calibri" panose="020F0502020204030204" pitchFamily="34" charset="0"/>
              </a:endParaRPr>
            </a:p>
          </p:txBody>
        </p:sp>
        <p:sp>
          <p:nvSpPr>
            <p:cNvPr id="24" name="TextBox 23"/>
            <p:cNvSpPr txBox="1"/>
            <p:nvPr/>
          </p:nvSpPr>
          <p:spPr>
            <a:xfrm>
              <a:off x="15682638" y="20190285"/>
              <a:ext cx="12307948" cy="830997"/>
            </a:xfrm>
            <a:prstGeom prst="rect">
              <a:avLst/>
            </a:prstGeom>
            <a:noFill/>
          </p:spPr>
          <p:txBody>
            <a:bodyPr wrap="square" rtlCol="0">
              <a:spAutoFit/>
            </a:bodyPr>
            <a:lstStyle/>
            <a:p>
              <a:pPr marL="342900" indent="-342900">
                <a:buFont typeface="Wingdings" panose="05000000000000000000" pitchFamily="2" charset="2"/>
                <a:buChar char="v"/>
              </a:pPr>
              <a:r>
                <a:rPr lang="en-US" sz="2400" dirty="0" smtClean="0">
                  <a:latin typeface="+mn-ea"/>
                  <a:cs typeface="Calibri" panose="020F0502020204030204" pitchFamily="34" charset="0"/>
                </a:rPr>
                <a:t>transform POI category information within each TAZ into </a:t>
              </a:r>
              <a:r>
                <a:rPr lang="en-US" sz="2400" dirty="0">
                  <a:latin typeface="+mn-ea"/>
                  <a:cs typeface="Calibri" panose="020F0502020204030204" pitchFamily="34" charset="0"/>
                </a:rPr>
                <a:t>a vector </a:t>
              </a:r>
              <a:r>
                <a:rPr lang="en-US" sz="2400" dirty="0" smtClean="0">
                  <a:latin typeface="+mn-ea"/>
                  <a:cs typeface="Calibri" panose="020F0502020204030204" pitchFamily="34" charset="0"/>
                </a:rPr>
                <a:t>space and remove </a:t>
              </a:r>
              <a:r>
                <a:rPr lang="en-US" sz="2400" dirty="0">
                  <a:latin typeface="+mn-ea"/>
                  <a:cs typeface="Calibri" panose="020F0502020204030204" pitchFamily="34" charset="0"/>
                </a:rPr>
                <a:t>special characters (like ‘/’ and ‘&amp;’) and stop words. </a:t>
              </a:r>
              <a:endParaRPr lang="en-US" sz="2400" dirty="0" smtClean="0">
                <a:latin typeface="+mn-ea"/>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28" name="Object 27"/>
                <p:cNvGraphicFramePr>
                  <a:graphicFrameLocks noChangeAspect="1"/>
                </p:cNvGraphicFramePr>
                <p:nvPr>
                  <p:extLst>
                    <p:ext uri="{D42A27DB-BD31-4B8C-83A1-F6EECF244321}">
                      <p14:modId xmlns:p14="http://schemas.microsoft.com/office/powerpoint/2010/main" val="3999543090"/>
                    </p:ext>
                  </p:extLst>
                </p:nvPr>
              </p:nvGraphicFramePr>
              <p:xfrm>
                <a:off x="24227395" y="21106492"/>
                <a:ext cx="4148338" cy="490099"/>
              </p:xfrm>
              <a:graphic>
                <a:graphicData uri="http://schemas.openxmlformats.org/presentationml/2006/ole">
                  <mc:AlternateContent>
                    <mc:Choice xmlns:v="urn:schemas-microsoft-com:vml" Requires="v">
                      <p:oleObj spid="_x0000_s1232" r:id="rId13" imgW="2260600" imgH="254000" progId="Equation.DSMT4">
                        <p:embed/>
                      </p:oleObj>
                    </mc:Choice>
                    <mc:Fallback>
                      <p:oleObj r:id="rId13" imgW="2260600" imgH="254000" progId="Equation.DSMT4">
                        <p:embed/>
                        <p:pic>
                          <p:nvPicPr>
                            <p:cNvPr id="0" name="Object 3"/>
                            <p:cNvPicPr>
                              <a:picLocks noChangeAspect="1" noChangeArrowheads="1"/>
                            </p:cNvPicPr>
                            <p:nvPr/>
                          </p:nvPicPr>
                          <p:blipFill>
                            <a:blip r:embed="rId14">
                              <a:extLst>
                                <a:ext uri="{28A0092B-C50C-407E-A947-70E740481C1C}">
                                  <a14:useLocalDpi val="0"/>
                                </a:ext>
                              </a:extLst>
                            </a:blip>
                            <a:srcRect/>
                            <a:stretch>
                              <a:fillRect/>
                            </a:stretch>
                          </p:blipFill>
                          <p:spPr bwMode="auto">
                            <a:xfrm>
                              <a:off x="24227395" y="21106492"/>
                              <a:ext cx="4148338" cy="490099"/>
                            </a:xfrm>
                            <a:prstGeom prst="rect">
                              <a:avLst/>
                            </a:prstGeom>
                            <a:noFill/>
                          </p:spPr>
                        </p:pic>
                      </p:oleObj>
                    </mc:Fallback>
                  </mc:AlternateContent>
                </a:graphicData>
              </a:graphic>
            </p:graphicFrame>
          </mc:Choice>
          <mc:Fallback xmlns="">
            <p:graphicFrame>
              <p:nvGraphicFramePr>
                <p:cNvPr id="28" name="Object 27"/>
                <p:cNvGraphicFramePr>
                  <a:graphicFrameLocks noChangeAspect="1"/>
                </p:cNvGraphicFramePr>
                <p:nvPr>
                  <p:extLst>
                    <p:ext uri="{D42A27DB-BD31-4B8C-83A1-F6EECF244321}">
                      <p14:modId xmlns:p14="http://schemas.microsoft.com/office/powerpoint/2010/main" val="3999543090"/>
                    </p:ext>
                  </p:extLst>
                </p:nvPr>
              </p:nvGraphicFramePr>
              <p:xfrm>
                <a:off x="24227395" y="21106492"/>
                <a:ext cx="4148338" cy="490099"/>
              </p:xfrm>
              <a:graphic>
                <a:graphicData uri="http://schemas.openxmlformats.org/presentationml/2006/ole">
                  <mc:AlternateContent>
                    <mc:Choice xmlns:v="urn:schemas-microsoft-com:vml" Requires="v">
                      <p:oleObj spid="_x0000_s1144" r:id="rId15" imgW="2260600" imgH="254000" progId="Equation.DSMT4">
                        <p:embed/>
                      </p:oleObj>
                    </mc:Choice>
                    <mc:Fallback>
                      <p:oleObj r:id="rId15" imgW="2260600" imgH="254000" progId="Equation.DSMT4">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227395" y="21106492"/>
                              <a:ext cx="4148338" cy="490099"/>
                            </a:xfrm>
                            <a:prstGeom prst="rect">
                              <a:avLst/>
                            </a:prstGeom>
                            <a:noFill/>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30" name="Object 29"/>
                <p:cNvGraphicFramePr>
                  <a:graphicFrameLocks noChangeAspect="1"/>
                </p:cNvGraphicFramePr>
                <p:nvPr>
                  <p:extLst>
                    <p:ext uri="{D42A27DB-BD31-4B8C-83A1-F6EECF244321}">
                      <p14:modId xmlns:p14="http://schemas.microsoft.com/office/powerpoint/2010/main" val="4094429518"/>
                    </p:ext>
                  </p:extLst>
                </p:nvPr>
              </p:nvGraphicFramePr>
              <p:xfrm>
                <a:off x="24796309" y="21670846"/>
                <a:ext cx="3500706" cy="857673"/>
              </p:xfrm>
              <a:graphic>
                <a:graphicData uri="http://schemas.openxmlformats.org/presentationml/2006/ole">
                  <mc:AlternateContent>
                    <mc:Choice xmlns:v="urn:schemas-microsoft-com:vml" Requires="v">
                      <p:oleObj spid="_x0000_s1233" r:id="rId17" imgW="1892300" imgH="457200" progId="Equation.DSMT4">
                        <p:embed/>
                      </p:oleObj>
                    </mc:Choice>
                    <mc:Fallback>
                      <p:oleObj r:id="rId17" imgW="1892300" imgH="457200" progId="Equation.DSMT4">
                        <p:embed/>
                        <p:pic>
                          <p:nvPicPr>
                            <p:cNvPr id="0" name="Object 5"/>
                            <p:cNvPicPr>
                              <a:picLocks noChangeAspect="1" noChangeArrowheads="1"/>
                            </p:cNvPicPr>
                            <p:nvPr/>
                          </p:nvPicPr>
                          <p:blipFill>
                            <a:blip r:embed="rId18">
                              <a:extLst>
                                <a:ext uri="{28A0092B-C50C-407E-A947-70E740481C1C}">
                                  <a14:useLocalDpi val="0"/>
                                </a:ext>
                              </a:extLst>
                            </a:blip>
                            <a:srcRect/>
                            <a:stretch>
                              <a:fillRect/>
                            </a:stretch>
                          </p:blipFill>
                          <p:spPr bwMode="auto">
                            <a:xfrm>
                              <a:off x="24796309" y="21670846"/>
                              <a:ext cx="3500706" cy="857673"/>
                            </a:xfrm>
                            <a:prstGeom prst="rect">
                              <a:avLst/>
                            </a:prstGeom>
                            <a:noFill/>
                          </p:spPr>
                        </p:pic>
                      </p:oleObj>
                    </mc:Fallback>
                  </mc:AlternateContent>
                </a:graphicData>
              </a:graphic>
            </p:graphicFrame>
          </mc:Choice>
          <mc:Fallback xmlns="">
            <p:graphicFrame>
              <p:nvGraphicFramePr>
                <p:cNvPr id="30" name="Object 29"/>
                <p:cNvGraphicFramePr>
                  <a:graphicFrameLocks noChangeAspect="1"/>
                </p:cNvGraphicFramePr>
                <p:nvPr>
                  <p:extLst>
                    <p:ext uri="{D42A27DB-BD31-4B8C-83A1-F6EECF244321}">
                      <p14:modId xmlns:p14="http://schemas.microsoft.com/office/powerpoint/2010/main" val="4094429518"/>
                    </p:ext>
                  </p:extLst>
                </p:nvPr>
              </p:nvGraphicFramePr>
              <p:xfrm>
                <a:off x="24796309" y="21670846"/>
                <a:ext cx="3500706" cy="857673"/>
              </p:xfrm>
              <a:graphic>
                <a:graphicData uri="http://schemas.openxmlformats.org/presentationml/2006/ole">
                  <mc:AlternateContent>
                    <mc:Choice xmlns:v="urn:schemas-microsoft-com:vml" Requires="v">
                      <p:oleObj spid="_x0000_s1145" r:id="rId19" imgW="1892300" imgH="457200" progId="Equation.DSMT4">
                        <p:embed/>
                      </p:oleObj>
                    </mc:Choice>
                    <mc:Fallback>
                      <p:oleObj r:id="rId19" imgW="1892300" imgH="457200" progId="Equation.DSMT4">
                        <p:embed/>
                        <p:pic>
                          <p:nvPicPr>
                            <p:cNvPr id="0" name="Object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796309" y="21670846"/>
                              <a:ext cx="3500706" cy="857673"/>
                            </a:xfrm>
                            <a:prstGeom prst="rect">
                              <a:avLst/>
                            </a:prstGeom>
                            <a:noFill/>
                          </p:spPr>
                        </p:pic>
                      </p:oleObj>
                    </mc:Fallback>
                  </mc:AlternateContent>
                </a:graphicData>
              </a:graphic>
            </p:graphicFrame>
          </mc:Fallback>
        </mc:AlternateContent>
        <p:sp>
          <p:nvSpPr>
            <p:cNvPr id="31" name="Rectangle 30"/>
            <p:cNvSpPr/>
            <p:nvPr/>
          </p:nvSpPr>
          <p:spPr>
            <a:xfrm>
              <a:off x="15682638" y="20904431"/>
              <a:ext cx="8384518" cy="1938992"/>
            </a:xfrm>
            <a:prstGeom prst="rect">
              <a:avLst/>
            </a:prstGeom>
          </p:spPr>
          <p:txBody>
            <a:bodyPr wrap="square">
              <a:spAutoFit/>
            </a:bodyPr>
            <a:lstStyle/>
            <a:p>
              <a:pPr marL="342900" indent="-342900" algn="just">
                <a:buFont typeface="Wingdings" panose="05000000000000000000" pitchFamily="2" charset="2"/>
                <a:buChar char="v"/>
              </a:pPr>
              <a:r>
                <a:rPr lang="en-US" sz="2400" dirty="0">
                  <a:latin typeface="+mn-ea"/>
                  <a:cs typeface="Calibri" panose="020F0502020204030204" pitchFamily="34" charset="0"/>
                </a:rPr>
                <a:t>calculate the term frequency (TF) and term frequency-inverse document frequency (TF-IDF) </a:t>
              </a:r>
              <a:r>
                <a:rPr lang="en-US" sz="2400" dirty="0" smtClean="0">
                  <a:latin typeface="+mn-ea"/>
                  <a:cs typeface="Calibri" panose="020F0502020204030204" pitchFamily="34" charset="0"/>
                </a:rPr>
                <a:t>value of each category. </a:t>
              </a:r>
              <a:endParaRPr lang="en-US" sz="2400" dirty="0">
                <a:latin typeface="+mn-ea"/>
                <a:cs typeface="Calibri" panose="020F0502020204030204" pitchFamily="34" charset="0"/>
              </a:endParaRPr>
            </a:p>
            <a:p>
              <a:pPr marL="342900" indent="-342900" algn="just">
                <a:buFont typeface="Wingdings" panose="05000000000000000000" pitchFamily="2" charset="2"/>
                <a:buChar char="v"/>
              </a:pPr>
              <a:r>
                <a:rPr lang="en-US" sz="2400" dirty="0">
                  <a:latin typeface="+mn-ea"/>
                  <a:cs typeface="Calibri" panose="020F0502020204030204" pitchFamily="34" charset="0"/>
                </a:rPr>
                <a:t>draw the word cloud </a:t>
              </a:r>
              <a:r>
                <a:rPr lang="en-US" sz="2400" dirty="0" smtClean="0">
                  <a:latin typeface="+mn-ea"/>
                  <a:cs typeface="Calibri" panose="020F0502020204030204" pitchFamily="34" charset="0"/>
                </a:rPr>
                <a:t>using TF-IDF weight with </a:t>
              </a:r>
              <a:r>
                <a:rPr lang="en-US" sz="2400" dirty="0">
                  <a:latin typeface="+mn-ea"/>
                  <a:cs typeface="Calibri" panose="020F0502020204030204" pitchFamily="34" charset="0"/>
                </a:rPr>
                <a:t>a grouped color on different land </a:t>
              </a:r>
              <a:r>
                <a:rPr lang="en-US" sz="2400" dirty="0" smtClean="0">
                  <a:latin typeface="+mn-ea"/>
                  <a:cs typeface="Calibri" panose="020F0502020204030204" pitchFamily="34" charset="0"/>
                </a:rPr>
                <a:t>use functions</a:t>
              </a:r>
              <a:endParaRPr lang="en-US" sz="2400" dirty="0">
                <a:latin typeface="+mn-ea"/>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33" name="Object 32"/>
                <p:cNvGraphicFramePr>
                  <a:graphicFrameLocks noChangeAspect="1"/>
                </p:cNvGraphicFramePr>
                <p:nvPr>
                  <p:extLst>
                    <p:ext uri="{D42A27DB-BD31-4B8C-83A1-F6EECF244321}">
                      <p14:modId xmlns:p14="http://schemas.microsoft.com/office/powerpoint/2010/main" val="3727679842"/>
                    </p:ext>
                  </p:extLst>
                </p:nvPr>
              </p:nvGraphicFramePr>
              <p:xfrm>
                <a:off x="23927865" y="13878460"/>
                <a:ext cx="3925674" cy="680038"/>
              </p:xfrm>
              <a:graphic>
                <a:graphicData uri="http://schemas.openxmlformats.org/presentationml/2006/ole">
                  <mc:AlternateContent>
                    <mc:Choice xmlns:v="urn:schemas-microsoft-com:vml" Requires="v">
                      <p:oleObj spid="_x0000_s1234" r:id="rId21" imgW="2425700" imgH="419100" progId="Equation.DSMT4">
                        <p:embed/>
                      </p:oleObj>
                    </mc:Choice>
                    <mc:Fallback>
                      <p:oleObj r:id="rId21" imgW="2425700" imgH="419100" progId="Equation.DSMT4">
                        <p:embed/>
                        <p:pic>
                          <p:nvPicPr>
                            <p:cNvPr id="0" name="Object 11"/>
                            <p:cNvPicPr>
                              <a:picLocks noChangeAspect="1" noChangeArrowheads="1"/>
                            </p:cNvPicPr>
                            <p:nvPr/>
                          </p:nvPicPr>
                          <p:blipFill>
                            <a:blip r:embed="rId22">
                              <a:extLst>
                                <a:ext uri="{28A0092B-C50C-407E-A947-70E740481C1C}">
                                  <a14:useLocalDpi val="0"/>
                                </a:ext>
                              </a:extLst>
                            </a:blip>
                            <a:srcRect/>
                            <a:stretch>
                              <a:fillRect/>
                            </a:stretch>
                          </p:blipFill>
                          <p:spPr bwMode="auto">
                            <a:xfrm>
                              <a:off x="23927865" y="13878460"/>
                              <a:ext cx="3925674" cy="680038"/>
                            </a:xfrm>
                            <a:prstGeom prst="rect">
                              <a:avLst/>
                            </a:prstGeom>
                            <a:noFill/>
                          </p:spPr>
                        </p:pic>
                      </p:oleObj>
                    </mc:Fallback>
                  </mc:AlternateContent>
                </a:graphicData>
              </a:graphic>
            </p:graphicFrame>
          </mc:Choice>
          <mc:Fallback xmlns="">
            <p:graphicFrame>
              <p:nvGraphicFramePr>
                <p:cNvPr id="33" name="Object 32"/>
                <p:cNvGraphicFramePr>
                  <a:graphicFrameLocks noChangeAspect="1"/>
                </p:cNvGraphicFramePr>
                <p:nvPr>
                  <p:extLst>
                    <p:ext uri="{D42A27DB-BD31-4B8C-83A1-F6EECF244321}">
                      <p14:modId xmlns:p14="http://schemas.microsoft.com/office/powerpoint/2010/main" val="3727679842"/>
                    </p:ext>
                  </p:extLst>
                </p:nvPr>
              </p:nvGraphicFramePr>
              <p:xfrm>
                <a:off x="23927865" y="13878460"/>
                <a:ext cx="3925674" cy="680038"/>
              </p:xfrm>
              <a:graphic>
                <a:graphicData uri="http://schemas.openxmlformats.org/presentationml/2006/ole">
                  <mc:AlternateContent>
                    <mc:Choice xmlns:v="urn:schemas-microsoft-com:vml" Requires="v">
                      <p:oleObj spid="_x0000_s1146" r:id="rId23" imgW="2425700" imgH="419100" progId="Equation.DSMT4">
                        <p:embed/>
                      </p:oleObj>
                    </mc:Choice>
                    <mc:Fallback>
                      <p:oleObj r:id="rId23" imgW="2425700" imgH="419100" progId="Equation.DSMT4">
                        <p:embed/>
                        <p:pic>
                          <p:nvPicPr>
                            <p:cNvPr id="0"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3927865" y="13878460"/>
                              <a:ext cx="3925674" cy="680038"/>
                            </a:xfrm>
                            <a:prstGeom prst="rect">
                              <a:avLst/>
                            </a:prstGeom>
                            <a:noFill/>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35" name="Object 34"/>
                <p:cNvGraphicFramePr>
                  <a:graphicFrameLocks noChangeAspect="1"/>
                </p:cNvGraphicFramePr>
                <p:nvPr>
                  <p:extLst>
                    <p:ext uri="{D42A27DB-BD31-4B8C-83A1-F6EECF244321}">
                      <p14:modId xmlns:p14="http://schemas.microsoft.com/office/powerpoint/2010/main" val="3351036920"/>
                    </p:ext>
                  </p:extLst>
                </p:nvPr>
              </p:nvGraphicFramePr>
              <p:xfrm>
                <a:off x="19381860" y="13955229"/>
                <a:ext cx="4093070" cy="562408"/>
              </p:xfrm>
              <a:graphic>
                <a:graphicData uri="http://schemas.openxmlformats.org/presentationml/2006/ole">
                  <mc:AlternateContent>
                    <mc:Choice xmlns:v="urn:schemas-microsoft-com:vml" Requires="v">
                      <p:oleObj spid="_x0000_s1235" r:id="rId25" imgW="2501900" imgH="342900" progId="Equation.DSMT4">
                        <p:embed/>
                      </p:oleObj>
                    </mc:Choice>
                    <mc:Fallback>
                      <p:oleObj r:id="rId25" imgW="2501900" imgH="342900" progId="Equation.DSMT4">
                        <p:embed/>
                        <p:pic>
                          <p:nvPicPr>
                            <p:cNvPr id="0" name="Object 13"/>
                            <p:cNvPicPr>
                              <a:picLocks noChangeAspect="1" noChangeArrowheads="1"/>
                            </p:cNvPicPr>
                            <p:nvPr/>
                          </p:nvPicPr>
                          <p:blipFill>
                            <a:blip r:embed="rId26">
                              <a:extLst>
                                <a:ext uri="{28A0092B-C50C-407E-A947-70E740481C1C}">
                                  <a14:useLocalDpi val="0"/>
                                </a:ext>
                              </a:extLst>
                            </a:blip>
                            <a:srcRect/>
                            <a:stretch>
                              <a:fillRect/>
                            </a:stretch>
                          </p:blipFill>
                          <p:spPr bwMode="auto">
                            <a:xfrm>
                              <a:off x="19381860" y="13955229"/>
                              <a:ext cx="4093070" cy="562408"/>
                            </a:xfrm>
                            <a:prstGeom prst="rect">
                              <a:avLst/>
                            </a:prstGeom>
                            <a:noFill/>
                          </p:spPr>
                        </p:pic>
                      </p:oleObj>
                    </mc:Fallback>
                  </mc:AlternateContent>
                </a:graphicData>
              </a:graphic>
            </p:graphicFrame>
          </mc:Choice>
          <mc:Fallback xmlns="">
            <p:graphicFrame>
              <p:nvGraphicFramePr>
                <p:cNvPr id="35" name="Object 34"/>
                <p:cNvGraphicFramePr>
                  <a:graphicFrameLocks noChangeAspect="1"/>
                </p:cNvGraphicFramePr>
                <p:nvPr>
                  <p:extLst>
                    <p:ext uri="{D42A27DB-BD31-4B8C-83A1-F6EECF244321}">
                      <p14:modId xmlns:p14="http://schemas.microsoft.com/office/powerpoint/2010/main" val="3351036920"/>
                    </p:ext>
                  </p:extLst>
                </p:nvPr>
              </p:nvGraphicFramePr>
              <p:xfrm>
                <a:off x="19381860" y="13955229"/>
                <a:ext cx="4093070" cy="562408"/>
              </p:xfrm>
              <a:graphic>
                <a:graphicData uri="http://schemas.openxmlformats.org/presentationml/2006/ole">
                  <mc:AlternateContent>
                    <mc:Choice xmlns:v="urn:schemas-microsoft-com:vml" Requires="v">
                      <p:oleObj spid="_x0000_s1147" r:id="rId27" imgW="2501900" imgH="342900" progId="Equation.DSMT4">
                        <p:embed/>
                      </p:oleObj>
                    </mc:Choice>
                    <mc:Fallback>
                      <p:oleObj r:id="rId27" imgW="2501900" imgH="342900" progId="Equation.DSMT4">
                        <p:embed/>
                        <p:pic>
                          <p:nvPicPr>
                            <p:cNvPr id="0" name="Object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9381860" y="13955229"/>
                              <a:ext cx="4093070" cy="562408"/>
                            </a:xfrm>
                            <a:prstGeom prst="rect">
                              <a:avLst/>
                            </a:prstGeom>
                            <a:noFill/>
                          </p:spPr>
                        </p:pic>
                      </p:oleObj>
                    </mc:Fallback>
                  </mc:AlternateContent>
                </a:graphicData>
              </a:graphic>
            </p:graphicFrame>
          </mc:Fallback>
        </mc:AlternateContent>
      </p:grpSp>
      <p:sp>
        <p:nvSpPr>
          <p:cNvPr id="42" name="Rectangle 41"/>
          <p:cNvSpPr/>
          <p:nvPr/>
        </p:nvSpPr>
        <p:spPr>
          <a:xfrm>
            <a:off x="15502869" y="25663837"/>
            <a:ext cx="12876649" cy="3046988"/>
          </a:xfrm>
          <a:prstGeom prst="rect">
            <a:avLst/>
          </a:prstGeom>
        </p:spPr>
        <p:txBody>
          <a:bodyPr wrap="square">
            <a:spAutoFit/>
          </a:bodyPr>
          <a:lstStyle/>
          <a:p>
            <a:pPr lvl="0">
              <a:buClr>
                <a:srgbClr val="AD8F67"/>
              </a:buClr>
            </a:pPr>
            <a:r>
              <a:rPr lang="en-US" sz="2400" dirty="0">
                <a:latin typeface="+mn-ea"/>
                <a:cs typeface="Arial" panose="020B0604020202020204" pitchFamily="34" charset="0"/>
              </a:rPr>
              <a:t>we tried different K values ranging from 3 to 19 and calculated the silhouette value in Figure </a:t>
            </a:r>
            <a:r>
              <a:rPr lang="en-US" sz="2400" dirty="0" smtClean="0">
                <a:latin typeface="+mn-ea"/>
                <a:cs typeface="Arial" panose="020B0604020202020204" pitchFamily="34" charset="0"/>
              </a:rPr>
              <a:t>3.  </a:t>
            </a:r>
            <a:r>
              <a:rPr lang="en-US" sz="2400" dirty="0">
                <a:latin typeface="+mn-ea"/>
                <a:cs typeface="Arial" panose="020B0604020202020204" pitchFamily="34" charset="0"/>
              </a:rPr>
              <a:t>The silhouette value first gets a high score when cluster number is three, then sharply goes down and gradually increases when cluster number gets larger, and finally it goes down again after the number of 18. So we chose 3 and 18 to be candidate cluster </a:t>
            </a:r>
            <a:r>
              <a:rPr lang="en-US" sz="2400" dirty="0" smtClean="0">
                <a:latin typeface="+mn-ea"/>
                <a:cs typeface="Arial" panose="020B0604020202020204" pitchFamily="34" charset="0"/>
              </a:rPr>
              <a:t>numbers </a:t>
            </a:r>
            <a:r>
              <a:rPr lang="en-US" sz="2400" dirty="0">
                <a:latin typeface="+mn-ea"/>
                <a:cs typeface="Arial" panose="020B0604020202020204" pitchFamily="34" charset="0"/>
              </a:rPr>
              <a:t>as they have the </a:t>
            </a:r>
            <a:r>
              <a:rPr lang="en-US" sz="2400" dirty="0" smtClean="0">
                <a:latin typeface="+mn-ea"/>
                <a:cs typeface="Arial" panose="020B0604020202020204" pitchFamily="34" charset="0"/>
              </a:rPr>
              <a:t>maximum silhouette value.</a:t>
            </a:r>
          </a:p>
          <a:p>
            <a:pPr lvl="0">
              <a:buClr>
                <a:srgbClr val="AD8F67"/>
              </a:buClr>
            </a:pPr>
            <a:r>
              <a:rPr lang="en-US" sz="2400" dirty="0" smtClean="0">
                <a:latin typeface="+mn-ea"/>
                <a:cs typeface="Arial" panose="020B0604020202020204" pitchFamily="34" charset="0"/>
              </a:rPr>
              <a:t>The </a:t>
            </a:r>
            <a:r>
              <a:rPr lang="en-US" sz="2400" dirty="0">
                <a:latin typeface="+mn-ea"/>
                <a:cs typeface="Arial" panose="020B0604020202020204" pitchFamily="34" charset="0"/>
              </a:rPr>
              <a:t>inactive </a:t>
            </a:r>
            <a:r>
              <a:rPr lang="en-US" sz="2400" dirty="0" smtClean="0">
                <a:latin typeface="+mn-ea"/>
                <a:cs typeface="Arial" panose="020B0604020202020204" pitchFamily="34" charset="0"/>
              </a:rPr>
              <a:t>area (where there is few bicycle stations) </a:t>
            </a:r>
            <a:r>
              <a:rPr lang="en-US" sz="2400" dirty="0">
                <a:latin typeface="+mn-ea"/>
                <a:cs typeface="Arial" panose="020B0604020202020204" pitchFamily="34" charset="0"/>
              </a:rPr>
              <a:t>remained in the clustering </a:t>
            </a:r>
            <a:r>
              <a:rPr lang="en-US" sz="2400" dirty="0" smtClean="0">
                <a:latin typeface="+mn-ea"/>
                <a:cs typeface="Arial" panose="020B0604020202020204" pitchFamily="34" charset="0"/>
              </a:rPr>
              <a:t>results both when k = 3 and k = 18. </a:t>
            </a:r>
            <a:r>
              <a:rPr lang="en-US" sz="2400" dirty="0">
                <a:latin typeface="+mn-ea"/>
                <a:cs typeface="Arial" panose="020B0604020202020204" pitchFamily="34" charset="0"/>
              </a:rPr>
              <a:t>However, the diverse clusters in intra-city </a:t>
            </a:r>
            <a:r>
              <a:rPr lang="en-US" sz="2400" dirty="0" smtClean="0">
                <a:latin typeface="+mn-ea"/>
                <a:cs typeface="Arial" panose="020B0604020202020204" pitchFamily="34" charset="0"/>
              </a:rPr>
              <a:t>area when k = 18 </a:t>
            </a:r>
            <a:r>
              <a:rPr lang="en-US" sz="2400" dirty="0">
                <a:latin typeface="+mn-ea"/>
                <a:cs typeface="Arial" panose="020B0604020202020204" pitchFamily="34" charset="0"/>
              </a:rPr>
              <a:t>showed that we captured the different characteristics within different functional area.</a:t>
            </a:r>
          </a:p>
        </p:txBody>
      </p:sp>
      <p:sp>
        <p:nvSpPr>
          <p:cNvPr id="43" name="Rectangle 42"/>
          <p:cNvSpPr/>
          <p:nvPr/>
        </p:nvSpPr>
        <p:spPr>
          <a:xfrm>
            <a:off x="36381397" y="12181456"/>
            <a:ext cx="6488650" cy="1938992"/>
          </a:xfrm>
          <a:prstGeom prst="rect">
            <a:avLst/>
          </a:prstGeom>
        </p:spPr>
        <p:txBody>
          <a:bodyPr wrap="square">
            <a:spAutoFit/>
          </a:bodyPr>
          <a:lstStyle/>
          <a:p>
            <a:r>
              <a:rPr lang="en-US" sz="2400" dirty="0" smtClean="0">
                <a:latin typeface="+mn-ea"/>
              </a:rPr>
              <a:t>orange: daily </a:t>
            </a:r>
            <a:r>
              <a:rPr lang="en-US" sz="2400" dirty="0">
                <a:latin typeface="+mn-ea"/>
              </a:rPr>
              <a:t>life </a:t>
            </a:r>
            <a:endParaRPr lang="en-US" sz="2400" dirty="0" smtClean="0">
              <a:latin typeface="+mn-ea"/>
            </a:endParaRPr>
          </a:p>
          <a:p>
            <a:r>
              <a:rPr lang="en-US" sz="2400" dirty="0" smtClean="0">
                <a:latin typeface="+mn-ea"/>
              </a:rPr>
              <a:t>yellow: recreation </a:t>
            </a:r>
            <a:r>
              <a:rPr lang="en-US" sz="2400" dirty="0">
                <a:latin typeface="+mn-ea"/>
              </a:rPr>
              <a:t>and leisure </a:t>
            </a:r>
            <a:r>
              <a:rPr lang="en-US" sz="2400" dirty="0" smtClean="0">
                <a:latin typeface="+mn-ea"/>
              </a:rPr>
              <a:t>activity.</a:t>
            </a:r>
          </a:p>
          <a:p>
            <a:pPr algn="just"/>
            <a:r>
              <a:rPr lang="en-US" sz="2400" dirty="0" smtClean="0">
                <a:latin typeface="+mn-ea"/>
              </a:rPr>
              <a:t>blue: public </a:t>
            </a:r>
            <a:r>
              <a:rPr lang="en-US" sz="2400" dirty="0">
                <a:latin typeface="+mn-ea"/>
              </a:rPr>
              <a:t>services </a:t>
            </a:r>
            <a:endParaRPr lang="en-US" sz="2400" dirty="0" smtClean="0">
              <a:latin typeface="+mn-ea"/>
            </a:endParaRPr>
          </a:p>
          <a:p>
            <a:pPr algn="just"/>
            <a:r>
              <a:rPr lang="en-US" sz="2400" dirty="0" smtClean="0">
                <a:latin typeface="+mn-ea"/>
              </a:rPr>
              <a:t>dark blue: business </a:t>
            </a:r>
            <a:r>
              <a:rPr lang="en-US" sz="2400" dirty="0">
                <a:latin typeface="+mn-ea"/>
              </a:rPr>
              <a:t>and </a:t>
            </a:r>
            <a:r>
              <a:rPr lang="en-US" sz="2400" dirty="0" smtClean="0">
                <a:latin typeface="+mn-ea"/>
              </a:rPr>
              <a:t>commercial activities</a:t>
            </a:r>
          </a:p>
          <a:p>
            <a:pPr algn="just"/>
            <a:r>
              <a:rPr lang="en-US" sz="2400" dirty="0" smtClean="0">
                <a:latin typeface="+mn-ea"/>
              </a:rPr>
              <a:t>green: attractions </a:t>
            </a:r>
            <a:r>
              <a:rPr lang="en-US" sz="2400" dirty="0">
                <a:latin typeface="+mn-ea"/>
              </a:rPr>
              <a:t>and travel </a:t>
            </a:r>
            <a:r>
              <a:rPr lang="en-US" sz="2400" dirty="0" smtClean="0">
                <a:latin typeface="+mn-ea"/>
              </a:rPr>
              <a:t>facilities</a:t>
            </a:r>
            <a:endParaRPr lang="en-US" sz="2400" dirty="0">
              <a:latin typeface="+mn-ea"/>
            </a:endParaRPr>
          </a:p>
        </p:txBody>
      </p:sp>
      <p:sp>
        <p:nvSpPr>
          <p:cNvPr id="46" name="Rectangle 45"/>
          <p:cNvSpPr/>
          <p:nvPr/>
        </p:nvSpPr>
        <p:spPr>
          <a:xfrm>
            <a:off x="29744666" y="14705580"/>
            <a:ext cx="12999089" cy="2308324"/>
          </a:xfrm>
          <a:prstGeom prst="rect">
            <a:avLst/>
          </a:prstGeom>
        </p:spPr>
        <p:txBody>
          <a:bodyPr wrap="square">
            <a:spAutoFit/>
          </a:bodyPr>
          <a:lstStyle/>
          <a:p>
            <a:pPr algn="just"/>
            <a:r>
              <a:rPr lang="en-US" sz="2400" dirty="0"/>
              <a:t>According to our sematic </a:t>
            </a:r>
            <a:r>
              <a:rPr lang="en-US" sz="2400" dirty="0" smtClean="0"/>
              <a:t>annotation results, </a:t>
            </a:r>
            <a:r>
              <a:rPr lang="en-US" sz="2400" dirty="0"/>
              <a:t>we got a large number of residential clusters (c0, c2, c5, c7, c9, c10 and c13) with a batch of daily life labels. And it impressed us by the high weighted Hangzhou-style (Leisure City) labels, like massage, bath and tea around these residential area. </a:t>
            </a:r>
            <a:r>
              <a:rPr lang="en-US" sz="2400" dirty="0" smtClean="0"/>
              <a:t>Other clusters </a:t>
            </a:r>
            <a:r>
              <a:rPr lang="en-US" sz="2400" dirty="0"/>
              <a:t>combine residential function with specific function like industrial (c3, c11) or educational (c8) or business (c14, c16). And there are two more independent cluster, financial area (c15) and tourist spots (c17). </a:t>
            </a:r>
          </a:p>
        </p:txBody>
      </p:sp>
      <p:grpSp>
        <p:nvGrpSpPr>
          <p:cNvPr id="47" name="Group 46"/>
          <p:cNvGrpSpPr/>
          <p:nvPr/>
        </p:nvGrpSpPr>
        <p:grpSpPr>
          <a:xfrm>
            <a:off x="30134273" y="17513468"/>
            <a:ext cx="12053036" cy="8594009"/>
            <a:chOff x="30338188" y="17273419"/>
            <a:chExt cx="9005956" cy="6421392"/>
          </a:xfrm>
        </p:grpSpPr>
        <p:pic>
          <p:nvPicPr>
            <p:cNvPr id="101" name="Picture 100"/>
            <p:cNvPicPr/>
            <p:nvPr/>
          </p:nvPicPr>
          <p:blipFill>
            <a:blip r:embed="rId29"/>
            <a:stretch>
              <a:fillRect/>
            </a:stretch>
          </p:blipFill>
          <p:spPr>
            <a:xfrm>
              <a:off x="30338188" y="17273419"/>
              <a:ext cx="9005956" cy="6372168"/>
            </a:xfrm>
            <a:prstGeom prst="rect">
              <a:avLst/>
            </a:prstGeom>
          </p:spPr>
        </p:pic>
        <p:sp>
          <p:nvSpPr>
            <p:cNvPr id="59" name="Rectangle 58"/>
            <p:cNvSpPr/>
            <p:nvPr/>
          </p:nvSpPr>
          <p:spPr>
            <a:xfrm>
              <a:off x="32631660" y="23395851"/>
              <a:ext cx="4879391" cy="298960"/>
            </a:xfrm>
            <a:prstGeom prst="rect">
              <a:avLst/>
            </a:prstGeom>
          </p:spPr>
          <p:txBody>
            <a:bodyPr wrap="square">
              <a:spAutoFit/>
            </a:bodyPr>
            <a:lstStyle/>
            <a:p>
              <a:r>
                <a:rPr lang="en-US" sz="2000" dirty="0" smtClean="0">
                  <a:ea typeface="DengXian" panose="02010600030101010101"/>
                </a:rPr>
                <a:t>Figure 5. The validation results at two spatial levels</a:t>
              </a:r>
              <a:endParaRPr lang="en-US" sz="2000" dirty="0"/>
            </a:p>
          </p:txBody>
        </p:sp>
      </p:grpSp>
      <p:sp>
        <p:nvSpPr>
          <p:cNvPr id="111" name="Rectangle 110"/>
          <p:cNvSpPr/>
          <p:nvPr/>
        </p:nvSpPr>
        <p:spPr>
          <a:xfrm>
            <a:off x="29798470" y="26225961"/>
            <a:ext cx="12748966" cy="1200329"/>
          </a:xfrm>
          <a:prstGeom prst="rect">
            <a:avLst/>
          </a:prstGeom>
        </p:spPr>
        <p:txBody>
          <a:bodyPr wrap="square">
            <a:spAutoFit/>
          </a:bodyPr>
          <a:lstStyle/>
          <a:p>
            <a:pPr algn="just"/>
            <a:r>
              <a:rPr lang="en-US" sz="2400" dirty="0">
                <a:latin typeface="+mn-ea"/>
              </a:rPr>
              <a:t>In addition to the unsynchronized datasets, four typical errors are marked in Figure </a:t>
            </a:r>
            <a:r>
              <a:rPr lang="en-US" sz="2400" dirty="0" smtClean="0">
                <a:latin typeface="+mn-ea"/>
              </a:rPr>
              <a:t>5 </a:t>
            </a:r>
            <a:r>
              <a:rPr lang="en-US" sz="2400" dirty="0">
                <a:latin typeface="+mn-ea"/>
              </a:rPr>
              <a:t>with blue </a:t>
            </a:r>
            <a:r>
              <a:rPr lang="en-US" sz="2400" dirty="0" smtClean="0">
                <a:latin typeface="+mn-ea"/>
              </a:rPr>
              <a:t>squares</a:t>
            </a:r>
            <a:r>
              <a:rPr lang="zh-CN" altLang="en-US" sz="2400" dirty="0" smtClean="0">
                <a:latin typeface="+mn-ea"/>
              </a:rPr>
              <a:t>：</a:t>
            </a:r>
            <a:r>
              <a:rPr lang="en-GB" sz="2400" b="1" dirty="0" smtClean="0">
                <a:latin typeface="+mn-ea"/>
              </a:rPr>
              <a:t>Missing data </a:t>
            </a:r>
            <a:r>
              <a:rPr lang="en-US" altLang="zh-CN" sz="2400" b="1" dirty="0" smtClean="0">
                <a:latin typeface="+mn-ea"/>
              </a:rPr>
              <a:t>(1)</a:t>
            </a:r>
            <a:r>
              <a:rPr lang="zh-CN" altLang="en-US" sz="2400" b="1" dirty="0" smtClean="0">
                <a:latin typeface="+mn-ea"/>
              </a:rPr>
              <a:t>，</a:t>
            </a:r>
            <a:r>
              <a:rPr lang="en-GB" sz="2400" b="1" dirty="0" smtClean="0">
                <a:latin typeface="+mn-ea"/>
              </a:rPr>
              <a:t>Scale issue </a:t>
            </a:r>
            <a:r>
              <a:rPr lang="en-US" altLang="zh-CN" sz="2400" b="1" dirty="0" smtClean="0">
                <a:latin typeface="+mn-ea"/>
              </a:rPr>
              <a:t>(2)</a:t>
            </a:r>
            <a:r>
              <a:rPr lang="zh-CN" altLang="en-US" sz="2400" b="1" dirty="0" smtClean="0">
                <a:latin typeface="+mn-ea"/>
              </a:rPr>
              <a:t>，</a:t>
            </a:r>
            <a:r>
              <a:rPr lang="en-GB" sz="2400" b="1" dirty="0" smtClean="0">
                <a:latin typeface="+mn-ea"/>
              </a:rPr>
              <a:t>Sematic difference </a:t>
            </a:r>
            <a:r>
              <a:rPr lang="en-US" altLang="zh-CN" sz="2400" b="1" dirty="0" smtClean="0">
                <a:latin typeface="+mn-ea"/>
              </a:rPr>
              <a:t>(3)</a:t>
            </a:r>
            <a:r>
              <a:rPr lang="zh-CN" altLang="en-US" sz="2400" b="1" dirty="0" smtClean="0">
                <a:latin typeface="+mn-ea"/>
              </a:rPr>
              <a:t> </a:t>
            </a:r>
            <a:r>
              <a:rPr lang="en-US" altLang="zh-CN" sz="2400" b="1" dirty="0" smtClean="0">
                <a:latin typeface="+mn-ea"/>
              </a:rPr>
              <a:t>and </a:t>
            </a:r>
            <a:r>
              <a:rPr lang="en-US" sz="2400" b="1" dirty="0" smtClean="0">
                <a:latin typeface="+mn-ea"/>
              </a:rPr>
              <a:t>Station </a:t>
            </a:r>
            <a:r>
              <a:rPr lang="en-US" sz="2400" b="1" dirty="0">
                <a:latin typeface="+mn-ea"/>
              </a:rPr>
              <a:t>characterization </a:t>
            </a:r>
            <a:r>
              <a:rPr lang="en-US" sz="2400" b="1" dirty="0" smtClean="0">
                <a:latin typeface="+mn-ea"/>
              </a:rPr>
              <a:t>inefficiency (4).</a:t>
            </a:r>
            <a:r>
              <a:rPr lang="en-US" sz="2400" dirty="0" smtClean="0">
                <a:latin typeface="+mn-ea"/>
              </a:rPr>
              <a:t> </a:t>
            </a:r>
            <a:endParaRPr lang="en-US" sz="2400" dirty="0">
              <a:latin typeface="+mn-ea"/>
            </a:endParaRPr>
          </a:p>
        </p:txBody>
      </p:sp>
      <p:grpSp>
        <p:nvGrpSpPr>
          <p:cNvPr id="16" name="组合 15"/>
          <p:cNvGrpSpPr/>
          <p:nvPr/>
        </p:nvGrpSpPr>
        <p:grpSpPr>
          <a:xfrm>
            <a:off x="895547" y="13394371"/>
            <a:ext cx="13258800" cy="13573124"/>
            <a:chOff x="766846" y="14470948"/>
            <a:chExt cx="14323952" cy="19407223"/>
          </a:xfrm>
        </p:grpSpPr>
        <p:grpSp>
          <p:nvGrpSpPr>
            <p:cNvPr id="8" name="Group 7"/>
            <p:cNvGrpSpPr/>
            <p:nvPr/>
          </p:nvGrpSpPr>
          <p:grpSpPr>
            <a:xfrm>
              <a:off x="766846" y="14470948"/>
              <a:ext cx="14323952" cy="19407223"/>
              <a:chOff x="1142999" y="12657370"/>
              <a:chExt cx="13685367" cy="19407223"/>
            </a:xfrm>
          </p:grpSpPr>
          <p:sp>
            <p:nvSpPr>
              <p:cNvPr id="50" name="Text Placeholder 6"/>
              <p:cNvSpPr txBox="1">
                <a:spLocks/>
              </p:cNvSpPr>
              <p:nvPr/>
            </p:nvSpPr>
            <p:spPr>
              <a:xfrm>
                <a:off x="1142999" y="12657370"/>
                <a:ext cx="13685367" cy="1739814"/>
              </a:xfrm>
              <a:prstGeom prst="round1Rect">
                <a:avLst/>
              </a:prstGeom>
              <a:solidFill>
                <a:srgbClr val="726056"/>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pPr marL="0" marR="0" lvl="0" indent="0" algn="l" defTabSz="4389120" rtl="0" eaLnBrk="1" fontAlgn="auto" latinLnBrk="0" hangingPunct="1">
                  <a:lnSpc>
                    <a:spcPct val="100000"/>
                  </a:lnSpc>
                  <a:spcBef>
                    <a:spcPts val="0"/>
                  </a:spcBef>
                  <a:spcAft>
                    <a:spcPts val="0"/>
                  </a:spcAft>
                  <a:buClr>
                    <a:srgbClr val="AD8F67"/>
                  </a:buClr>
                  <a:buSzTx/>
                  <a:buFont typeface="Arial" panose="020B0604020202020204" pitchFamily="34" charset="0"/>
                  <a:buNone/>
                  <a:tabLst/>
                  <a:defRPr/>
                </a:pPr>
                <a:r>
                  <a:rPr kumimoji="0" lang="en-US" sz="6000" b="0" i="0" u="none" strike="noStrike" kern="1200" cap="all" spc="0" normalizeH="0" baseline="0" noProof="0" dirty="0" smtClean="0">
                    <a:ln>
                      <a:noFill/>
                    </a:ln>
                    <a:solidFill>
                      <a:srgbClr val="FFFFFF"/>
                    </a:solidFill>
                    <a:effectLst/>
                    <a:uLnTx/>
                    <a:uFillTx/>
                    <a:latin typeface="Cambria" panose="02040503050406030204"/>
                    <a:ea typeface="+mn-ea"/>
                    <a:cs typeface="+mn-cs"/>
                  </a:rPr>
                  <a:t>Introduction</a:t>
                </a:r>
                <a:endParaRPr kumimoji="0" lang="en-US" sz="6000" b="0" i="0" u="none" strike="noStrike" kern="1200" cap="all" spc="0" normalizeH="0" baseline="0" noProof="0" dirty="0">
                  <a:ln>
                    <a:noFill/>
                  </a:ln>
                  <a:solidFill>
                    <a:srgbClr val="FFFFFF"/>
                  </a:solidFill>
                  <a:effectLst/>
                  <a:uLnTx/>
                  <a:uFillTx/>
                  <a:latin typeface="Cambria" panose="02040503050406030204"/>
                  <a:ea typeface="+mn-ea"/>
                  <a:cs typeface="+mn-cs"/>
                </a:endParaRPr>
              </a:p>
            </p:txBody>
          </p:sp>
          <p:sp>
            <p:nvSpPr>
              <p:cNvPr id="51" name="Content Placeholder 11"/>
              <p:cNvSpPr txBox="1">
                <a:spLocks/>
              </p:cNvSpPr>
              <p:nvPr/>
            </p:nvSpPr>
            <p:spPr>
              <a:xfrm>
                <a:off x="1142999" y="14397182"/>
                <a:ext cx="13685367" cy="17667411"/>
              </a:xfrm>
              <a:prstGeom prst="rect">
                <a:avLst/>
              </a:prstGeom>
              <a:solidFill>
                <a:schemeClr val="bg1"/>
              </a:solidFill>
            </p:spPr>
            <p:txBody>
              <a:bodyPr vert="horz" lIns="365760" tIns="182880" rIns="91440" bIns="45720" rtlCol="0">
                <a:norm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pPr lvl="0">
                  <a:buFont typeface="Wingdings" panose="05000000000000000000" pitchFamily="2" charset="2"/>
                  <a:buChar char="v"/>
                </a:pPr>
                <a:endParaRPr lang="en-US" b="1" dirty="0"/>
              </a:p>
            </p:txBody>
          </p:sp>
        </p:grpSp>
        <p:sp>
          <p:nvSpPr>
            <p:cNvPr id="61" name="Rectangle 60"/>
            <p:cNvSpPr/>
            <p:nvPr/>
          </p:nvSpPr>
          <p:spPr>
            <a:xfrm>
              <a:off x="3461405" y="26918039"/>
              <a:ext cx="8823289" cy="572088"/>
            </a:xfrm>
            <a:prstGeom prst="rect">
              <a:avLst/>
            </a:prstGeom>
          </p:spPr>
          <p:txBody>
            <a:bodyPr wrap="square">
              <a:spAutoFit/>
            </a:bodyPr>
            <a:lstStyle/>
            <a:p>
              <a:pPr algn="ctr"/>
              <a:r>
                <a:rPr lang="en-US" sz="2000" dirty="0" smtClean="0">
                  <a:latin typeface="+mn-ea"/>
                </a:rPr>
                <a:t>Figure 1</a:t>
              </a:r>
              <a:r>
                <a:rPr lang="en-US" sz="2000" dirty="0">
                  <a:latin typeface="+mn-ea"/>
                </a:rPr>
                <a:t>. The spatial distribution of bike stations and collection of POIs </a:t>
              </a:r>
            </a:p>
          </p:txBody>
        </p:sp>
      </p:grpSp>
      <p:sp>
        <p:nvSpPr>
          <p:cNvPr id="11" name="矩形 10"/>
          <p:cNvSpPr/>
          <p:nvPr/>
        </p:nvSpPr>
        <p:spPr>
          <a:xfrm>
            <a:off x="1120251" y="14877996"/>
            <a:ext cx="12804021" cy="11910953"/>
          </a:xfrm>
          <a:prstGeom prst="rect">
            <a:avLst/>
          </a:prstGeom>
        </p:spPr>
        <p:txBody>
          <a:bodyPr wrap="square">
            <a:spAutoFit/>
          </a:bodyPr>
          <a:lstStyle/>
          <a:p>
            <a:pPr lvl="0">
              <a:buFont typeface="Wingdings" panose="05000000000000000000" pitchFamily="2" charset="2"/>
              <a:buChar char="v"/>
            </a:pPr>
            <a:r>
              <a:rPr lang="en-GB" altLang="zh-CN" sz="2800" b="1" dirty="0">
                <a:solidFill>
                  <a:prstClr val="black"/>
                </a:solidFill>
              </a:rPr>
              <a:t>Public bicycle sharing system </a:t>
            </a:r>
            <a:r>
              <a:rPr lang="en-GB" altLang="zh-CN" sz="2800" b="1" dirty="0" smtClean="0">
                <a:solidFill>
                  <a:prstClr val="black"/>
                </a:solidFill>
              </a:rPr>
              <a:t>(BSS) in </a:t>
            </a:r>
            <a:r>
              <a:rPr lang="en-GB" altLang="zh-CN" sz="2800" b="1" dirty="0">
                <a:solidFill>
                  <a:prstClr val="black"/>
                </a:solidFill>
              </a:rPr>
              <a:t>Hangzhou, China</a:t>
            </a:r>
          </a:p>
          <a:p>
            <a:pPr indent="-457200">
              <a:buClr>
                <a:srgbClr val="AD8F67"/>
              </a:buClr>
              <a:buFont typeface="Wingdings" panose="05000000000000000000" pitchFamily="2" charset="2"/>
              <a:buChar char="l"/>
            </a:pPr>
            <a:r>
              <a:rPr lang="en-US" altLang="zh-CN" sz="2800" dirty="0">
                <a:solidFill>
                  <a:prstClr val="black"/>
                </a:solidFill>
              </a:rPr>
              <a:t>initiated by the local government in 2008. </a:t>
            </a:r>
          </a:p>
          <a:p>
            <a:pPr indent="-457200">
              <a:buClr>
                <a:srgbClr val="AD8F67"/>
              </a:buClr>
              <a:buFont typeface="Wingdings" panose="05000000000000000000" pitchFamily="2" charset="2"/>
              <a:buChar char="l"/>
            </a:pPr>
            <a:r>
              <a:rPr lang="en-US" altLang="zh-CN" sz="2800" dirty="0">
                <a:solidFill>
                  <a:prstClr val="black"/>
                </a:solidFill>
              </a:rPr>
              <a:t>Serve for commuters and tourists </a:t>
            </a:r>
          </a:p>
          <a:p>
            <a:pPr indent="-457200">
              <a:buClr>
                <a:srgbClr val="AD8F67"/>
              </a:buClr>
              <a:buFont typeface="Wingdings" panose="05000000000000000000" pitchFamily="2" charset="2"/>
              <a:buChar char="l"/>
            </a:pPr>
            <a:r>
              <a:rPr lang="en-US" altLang="zh-CN" sz="2800" dirty="0">
                <a:solidFill>
                  <a:prstClr val="black"/>
                </a:solidFill>
              </a:rPr>
              <a:t>one-way trip, low cost, 24/7, third generation BSS</a:t>
            </a:r>
          </a:p>
          <a:p>
            <a:pPr indent="-457200">
              <a:buClr>
                <a:srgbClr val="AD8F67"/>
              </a:buClr>
              <a:buFont typeface="Wingdings" panose="05000000000000000000" pitchFamily="2" charset="2"/>
              <a:buChar char="l"/>
            </a:pPr>
            <a:r>
              <a:rPr lang="en-US" altLang="zh-CN" sz="2800" dirty="0">
                <a:solidFill>
                  <a:prstClr val="black"/>
                </a:solidFill>
              </a:rPr>
              <a:t>use smart card and kiosk to check-in and check-out</a:t>
            </a:r>
          </a:p>
          <a:p>
            <a:pPr lvl="0"/>
            <a:endParaRPr lang="en-GB" altLang="zh-CN" sz="2000" b="1" dirty="0" smtClean="0">
              <a:solidFill>
                <a:prstClr val="black"/>
              </a:solidFill>
            </a:endParaRPr>
          </a:p>
          <a:p>
            <a:pPr lvl="0"/>
            <a:endParaRPr lang="en-GB" altLang="zh-CN" sz="2000" b="1" dirty="0">
              <a:solidFill>
                <a:prstClr val="black"/>
              </a:solidFill>
            </a:endParaRPr>
          </a:p>
          <a:p>
            <a:pPr lvl="0"/>
            <a:endParaRPr lang="en-GB" altLang="zh-CN" sz="2000" b="1" dirty="0" smtClean="0">
              <a:solidFill>
                <a:prstClr val="black"/>
              </a:solidFill>
            </a:endParaRPr>
          </a:p>
          <a:p>
            <a:pPr lvl="0"/>
            <a:endParaRPr lang="en-GB" altLang="zh-CN" sz="2000" b="1" dirty="0">
              <a:solidFill>
                <a:prstClr val="black"/>
              </a:solidFill>
            </a:endParaRPr>
          </a:p>
          <a:p>
            <a:pPr lvl="0"/>
            <a:endParaRPr lang="en-GB" altLang="zh-CN" sz="2000" b="1" dirty="0" smtClean="0">
              <a:solidFill>
                <a:prstClr val="black"/>
              </a:solidFill>
            </a:endParaRPr>
          </a:p>
          <a:p>
            <a:pPr lvl="0"/>
            <a:endParaRPr lang="en-GB" altLang="zh-CN" sz="2000" b="1" dirty="0">
              <a:solidFill>
                <a:prstClr val="black"/>
              </a:solidFill>
            </a:endParaRPr>
          </a:p>
          <a:p>
            <a:pPr lvl="0"/>
            <a:endParaRPr lang="en-GB" altLang="zh-CN" sz="2000" b="1" dirty="0" smtClean="0">
              <a:solidFill>
                <a:prstClr val="black"/>
              </a:solidFill>
            </a:endParaRPr>
          </a:p>
          <a:p>
            <a:pPr lvl="0"/>
            <a:endParaRPr lang="en-GB" altLang="zh-CN" sz="2000" b="1" dirty="0">
              <a:solidFill>
                <a:prstClr val="black"/>
              </a:solidFill>
            </a:endParaRPr>
          </a:p>
          <a:p>
            <a:pPr lvl="0"/>
            <a:endParaRPr lang="en-GB" altLang="zh-CN" sz="2000" b="1" dirty="0" smtClean="0">
              <a:solidFill>
                <a:prstClr val="black"/>
              </a:solidFill>
            </a:endParaRPr>
          </a:p>
          <a:p>
            <a:pPr lvl="0"/>
            <a:endParaRPr lang="en-GB" altLang="zh-CN" sz="2000" b="1" dirty="0">
              <a:solidFill>
                <a:prstClr val="black"/>
              </a:solidFill>
            </a:endParaRPr>
          </a:p>
          <a:p>
            <a:pPr lvl="0"/>
            <a:endParaRPr lang="en-GB" altLang="zh-CN" sz="2000" b="1" dirty="0" smtClean="0">
              <a:solidFill>
                <a:prstClr val="black"/>
              </a:solidFill>
            </a:endParaRPr>
          </a:p>
          <a:p>
            <a:pPr lvl="0"/>
            <a:endParaRPr lang="en-GB" altLang="zh-CN" sz="2000" b="1" dirty="0">
              <a:solidFill>
                <a:prstClr val="black"/>
              </a:solidFill>
            </a:endParaRPr>
          </a:p>
          <a:p>
            <a:pPr lvl="0"/>
            <a:endParaRPr lang="en-GB" altLang="zh-CN" sz="2000" b="1" dirty="0" smtClean="0">
              <a:solidFill>
                <a:prstClr val="black"/>
              </a:solidFill>
            </a:endParaRPr>
          </a:p>
          <a:p>
            <a:pPr lvl="0"/>
            <a:endParaRPr lang="en-GB" altLang="zh-CN" sz="2000" b="1" dirty="0">
              <a:solidFill>
                <a:prstClr val="black"/>
              </a:solidFill>
            </a:endParaRPr>
          </a:p>
          <a:p>
            <a:pPr lvl="0"/>
            <a:endParaRPr lang="en-GB" altLang="zh-CN" sz="2000" b="1" dirty="0" smtClean="0">
              <a:solidFill>
                <a:prstClr val="black"/>
              </a:solidFill>
            </a:endParaRPr>
          </a:p>
          <a:p>
            <a:pPr lvl="0"/>
            <a:endParaRPr lang="en-GB" altLang="zh-CN" sz="2000" b="1" dirty="0" smtClean="0">
              <a:solidFill>
                <a:prstClr val="black"/>
              </a:solidFill>
            </a:endParaRPr>
          </a:p>
          <a:p>
            <a:pPr lvl="0"/>
            <a:endParaRPr lang="en-GB" altLang="zh-CN" sz="2000" b="1" dirty="0">
              <a:solidFill>
                <a:prstClr val="black"/>
              </a:solidFill>
            </a:endParaRPr>
          </a:p>
          <a:p>
            <a:pPr lvl="0">
              <a:buFont typeface="Wingdings" panose="05000000000000000000" pitchFamily="2" charset="2"/>
              <a:buChar char="v"/>
            </a:pPr>
            <a:r>
              <a:rPr lang="en-US" altLang="zh-CN" sz="2800" b="1" dirty="0" smtClean="0">
                <a:solidFill>
                  <a:prstClr val="black"/>
                </a:solidFill>
              </a:rPr>
              <a:t>Data</a:t>
            </a:r>
            <a:endParaRPr lang="en-US" altLang="zh-CN" sz="2800" b="1" dirty="0">
              <a:solidFill>
                <a:prstClr val="black"/>
              </a:solidFill>
            </a:endParaRPr>
          </a:p>
          <a:p>
            <a:pPr lvl="0" algn="just">
              <a:buClr>
                <a:srgbClr val="AD8F67"/>
              </a:buClr>
              <a:buFont typeface="Wingdings" panose="05000000000000000000" pitchFamily="2" charset="2"/>
              <a:buChar char="l"/>
            </a:pPr>
            <a:r>
              <a:rPr lang="en-US" altLang="zh-CN" sz="2800" b="1" dirty="0">
                <a:solidFill>
                  <a:prstClr val="black"/>
                </a:solidFill>
              </a:rPr>
              <a:t>Bicycle rental data. </a:t>
            </a:r>
            <a:r>
              <a:rPr lang="en-US" altLang="zh-CN" sz="2800" dirty="0">
                <a:solidFill>
                  <a:prstClr val="black"/>
                </a:solidFill>
              </a:rPr>
              <a:t>We sampled the rental records of all bicycle stations hourly from 2017-11-11 06:00 to 2017-11-21 05:00, with a number of rent bicycles and restored bicycles for each station.</a:t>
            </a:r>
          </a:p>
          <a:p>
            <a:pPr lvl="0" algn="just">
              <a:buClr>
                <a:srgbClr val="AD8F67"/>
              </a:buClr>
              <a:buFont typeface="Wingdings" panose="05000000000000000000" pitchFamily="2" charset="2"/>
              <a:buChar char="l"/>
            </a:pPr>
            <a:r>
              <a:rPr lang="en-US" altLang="zh-CN" sz="2800" b="1" dirty="0">
                <a:solidFill>
                  <a:prstClr val="black"/>
                </a:solidFill>
              </a:rPr>
              <a:t>POIs</a:t>
            </a:r>
            <a:r>
              <a:rPr lang="en-US" altLang="zh-CN" sz="2800" dirty="0">
                <a:solidFill>
                  <a:prstClr val="black"/>
                </a:solidFill>
              </a:rPr>
              <a:t>. We use a number of 292,885 point-of-interests (POI) from </a:t>
            </a:r>
            <a:r>
              <a:rPr lang="en-US" altLang="zh-CN" sz="2800" i="1" dirty="0" err="1">
                <a:solidFill>
                  <a:prstClr val="black"/>
                </a:solidFill>
              </a:rPr>
              <a:t>Gaode</a:t>
            </a:r>
            <a:r>
              <a:rPr lang="en-US" altLang="zh-CN" sz="2800" dirty="0">
                <a:solidFill>
                  <a:prstClr val="black"/>
                </a:solidFill>
              </a:rPr>
              <a:t> Map database. It has a basic information related to a specific coordination like address, name, and category. </a:t>
            </a:r>
          </a:p>
          <a:p>
            <a:pPr lvl="0" algn="just">
              <a:buClr>
                <a:srgbClr val="AD8F67"/>
              </a:buClr>
              <a:buFont typeface="Wingdings" panose="05000000000000000000" pitchFamily="2" charset="2"/>
              <a:buChar char="l"/>
            </a:pPr>
            <a:r>
              <a:rPr lang="en-US" altLang="zh-CN" sz="2800" b="1" dirty="0">
                <a:solidFill>
                  <a:prstClr val="black"/>
                </a:solidFill>
              </a:rPr>
              <a:t>City boundary and road network. </a:t>
            </a:r>
            <a:r>
              <a:rPr lang="en-US" altLang="zh-CN" sz="2800" dirty="0">
                <a:solidFill>
                  <a:prstClr val="black"/>
                </a:solidFill>
              </a:rPr>
              <a:t>We used the city boundary and road network data (only the </a:t>
            </a:r>
            <a:r>
              <a:rPr lang="en-US" altLang="zh-CN" sz="2800" i="1" dirty="0">
                <a:solidFill>
                  <a:prstClr val="black"/>
                </a:solidFill>
              </a:rPr>
              <a:t>primary</a:t>
            </a:r>
            <a:r>
              <a:rPr lang="en-US" altLang="zh-CN" sz="2800" dirty="0">
                <a:solidFill>
                  <a:prstClr val="black"/>
                </a:solidFill>
              </a:rPr>
              <a:t>, </a:t>
            </a:r>
            <a:r>
              <a:rPr lang="en-US" altLang="zh-CN" sz="2800" i="1" dirty="0">
                <a:solidFill>
                  <a:prstClr val="black"/>
                </a:solidFill>
              </a:rPr>
              <a:t>secondary</a:t>
            </a:r>
            <a:r>
              <a:rPr lang="en-US" altLang="zh-CN" sz="2800" dirty="0">
                <a:solidFill>
                  <a:prstClr val="black"/>
                </a:solidFill>
              </a:rPr>
              <a:t> and </a:t>
            </a:r>
            <a:r>
              <a:rPr lang="en-US" altLang="zh-CN" sz="2800" i="1" dirty="0">
                <a:solidFill>
                  <a:prstClr val="black"/>
                </a:solidFill>
              </a:rPr>
              <a:t>tertiary</a:t>
            </a:r>
            <a:r>
              <a:rPr lang="en-US" altLang="zh-CN" sz="2800" dirty="0">
                <a:solidFill>
                  <a:prstClr val="black"/>
                </a:solidFill>
              </a:rPr>
              <a:t> roads) extracted from Open Street Map’s </a:t>
            </a:r>
            <a:r>
              <a:rPr lang="en-US" altLang="zh-CN" sz="2800" i="1" dirty="0">
                <a:solidFill>
                  <a:prstClr val="black"/>
                </a:solidFill>
              </a:rPr>
              <a:t>Planet OSM </a:t>
            </a:r>
            <a:r>
              <a:rPr lang="en-US" altLang="zh-CN" sz="2800" dirty="0">
                <a:solidFill>
                  <a:prstClr val="black"/>
                </a:solidFill>
              </a:rPr>
              <a:t>project. </a:t>
            </a:r>
            <a:endParaRPr lang="en-US" altLang="zh-CN" sz="2800" b="1" dirty="0">
              <a:solidFill>
                <a:prstClr val="black"/>
              </a:solidFill>
            </a:endParaRPr>
          </a:p>
        </p:txBody>
      </p:sp>
      <p:pic>
        <p:nvPicPr>
          <p:cNvPr id="93" name="图片 92"/>
          <p:cNvPicPr>
            <a:picLocks noChangeAspect="1"/>
          </p:cNvPicPr>
          <p:nvPr/>
        </p:nvPicPr>
        <p:blipFill>
          <a:blip r:embed="rId30"/>
          <a:stretch>
            <a:fillRect/>
          </a:stretch>
        </p:blipFill>
        <p:spPr>
          <a:xfrm>
            <a:off x="1254429" y="17215090"/>
            <a:ext cx="12684392" cy="4663155"/>
          </a:xfrm>
          <a:prstGeom prst="rect">
            <a:avLst/>
          </a:prstGeom>
        </p:spPr>
      </p:pic>
    </p:spTree>
    <p:extLst>
      <p:ext uri="{BB962C8B-B14F-4D97-AF65-F5344CB8AC3E}">
        <p14:creationId xmlns:p14="http://schemas.microsoft.com/office/powerpoint/2010/main" val="2471091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Style">
      <a:majorFont>
        <a:latin typeface="Calibri Light"/>
        <a:ea typeface="等线 Light"/>
        <a:cs typeface=""/>
      </a:majorFont>
      <a:minorFont>
        <a:latin typeface="Arial"/>
        <a:ea typeface="Arial"/>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612</TotalTime>
  <Words>1234</Words>
  <Application>Microsoft Office PowerPoint</Application>
  <PresentationFormat>Custom</PresentationFormat>
  <Paragraphs>103</Paragraphs>
  <Slides>1</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1" baseType="lpstr">
      <vt:lpstr>Arial</vt:lpstr>
      <vt:lpstr>Calibri</vt:lpstr>
      <vt:lpstr>Calibri Light</vt:lpstr>
      <vt:lpstr>Cambria</vt:lpstr>
      <vt:lpstr>Cambria Math</vt:lpstr>
      <vt:lpstr>DengXian</vt:lpstr>
      <vt:lpstr>等线 Light</vt:lpstr>
      <vt:lpstr>Wingdings</vt:lpstr>
      <vt:lpstr>Office Theme</vt:lpstr>
      <vt:lpstr>Equation.DSMT4</vt:lpstr>
      <vt:lpstr>PowerPoint Presentation</vt:lpstr>
    </vt:vector>
  </TitlesOfParts>
  <Company>Arizona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Xiaoyi ZHANG</dc:creator>
  <cp:lastModifiedBy>Sherry Thurston</cp:lastModifiedBy>
  <cp:revision>103</cp:revision>
  <cp:lastPrinted>2018-03-10T20:25:51Z</cp:lastPrinted>
  <dcterms:created xsi:type="dcterms:W3CDTF">2018-03-05T21:59:07Z</dcterms:created>
  <dcterms:modified xsi:type="dcterms:W3CDTF">2018-03-13T21:33:22Z</dcterms:modified>
</cp:coreProperties>
</file>