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4805337" rtl="0" eaLnBrk="1" latinLnBrk="0" hangingPunct="1">
      <a:defRPr sz="9461" kern="1200">
        <a:solidFill>
          <a:schemeClr val="tx1"/>
        </a:solidFill>
        <a:latin typeface="+mn-lt"/>
        <a:ea typeface="+mn-ea"/>
        <a:cs typeface="+mn-cs"/>
      </a:defRPr>
    </a:lvl1pPr>
    <a:lvl2pPr marL="2402668" algn="l" defTabSz="4805337" rtl="0" eaLnBrk="1" latinLnBrk="0" hangingPunct="1">
      <a:defRPr sz="9461" kern="1200">
        <a:solidFill>
          <a:schemeClr val="tx1"/>
        </a:solidFill>
        <a:latin typeface="+mn-lt"/>
        <a:ea typeface="+mn-ea"/>
        <a:cs typeface="+mn-cs"/>
      </a:defRPr>
    </a:lvl2pPr>
    <a:lvl3pPr marL="4805337" algn="l" defTabSz="4805337" rtl="0" eaLnBrk="1" latinLnBrk="0" hangingPunct="1">
      <a:defRPr sz="9461" kern="1200">
        <a:solidFill>
          <a:schemeClr val="tx1"/>
        </a:solidFill>
        <a:latin typeface="+mn-lt"/>
        <a:ea typeface="+mn-ea"/>
        <a:cs typeface="+mn-cs"/>
      </a:defRPr>
    </a:lvl3pPr>
    <a:lvl4pPr marL="7208003" algn="l" defTabSz="4805337" rtl="0" eaLnBrk="1" latinLnBrk="0" hangingPunct="1">
      <a:defRPr sz="9461" kern="1200">
        <a:solidFill>
          <a:schemeClr val="tx1"/>
        </a:solidFill>
        <a:latin typeface="+mn-lt"/>
        <a:ea typeface="+mn-ea"/>
        <a:cs typeface="+mn-cs"/>
      </a:defRPr>
    </a:lvl4pPr>
    <a:lvl5pPr marL="9610671" algn="l" defTabSz="4805337" rtl="0" eaLnBrk="1" latinLnBrk="0" hangingPunct="1">
      <a:defRPr sz="9461" kern="1200">
        <a:solidFill>
          <a:schemeClr val="tx1"/>
        </a:solidFill>
        <a:latin typeface="+mn-lt"/>
        <a:ea typeface="+mn-ea"/>
        <a:cs typeface="+mn-cs"/>
      </a:defRPr>
    </a:lvl5pPr>
    <a:lvl6pPr marL="12013339" algn="l" defTabSz="4805337" rtl="0" eaLnBrk="1" latinLnBrk="0" hangingPunct="1">
      <a:defRPr sz="9461" kern="1200">
        <a:solidFill>
          <a:schemeClr val="tx1"/>
        </a:solidFill>
        <a:latin typeface="+mn-lt"/>
        <a:ea typeface="+mn-ea"/>
        <a:cs typeface="+mn-cs"/>
      </a:defRPr>
    </a:lvl6pPr>
    <a:lvl7pPr marL="14416007" algn="l" defTabSz="4805337" rtl="0" eaLnBrk="1" latinLnBrk="0" hangingPunct="1">
      <a:defRPr sz="9461" kern="1200">
        <a:solidFill>
          <a:schemeClr val="tx1"/>
        </a:solidFill>
        <a:latin typeface="+mn-lt"/>
        <a:ea typeface="+mn-ea"/>
        <a:cs typeface="+mn-cs"/>
      </a:defRPr>
    </a:lvl7pPr>
    <a:lvl8pPr marL="16818674" algn="l" defTabSz="4805337" rtl="0" eaLnBrk="1" latinLnBrk="0" hangingPunct="1">
      <a:defRPr sz="9461" kern="1200">
        <a:solidFill>
          <a:schemeClr val="tx1"/>
        </a:solidFill>
        <a:latin typeface="+mn-lt"/>
        <a:ea typeface="+mn-ea"/>
        <a:cs typeface="+mn-cs"/>
      </a:defRPr>
    </a:lvl8pPr>
    <a:lvl9pPr marL="19221341" algn="l" defTabSz="4805337" rtl="0" eaLnBrk="1" latinLnBrk="0" hangingPunct="1">
      <a:defRPr sz="946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8793"/>
    <a:srgbClr val="FFB30F"/>
    <a:srgbClr val="FEBD13"/>
    <a:srgbClr val="FFB212"/>
    <a:srgbClr val="FFB210"/>
    <a:srgbClr val="780036"/>
    <a:srgbClr val="FFCB1F"/>
    <a:srgbClr val="FDC424"/>
    <a:srgbClr val="DFB13E"/>
    <a:srgbClr val="FBBD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7304" autoAdjust="0"/>
    <p:restoredTop sz="98974" autoAdjust="0"/>
  </p:normalViewPr>
  <p:slideViewPr>
    <p:cSldViewPr snapToGrid="0">
      <p:cViewPr varScale="1">
        <p:scale>
          <a:sx n="23" d="100"/>
          <a:sy n="23" d="100"/>
        </p:scale>
        <p:origin x="1832" y="272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18E60-2F4C-487B-A646-5F6FDF2006DA}" type="datetimeFigureOut">
              <a:rPr lang="en-US" smtClean="0"/>
              <a:t>11/7/16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00857-D82C-47CB-A938-F7A3A5551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62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01112" rtl="0" eaLnBrk="1" latinLnBrk="0" hangingPunct="1">
      <a:defRPr sz="1313" kern="1200">
        <a:solidFill>
          <a:schemeClr val="tx1"/>
        </a:solidFill>
        <a:latin typeface="+mn-lt"/>
        <a:ea typeface="+mn-ea"/>
        <a:cs typeface="+mn-cs"/>
      </a:defRPr>
    </a:lvl1pPr>
    <a:lvl2pPr marL="500556" algn="l" defTabSz="1001112" rtl="0" eaLnBrk="1" latinLnBrk="0" hangingPunct="1">
      <a:defRPr sz="1313" kern="1200">
        <a:solidFill>
          <a:schemeClr val="tx1"/>
        </a:solidFill>
        <a:latin typeface="+mn-lt"/>
        <a:ea typeface="+mn-ea"/>
        <a:cs typeface="+mn-cs"/>
      </a:defRPr>
    </a:lvl2pPr>
    <a:lvl3pPr marL="1001112" algn="l" defTabSz="1001112" rtl="0" eaLnBrk="1" latinLnBrk="0" hangingPunct="1">
      <a:defRPr sz="1313" kern="1200">
        <a:solidFill>
          <a:schemeClr val="tx1"/>
        </a:solidFill>
        <a:latin typeface="+mn-lt"/>
        <a:ea typeface="+mn-ea"/>
        <a:cs typeface="+mn-cs"/>
      </a:defRPr>
    </a:lvl3pPr>
    <a:lvl4pPr marL="1501668" algn="l" defTabSz="1001112" rtl="0" eaLnBrk="1" latinLnBrk="0" hangingPunct="1">
      <a:defRPr sz="1313" kern="1200">
        <a:solidFill>
          <a:schemeClr val="tx1"/>
        </a:solidFill>
        <a:latin typeface="+mn-lt"/>
        <a:ea typeface="+mn-ea"/>
        <a:cs typeface="+mn-cs"/>
      </a:defRPr>
    </a:lvl4pPr>
    <a:lvl5pPr marL="2002222" algn="l" defTabSz="1001112" rtl="0" eaLnBrk="1" latinLnBrk="0" hangingPunct="1">
      <a:defRPr sz="1313" kern="1200">
        <a:solidFill>
          <a:schemeClr val="tx1"/>
        </a:solidFill>
        <a:latin typeface="+mn-lt"/>
        <a:ea typeface="+mn-ea"/>
        <a:cs typeface="+mn-cs"/>
      </a:defRPr>
    </a:lvl5pPr>
    <a:lvl6pPr marL="2502779" algn="l" defTabSz="1001112" rtl="0" eaLnBrk="1" latinLnBrk="0" hangingPunct="1">
      <a:defRPr sz="1313" kern="1200">
        <a:solidFill>
          <a:schemeClr val="tx1"/>
        </a:solidFill>
        <a:latin typeface="+mn-lt"/>
        <a:ea typeface="+mn-ea"/>
        <a:cs typeface="+mn-cs"/>
      </a:defRPr>
    </a:lvl6pPr>
    <a:lvl7pPr marL="3003334" algn="l" defTabSz="1001112" rtl="0" eaLnBrk="1" latinLnBrk="0" hangingPunct="1">
      <a:defRPr sz="1313" kern="1200">
        <a:solidFill>
          <a:schemeClr val="tx1"/>
        </a:solidFill>
        <a:latin typeface="+mn-lt"/>
        <a:ea typeface="+mn-ea"/>
        <a:cs typeface="+mn-cs"/>
      </a:defRPr>
    </a:lvl7pPr>
    <a:lvl8pPr marL="3503891" algn="l" defTabSz="1001112" rtl="0" eaLnBrk="1" latinLnBrk="0" hangingPunct="1">
      <a:defRPr sz="1313" kern="1200">
        <a:solidFill>
          <a:schemeClr val="tx1"/>
        </a:solidFill>
        <a:latin typeface="+mn-lt"/>
        <a:ea typeface="+mn-ea"/>
        <a:cs typeface="+mn-cs"/>
      </a:defRPr>
    </a:lvl8pPr>
    <a:lvl9pPr marL="4004447" algn="l" defTabSz="1001112" rtl="0" eaLnBrk="1" latinLnBrk="0" hangingPunct="1">
      <a:defRPr sz="131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7000" dirty="0" smtClean="0"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7000" dirty="0" smtClean="0">
                <a:latin typeface="Arial" panose="020B0604020202020204" pitchFamily="34" charset="0"/>
                <a:cs typeface="Arial" panose="020B0604020202020204" pitchFamily="34" charset="0"/>
              </a:rPr>
              <a:t>Matrices too weak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7000" dirty="0" smtClean="0">
                <a:latin typeface="Arial" panose="020B0604020202020204" pitchFamily="34" charset="0"/>
                <a:cs typeface="Arial" panose="020B0604020202020204" pitchFamily="34" charset="0"/>
              </a:rPr>
              <a:t>Analogies strong?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Are diff types of WMC important to diff types of reasoning</a:t>
            </a:r>
          </a:p>
          <a:p>
            <a:r>
              <a:rPr lang="en-US" sz="1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Previous Research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A need for multimodal evaluations of focal attention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00857-D82C-47CB-A938-F7A3A55519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071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0" y="5387342"/>
            <a:ext cx="32918400" cy="11460480"/>
          </a:xfrm>
        </p:spPr>
        <p:txBody>
          <a:bodyPr anchor="b"/>
          <a:lstStyle>
            <a:lvl1pPr algn="ctr">
              <a:defRPr sz="25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0080"/>
            </a:lvl1pPr>
            <a:lvl2pPr marL="1920240" indent="0" algn="ctr">
              <a:buNone/>
              <a:defRPr sz="8400"/>
            </a:lvl2pPr>
            <a:lvl3pPr marL="3840480" indent="0" algn="ctr">
              <a:buNone/>
              <a:defRPr sz="7560"/>
            </a:lvl3pPr>
            <a:lvl4pPr marL="5760720" indent="0" algn="ctr">
              <a:buNone/>
              <a:defRPr sz="6720"/>
            </a:lvl4pPr>
            <a:lvl5pPr marL="7680960" indent="0" algn="ctr">
              <a:buNone/>
              <a:defRPr sz="6720"/>
            </a:lvl5pPr>
            <a:lvl6pPr marL="9601200" indent="0" algn="ctr">
              <a:buNone/>
              <a:defRPr sz="6720"/>
            </a:lvl6pPr>
            <a:lvl7pPr marL="11521440" indent="0" algn="ctr">
              <a:buNone/>
              <a:defRPr sz="6720"/>
            </a:lvl7pPr>
            <a:lvl8pPr marL="13441680" indent="0" algn="ctr">
              <a:buNone/>
              <a:defRPr sz="6720"/>
            </a:lvl8pPr>
            <a:lvl9pPr marL="15361920" indent="0" algn="ctr">
              <a:buNone/>
              <a:defRPr sz="672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2EE9-061A-4ED9-8A05-472910E03528}" type="datetimeFigureOut">
              <a:rPr lang="en-US" smtClean="0"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AAE86-62FA-42A9-80BB-6F32069E0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5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2EE9-061A-4ED9-8A05-472910E03528}" type="datetimeFigureOut">
              <a:rPr lang="en-US" smtClean="0"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AAE86-62FA-42A9-80BB-6F32069E0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490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0" y="1752600"/>
            <a:ext cx="9464040" cy="278968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0" y="1752600"/>
            <a:ext cx="27843480" cy="2789682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2EE9-061A-4ED9-8A05-472910E03528}" type="datetimeFigureOut">
              <a:rPr lang="en-US" smtClean="0"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AAE86-62FA-42A9-80BB-6F32069E0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18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2EE9-061A-4ED9-8A05-472910E03528}" type="datetimeFigureOut">
              <a:rPr lang="en-US" smtClean="0"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AAE86-62FA-42A9-80BB-6F32069E0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54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0" y="8206745"/>
            <a:ext cx="37856160" cy="13693138"/>
          </a:xfrm>
        </p:spPr>
        <p:txBody>
          <a:bodyPr anchor="b"/>
          <a:lstStyle>
            <a:lvl1pPr>
              <a:defRPr sz="25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0" y="22029425"/>
            <a:ext cx="37856160" cy="7200898"/>
          </a:xfrm>
        </p:spPr>
        <p:txBody>
          <a:bodyPr/>
          <a:lstStyle>
            <a:lvl1pPr marL="0" indent="0">
              <a:buNone/>
              <a:defRPr sz="10080">
                <a:solidFill>
                  <a:schemeClr val="tx1">
                    <a:tint val="75000"/>
                  </a:schemeClr>
                </a:solidFill>
              </a:defRPr>
            </a:lvl1pPr>
            <a:lvl2pPr marL="1920240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2pPr>
            <a:lvl3pPr marL="384048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3pPr>
            <a:lvl4pPr marL="57607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76809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96012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15214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3441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2EE9-061A-4ED9-8A05-472910E03528}" type="datetimeFigureOut">
              <a:rPr lang="en-US" smtClean="0"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AAE86-62FA-42A9-80BB-6F32069E0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22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2EE9-061A-4ED9-8A05-472910E03528}" type="datetimeFigureOut">
              <a:rPr lang="en-US" smtClean="0"/>
              <a:t>11/7/16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AAE86-62FA-42A9-80BB-6F32069E0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24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3"/>
            <a:ext cx="37856160" cy="6362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39" y="8069582"/>
            <a:ext cx="18568033" cy="3954778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39" y="12024360"/>
            <a:ext cx="18568033" cy="176860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0" y="8069582"/>
            <a:ext cx="18659477" cy="3954778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0" y="12024360"/>
            <a:ext cx="18659477" cy="176860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2EE9-061A-4ED9-8A05-472910E03528}" type="datetimeFigureOut">
              <a:rPr lang="en-US" smtClean="0"/>
              <a:t>11/7/16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AAE86-62FA-42A9-80BB-6F32069E0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22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2EE9-061A-4ED9-8A05-472910E03528}" type="datetimeFigureOut">
              <a:rPr lang="en-US" smtClean="0"/>
              <a:t>11/7/16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AAE86-62FA-42A9-80BB-6F32069E0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80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2EE9-061A-4ED9-8A05-472910E03528}" type="datetimeFigureOut">
              <a:rPr lang="en-US" smtClean="0"/>
              <a:t>11/7/16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AAE86-62FA-42A9-80BB-6F32069E0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642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9" y="2194560"/>
            <a:ext cx="14156053" cy="768096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2"/>
            <a:ext cx="22219920" cy="23393400"/>
          </a:xfrm>
        </p:spPr>
        <p:txBody>
          <a:bodyPr/>
          <a:lstStyle>
            <a:lvl1pPr>
              <a:defRPr sz="13440"/>
            </a:lvl1pPr>
            <a:lvl2pPr>
              <a:defRPr sz="11760"/>
            </a:lvl2pPr>
            <a:lvl3pPr>
              <a:defRPr sz="1008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9" y="9875520"/>
            <a:ext cx="14156053" cy="18295622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2EE9-061A-4ED9-8A05-472910E03528}" type="datetimeFigureOut">
              <a:rPr lang="en-US" smtClean="0"/>
              <a:t>11/7/16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AAE86-62FA-42A9-80BB-6F32069E0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02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9" y="2194560"/>
            <a:ext cx="14156053" cy="768096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2"/>
            <a:ext cx="22219920" cy="23393400"/>
          </a:xfrm>
        </p:spPr>
        <p:txBody>
          <a:bodyPr anchor="t"/>
          <a:lstStyle>
            <a:lvl1pPr marL="0" indent="0">
              <a:buNone/>
              <a:defRPr sz="13440"/>
            </a:lvl1pPr>
            <a:lvl2pPr marL="1920240" indent="0">
              <a:buNone/>
              <a:defRPr sz="11760"/>
            </a:lvl2pPr>
            <a:lvl3pPr marL="3840480" indent="0">
              <a:buNone/>
              <a:defRPr sz="10080"/>
            </a:lvl3pPr>
            <a:lvl4pPr marL="5760720" indent="0">
              <a:buNone/>
              <a:defRPr sz="8400"/>
            </a:lvl4pPr>
            <a:lvl5pPr marL="7680960" indent="0">
              <a:buNone/>
              <a:defRPr sz="8400"/>
            </a:lvl5pPr>
            <a:lvl6pPr marL="9601200" indent="0">
              <a:buNone/>
              <a:defRPr sz="8400"/>
            </a:lvl6pPr>
            <a:lvl7pPr marL="11521440" indent="0">
              <a:buNone/>
              <a:defRPr sz="8400"/>
            </a:lvl7pPr>
            <a:lvl8pPr marL="13441680" indent="0">
              <a:buNone/>
              <a:defRPr sz="8400"/>
            </a:lvl8pPr>
            <a:lvl9pPr marL="15361920" indent="0">
              <a:buNone/>
              <a:defRPr sz="8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9" y="9875520"/>
            <a:ext cx="14156053" cy="18295622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2EE9-061A-4ED9-8A05-472910E03528}" type="datetimeFigureOut">
              <a:rPr lang="en-US" smtClean="0"/>
              <a:t>11/7/16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AAE86-62FA-42A9-80BB-6F32069E0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92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3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2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52EE9-061A-4ED9-8A05-472910E03528}" type="datetimeFigureOut">
              <a:rPr lang="en-US" smtClean="0"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2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2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AAE86-62FA-42A9-80BB-6F32069E0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6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3840480" rtl="0" eaLnBrk="1" latinLnBrk="0" hangingPunct="1">
        <a:lnSpc>
          <a:spcPct val="90000"/>
        </a:lnSpc>
        <a:spcBef>
          <a:spcPct val="0"/>
        </a:spcBef>
        <a:buNone/>
        <a:defRPr sz="184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0120" indent="-960120" algn="l" defTabSz="3840480" rtl="0" eaLnBrk="1" latinLnBrk="0" hangingPunct="1">
        <a:lnSpc>
          <a:spcPct val="90000"/>
        </a:lnSpc>
        <a:spcBef>
          <a:spcPts val="4200"/>
        </a:spcBef>
        <a:buFont typeface="Arial" panose="020B0604020202020204" pitchFamily="34" charset="0"/>
        <a:buChar char="•"/>
        <a:defRPr sz="11760" kern="1200">
          <a:solidFill>
            <a:schemeClr val="tx1"/>
          </a:solidFill>
          <a:latin typeface="+mn-lt"/>
          <a:ea typeface="+mn-ea"/>
          <a:cs typeface="+mn-cs"/>
        </a:defRPr>
      </a:lvl1pPr>
      <a:lvl2pPr marL="28803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7208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1056132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24815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63220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65156" y="13186041"/>
            <a:ext cx="13286984" cy="8494633"/>
          </a:xfrm>
          <a:prstGeom prst="rect">
            <a:avLst/>
          </a:prstGeom>
          <a:noFill/>
          <a:effectLst>
            <a:reflection stA="45000" endPos="100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endParaRPr lang="en-US" sz="5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Part 1</a:t>
            </a:r>
            <a:endParaRPr lang="en-US" sz="6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400" dirty="0" smtClean="0">
                <a:latin typeface="+mj-lt"/>
                <a:cs typeface="Arial" panose="020B0604020202020204" pitchFamily="34" charset="0"/>
              </a:rPr>
              <a:t>67 ASU undergraduate students</a:t>
            </a:r>
          </a:p>
          <a:p>
            <a:r>
              <a:rPr lang="en-US" sz="5400" dirty="0" smtClean="0">
                <a:latin typeface="+mj-lt"/>
                <a:cs typeface="Arial" panose="020B0604020202020204" pitchFamily="34" charset="0"/>
              </a:rPr>
              <a:t>     - Age :24.31    - Males: 18    - Females: 35 </a:t>
            </a:r>
          </a:p>
          <a:p>
            <a:pPr marL="685800" indent="-685800">
              <a:buFont typeface="Arial" charset="0"/>
              <a:buChar char="•"/>
            </a:pPr>
            <a:r>
              <a:rPr lang="en-US" sz="5400" dirty="0" smtClean="0">
                <a:latin typeface="+mj-lt"/>
                <a:cs typeface="Arial" panose="020B0604020202020204" pitchFamily="34" charset="0"/>
              </a:rPr>
              <a:t>Watched a video (60s) twice, depicting </a:t>
            </a:r>
            <a:r>
              <a:rPr lang="en-US" sz="5400" dirty="0">
                <a:latin typeface="+mj-lt"/>
                <a:cs typeface="Arial" panose="020B0604020202020204" pitchFamily="34" charset="0"/>
              </a:rPr>
              <a:t>a simple </a:t>
            </a:r>
            <a:r>
              <a:rPr lang="en-US" sz="5400" dirty="0" smtClean="0">
                <a:latin typeface="+mj-lt"/>
                <a:cs typeface="Arial" panose="020B0604020202020204" pitchFamily="34" charset="0"/>
              </a:rPr>
              <a:t>story.</a:t>
            </a:r>
            <a:r>
              <a:rPr lang="en-US" sz="5400" dirty="0">
                <a:solidFill>
                  <a:prstClr val="black"/>
                </a:solidFill>
                <a:latin typeface="Calibri Light"/>
                <a:cs typeface="Arial" panose="020B0604020202020204" pitchFamily="34" charset="0"/>
              </a:rPr>
              <a:t> </a:t>
            </a:r>
            <a:endParaRPr lang="en-US" sz="5400" dirty="0" smtClean="0">
              <a:solidFill>
                <a:prstClr val="black"/>
              </a:solidFill>
              <a:latin typeface="Calibri Light"/>
              <a:cs typeface="Arial" panose="020B0604020202020204" pitchFamily="34" charset="0"/>
            </a:endParaRPr>
          </a:p>
          <a:p>
            <a:pPr marL="685800" indent="-685800">
              <a:buFont typeface="Arial" charset="0"/>
              <a:buChar char="•"/>
            </a:pPr>
            <a:r>
              <a:rPr lang="en-US" sz="5400" dirty="0" smtClean="0">
                <a:solidFill>
                  <a:prstClr val="black"/>
                </a:solidFill>
                <a:latin typeface="Calibri Light"/>
                <a:cs typeface="Arial" panose="020B0604020202020204" pitchFamily="34" charset="0"/>
              </a:rPr>
              <a:t>Recited </a:t>
            </a:r>
            <a:r>
              <a:rPr lang="en-US" sz="5400" dirty="0">
                <a:solidFill>
                  <a:prstClr val="black"/>
                </a:solidFill>
                <a:latin typeface="Calibri Light"/>
                <a:cs typeface="Arial" panose="020B0604020202020204" pitchFamily="34" charset="0"/>
              </a:rPr>
              <a:t>the story for a ”friend” (2m) </a:t>
            </a:r>
          </a:p>
          <a:p>
            <a:pPr marL="685800" indent="-685800">
              <a:buFont typeface="Arial" charset="0"/>
              <a:buChar char="•"/>
            </a:pPr>
            <a:r>
              <a:rPr lang="en-US" sz="5400" dirty="0" smtClean="0">
                <a:solidFill>
                  <a:prstClr val="black"/>
                </a:solidFill>
                <a:latin typeface="Calibri Light"/>
                <a:ea typeface="Calibri" charset="0"/>
                <a:cs typeface="Arial" panose="020B0604020202020204" pitchFamily="34" charset="0"/>
              </a:rPr>
              <a:t>Audio recordings </a:t>
            </a:r>
            <a:r>
              <a:rPr lang="en-US" sz="5400" dirty="0">
                <a:solidFill>
                  <a:prstClr val="black"/>
                </a:solidFill>
                <a:latin typeface="Calibri Light"/>
                <a:ea typeface="Calibri" charset="0"/>
                <a:cs typeface="Arial" panose="020B0604020202020204" pitchFamily="34" charset="0"/>
              </a:rPr>
              <a:t>taken</a:t>
            </a:r>
            <a:endParaRPr lang="en-US" sz="5400" dirty="0">
              <a:latin typeface="Calibri" charset="0"/>
              <a:ea typeface="Calibri" charset="0"/>
              <a:cs typeface="Calibri" charset="0"/>
            </a:endParaRPr>
          </a:p>
          <a:p>
            <a:pPr marL="685800" indent="-685800">
              <a:buFont typeface="Arial" charset="0"/>
              <a:buChar char="•"/>
            </a:pPr>
            <a:endParaRPr lang="en-US" sz="5400" dirty="0" smtClean="0">
              <a:latin typeface="+mj-lt"/>
              <a:cs typeface="Arial" panose="020B0604020202020204" pitchFamily="34" charset="0"/>
            </a:endParaRPr>
          </a:p>
          <a:p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728611" y="262045"/>
            <a:ext cx="42397822" cy="4051496"/>
          </a:xfrm>
          <a:prstGeom prst="rect">
            <a:avLst/>
          </a:prstGeom>
          <a:solidFill>
            <a:srgbClr val="588793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469900" dist="165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161" name="TextBox 160"/>
          <p:cNvSpPr txBox="1"/>
          <p:nvPr/>
        </p:nvSpPr>
        <p:spPr>
          <a:xfrm>
            <a:off x="9109402" y="137145"/>
            <a:ext cx="25636239" cy="32008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0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0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0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0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0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Rhythm of Successful Communication</a:t>
            </a:r>
            <a:endParaRPr lang="en-US" sz="8000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bg1"/>
              </a:solidFill>
              <a:effectLst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7200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Jade </a:t>
            </a:r>
            <a:r>
              <a:rPr lang="en-US" sz="72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Yonehiro, </a:t>
            </a:r>
            <a:r>
              <a:rPr lang="en-US" sz="7200" dirty="0" err="1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Xiaochen</a:t>
            </a:r>
            <a:r>
              <a:rPr lang="en-US" sz="72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Sun, Stephanie </a:t>
            </a:r>
            <a:r>
              <a:rPr lang="en-US" sz="7200" dirty="0" err="1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Borrie</a:t>
            </a:r>
            <a:r>
              <a:rPr lang="en-US" sz="72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&amp; Nick Duran </a:t>
            </a:r>
            <a:endParaRPr lang="en-US" sz="7200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bg1"/>
              </a:solidFill>
              <a:effectLst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30358291" y="22661736"/>
            <a:ext cx="113492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/>
              <a:buChar char="•"/>
            </a:pP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11260" indent="-1111260">
              <a:buFont typeface="Arial" panose="020B0604020202020204" pitchFamily="34" charset="0"/>
              <a:buChar char="•"/>
            </a:pP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1003821" y="24231586"/>
            <a:ext cx="179536" cy="141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860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7738107" y="28882999"/>
            <a:ext cx="179536" cy="141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8600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5419007" y="28020980"/>
            <a:ext cx="179536" cy="141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8600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21530194" y="17713427"/>
            <a:ext cx="22013489" cy="1417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900" tIns="44450" rIns="88900" bIns="4445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8600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21003821" y="28221773"/>
            <a:ext cx="179536" cy="141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8600"/>
          </a:p>
        </p:txBody>
      </p:sp>
      <p:sp>
        <p:nvSpPr>
          <p:cNvPr id="20" name="TextBox 19"/>
          <p:cNvSpPr txBox="1"/>
          <p:nvPr/>
        </p:nvSpPr>
        <p:spPr>
          <a:xfrm>
            <a:off x="16014988" y="23410203"/>
            <a:ext cx="184666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600" dirty="0"/>
              <a:t> </a:t>
            </a:r>
          </a:p>
        </p:txBody>
      </p:sp>
      <p:sp>
        <p:nvSpPr>
          <p:cNvPr id="2079" name="TextBox 2078"/>
          <p:cNvSpPr txBox="1"/>
          <p:nvPr/>
        </p:nvSpPr>
        <p:spPr>
          <a:xfrm>
            <a:off x="-630189" y="4611918"/>
            <a:ext cx="184666" cy="15482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-1833276" y="4611918"/>
            <a:ext cx="184666" cy="15482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-1145798" y="5948705"/>
            <a:ext cx="184666" cy="15482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-1260377" y="5347151"/>
            <a:ext cx="184666" cy="15482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66" name="Rectangle 265"/>
          <p:cNvSpPr/>
          <p:nvPr/>
        </p:nvSpPr>
        <p:spPr>
          <a:xfrm>
            <a:off x="774301" y="4628924"/>
            <a:ext cx="13081667" cy="1599329"/>
          </a:xfrm>
          <a:prstGeom prst="rect">
            <a:avLst/>
          </a:prstGeom>
          <a:solidFill>
            <a:srgbClr val="780036"/>
          </a:solidFill>
          <a:ln>
            <a:solidFill>
              <a:srgbClr val="780036"/>
            </a:solidFill>
          </a:ln>
          <a:effectLst>
            <a:outerShdw blurRad="469900" dist="889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en-US" sz="86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5295026" y="5670797"/>
            <a:ext cx="13115244" cy="3954202"/>
            <a:chOff x="16106087" y="18293413"/>
            <a:chExt cx="12971283" cy="3532890"/>
          </a:xfrm>
        </p:grpSpPr>
        <p:sp>
          <p:nvSpPr>
            <p:cNvPr id="62" name="Rectangle 61"/>
            <p:cNvSpPr/>
            <p:nvPr/>
          </p:nvSpPr>
          <p:spPr>
            <a:xfrm>
              <a:off x="16106087" y="18293413"/>
              <a:ext cx="12971283" cy="15674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685800" lvl="0" indent="-685800">
                <a:buFont typeface="Arial" charset="0"/>
                <a:buChar char="•"/>
              </a:pPr>
              <a:r>
                <a:rPr lang="en-US" sz="5400" dirty="0" smtClean="0">
                  <a:latin typeface="+mj-lt"/>
                  <a:cs typeface="Arial" panose="020B0604020202020204" pitchFamily="34" charset="0"/>
                </a:rPr>
                <a:t>Listened to 20 of the story telling recordings </a:t>
              </a:r>
            </a:p>
            <a:p>
              <a:pPr marL="685800" indent="-685800">
                <a:buFont typeface="Arial" charset="0"/>
                <a:buChar char="•"/>
              </a:pPr>
              <a:r>
                <a:rPr lang="en-US" sz="5400" dirty="0" smtClean="0">
                  <a:latin typeface="+mj-lt"/>
                  <a:cs typeface="Arial" panose="020B0604020202020204" pitchFamily="34" charset="0"/>
                </a:rPr>
                <a:t>Rated story tellers </a:t>
              </a:r>
              <a:endParaRPr lang="en-US" sz="5400" dirty="0">
                <a:latin typeface="+mj-lt"/>
                <a:cs typeface="Arial" panose="020B0604020202020204" pitchFamily="34" charset="0"/>
              </a:endParaRPr>
            </a:p>
          </p:txBody>
        </p:sp>
        <p:grpSp>
          <p:nvGrpSpPr>
            <p:cNvPr id="174" name="Group 173"/>
            <p:cNvGrpSpPr/>
            <p:nvPr/>
          </p:nvGrpSpPr>
          <p:grpSpPr>
            <a:xfrm>
              <a:off x="16793042" y="19700565"/>
              <a:ext cx="11140934" cy="2125738"/>
              <a:chOff x="16726004" y="18522747"/>
              <a:chExt cx="11140934" cy="2125738"/>
            </a:xfrm>
          </p:grpSpPr>
          <p:sp>
            <p:nvSpPr>
              <p:cNvPr id="175" name="TextBox 174"/>
              <p:cNvSpPr txBox="1"/>
              <p:nvPr/>
            </p:nvSpPr>
            <p:spPr>
              <a:xfrm>
                <a:off x="16726004" y="18525354"/>
                <a:ext cx="8785016" cy="824951"/>
              </a:xfrm>
              <a:prstGeom prst="rect">
                <a:avLst/>
              </a:prstGeom>
              <a:noFill/>
            </p:spPr>
            <p:txBody>
              <a:bodyPr wrap="square" numCol="1" spcCol="0" rtlCol="0">
                <a:spAutoFit/>
              </a:bodyPr>
              <a:lstStyle/>
              <a:p>
                <a:pPr marL="685800" indent="-685800">
                  <a:buFont typeface="LucidaGrande" charset="0"/>
                  <a:buChar char="▸"/>
                </a:pPr>
                <a:r>
                  <a:rPr lang="en-US" sz="5400" dirty="0" smtClean="0">
                    <a:solidFill>
                      <a:prstClr val="black"/>
                    </a:solidFill>
                    <a:latin typeface="Calibri Light"/>
                    <a:cs typeface="Arial" panose="020B0604020202020204" pitchFamily="34" charset="0"/>
                  </a:rPr>
                  <a:t>Likeability </a:t>
                </a:r>
              </a:p>
            </p:txBody>
          </p:sp>
          <p:sp>
            <p:nvSpPr>
              <p:cNvPr id="176" name="TextBox 175"/>
              <p:cNvSpPr txBox="1"/>
              <p:nvPr/>
            </p:nvSpPr>
            <p:spPr>
              <a:xfrm>
                <a:off x="21862746" y="18522747"/>
                <a:ext cx="6004192" cy="21257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685800" lvl="0" indent="-685800">
                  <a:buFont typeface="LucidaGrande" charset="0"/>
                  <a:buChar char="▸"/>
                </a:pPr>
                <a:r>
                  <a:rPr lang="en-US" sz="5400" dirty="0" smtClean="0">
                    <a:solidFill>
                      <a:prstClr val="black"/>
                    </a:solidFill>
                    <a:latin typeface="Calibri Light"/>
                    <a:cs typeface="Arial" panose="020B0604020202020204" pitchFamily="34" charset="0"/>
                  </a:rPr>
                  <a:t>Comprehensibility </a:t>
                </a:r>
                <a:endParaRPr lang="en-US" dirty="0">
                  <a:solidFill>
                    <a:prstClr val="black"/>
                  </a:solidFill>
                </a:endParaRPr>
              </a:p>
              <a:p>
                <a:endParaRPr lang="en-US" dirty="0"/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35113451" y="448347"/>
            <a:ext cx="7804616" cy="3508855"/>
            <a:chOff x="2462528" y="1458559"/>
            <a:chExt cx="7933340" cy="3384911"/>
          </a:xfrm>
        </p:grpSpPr>
        <p:sp>
          <p:nvSpPr>
            <p:cNvPr id="5" name="Rectangle 4"/>
            <p:cNvSpPr/>
            <p:nvPr/>
          </p:nvSpPr>
          <p:spPr>
            <a:xfrm>
              <a:off x="2462528" y="1458559"/>
              <a:ext cx="7933340" cy="3384911"/>
            </a:xfrm>
            <a:prstGeom prst="rect">
              <a:avLst/>
            </a:prstGeom>
            <a:solidFill>
              <a:srgbClr val="FFB30F"/>
            </a:solidFill>
            <a:ln>
              <a:solidFill>
                <a:srgbClr val="FFB30F"/>
              </a:solidFill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0" name="Picture 15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9117" y="1711312"/>
              <a:ext cx="7660161" cy="28794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</p:grpSp>
      <p:sp>
        <p:nvSpPr>
          <p:cNvPr id="56" name="Rectangle 55"/>
          <p:cNvSpPr/>
          <p:nvPr/>
        </p:nvSpPr>
        <p:spPr>
          <a:xfrm>
            <a:off x="665156" y="12427875"/>
            <a:ext cx="13081667" cy="1599329"/>
          </a:xfrm>
          <a:prstGeom prst="rect">
            <a:avLst/>
          </a:prstGeom>
          <a:solidFill>
            <a:srgbClr val="780036"/>
          </a:solidFill>
          <a:ln>
            <a:solidFill>
              <a:srgbClr val="780036"/>
            </a:solidFill>
          </a:ln>
          <a:effectLst>
            <a:outerShdw blurRad="469900" dist="889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endParaRPr lang="en-US" sz="86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5295026" y="8300684"/>
            <a:ext cx="13081667" cy="1599329"/>
          </a:xfrm>
          <a:prstGeom prst="rect">
            <a:avLst/>
          </a:prstGeom>
          <a:solidFill>
            <a:srgbClr val="780036"/>
          </a:solidFill>
          <a:ln>
            <a:solidFill>
              <a:srgbClr val="780036"/>
            </a:solidFill>
          </a:ln>
          <a:effectLst>
            <a:outerShdw blurRad="469900" dist="889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endParaRPr lang="en-US" sz="86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9874292" y="12914037"/>
            <a:ext cx="13081667" cy="1599329"/>
          </a:xfrm>
          <a:prstGeom prst="rect">
            <a:avLst/>
          </a:prstGeom>
          <a:solidFill>
            <a:srgbClr val="780036"/>
          </a:solidFill>
          <a:ln>
            <a:solidFill>
              <a:srgbClr val="780036"/>
            </a:solidFill>
          </a:ln>
          <a:effectLst>
            <a:outerShdw blurRad="469900" dist="889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00" b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Findings</a:t>
            </a:r>
            <a:endParaRPr lang="en-US" sz="86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9909171" y="23832646"/>
            <a:ext cx="13081667" cy="1599329"/>
          </a:xfrm>
          <a:prstGeom prst="rect">
            <a:avLst/>
          </a:prstGeom>
          <a:solidFill>
            <a:srgbClr val="780036"/>
          </a:solidFill>
          <a:ln>
            <a:solidFill>
              <a:srgbClr val="780036"/>
            </a:solidFill>
          </a:ln>
          <a:effectLst>
            <a:outerShdw blurRad="469900" dist="889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00" b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US" sz="86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9795118" y="4773908"/>
            <a:ext cx="13314162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000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Perception Measures</a:t>
            </a:r>
            <a:endParaRPr lang="en-US" sz="5400" dirty="0" smtClean="0">
              <a:cs typeface="Arial" panose="020B0604020202020204" pitchFamily="34" charset="0"/>
            </a:endParaRPr>
          </a:p>
          <a:p>
            <a:pPr lvl="0"/>
            <a:endParaRPr lang="en-US" sz="5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6000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94340" y="29910714"/>
            <a:ext cx="1290301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0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2</a:t>
            </a:r>
          </a:p>
          <a:p>
            <a:pPr lvl="0"/>
            <a:r>
              <a:rPr lang="en-US" sz="5400" dirty="0">
                <a:solidFill>
                  <a:prstClr val="black"/>
                </a:solidFill>
                <a:latin typeface="Calibri Light"/>
                <a:cs typeface="Arial" panose="020B0604020202020204" pitchFamily="34" charset="0"/>
              </a:rPr>
              <a:t>279 Mechanical turk participants</a:t>
            </a:r>
          </a:p>
          <a:p>
            <a:pPr lvl="0"/>
            <a:r>
              <a:rPr lang="mr-IN" sz="5400" dirty="0">
                <a:solidFill>
                  <a:prstClr val="black"/>
                </a:solidFill>
                <a:latin typeface="Calibri Light"/>
                <a:cs typeface="Arial" panose="020B0604020202020204" pitchFamily="34" charset="0"/>
              </a:rPr>
              <a:t> - Age:</a:t>
            </a:r>
            <a:r>
              <a:rPr lang="en-US" sz="5400" dirty="0">
                <a:solidFill>
                  <a:prstClr val="black"/>
                </a:solidFill>
                <a:latin typeface="Calibri Light"/>
                <a:cs typeface="Arial" panose="020B0604020202020204" pitchFamily="34" charset="0"/>
              </a:rPr>
              <a:t> 35.67</a:t>
            </a:r>
            <a:r>
              <a:rPr lang="mr-IN" sz="5400" dirty="0">
                <a:solidFill>
                  <a:prstClr val="black"/>
                </a:solidFill>
                <a:latin typeface="Calibri Light"/>
                <a:cs typeface="Arial" panose="020B0604020202020204" pitchFamily="34" charset="0"/>
              </a:rPr>
              <a:t>  - Males:</a:t>
            </a:r>
            <a:r>
              <a:rPr lang="en-US" sz="5400" dirty="0">
                <a:solidFill>
                  <a:prstClr val="black"/>
                </a:solidFill>
                <a:latin typeface="Calibri Light"/>
                <a:cs typeface="Arial" panose="020B0604020202020204" pitchFamily="34" charset="0"/>
              </a:rPr>
              <a:t> 146</a:t>
            </a:r>
            <a:r>
              <a:rPr lang="mr-IN" sz="5400" dirty="0">
                <a:solidFill>
                  <a:prstClr val="black"/>
                </a:solidFill>
                <a:latin typeface="Calibri Light"/>
                <a:cs typeface="Arial" panose="020B0604020202020204" pitchFamily="34" charset="0"/>
              </a:rPr>
              <a:t>   - Females:</a:t>
            </a:r>
            <a:r>
              <a:rPr lang="en-US" sz="5400" dirty="0">
                <a:solidFill>
                  <a:prstClr val="black"/>
                </a:solidFill>
                <a:latin typeface="Calibri Light"/>
                <a:cs typeface="Arial" panose="020B0604020202020204" pitchFamily="34" charset="0"/>
              </a:rPr>
              <a:t> 124 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15371806" y="10028691"/>
            <a:ext cx="13197478" cy="8364196"/>
            <a:chOff x="15229505" y="11642002"/>
            <a:chExt cx="12398868" cy="6921010"/>
          </a:xfrm>
        </p:grpSpPr>
        <p:grpSp>
          <p:nvGrpSpPr>
            <p:cNvPr id="22" name="Group 21"/>
            <p:cNvGrpSpPr/>
            <p:nvPr/>
          </p:nvGrpSpPr>
          <p:grpSpPr>
            <a:xfrm>
              <a:off x="15229505" y="11642002"/>
              <a:ext cx="12398868" cy="6921010"/>
              <a:chOff x="15708825" y="14505207"/>
              <a:chExt cx="11691679" cy="6921008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15708825" y="15475853"/>
                <a:ext cx="11691679" cy="5950362"/>
                <a:chOff x="2003561" y="23486424"/>
                <a:chExt cx="11300822" cy="7040743"/>
              </a:xfrm>
            </p:grpSpPr>
            <p:sp>
              <p:nvSpPr>
                <p:cNvPr id="43" name="Rectangle 42"/>
                <p:cNvSpPr/>
                <p:nvPr/>
              </p:nvSpPr>
              <p:spPr>
                <a:xfrm>
                  <a:off x="2032272" y="23486424"/>
                  <a:ext cx="11207433" cy="5531116"/>
                </a:xfrm>
                <a:prstGeom prst="rect">
                  <a:avLst/>
                </a:prstGeom>
                <a:solidFill>
                  <a:srgbClr val="588793"/>
                </a:solidFill>
                <a:ln>
                  <a:solidFill>
                    <a:srgbClr val="588793"/>
                  </a:solidFill>
                </a:ln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2003561" y="29231408"/>
                  <a:ext cx="11300822" cy="129575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i="1" dirty="0" smtClean="0">
                      <a:solidFill>
                        <a:prstClr val="black"/>
                      </a:solidFill>
                      <a:latin typeface="Calibri Light"/>
                      <a:cs typeface="Arial" panose="020B0604020202020204" pitchFamily="34" charset="0"/>
                    </a:rPr>
                    <a:t>Figure 2. spectrogram depicting variation in vowel &amp; consonant durations across 2 m of speech</a:t>
                  </a:r>
                  <a:endPara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8" name="Rectangle 17"/>
              <p:cNvSpPr/>
              <p:nvPr/>
            </p:nvSpPr>
            <p:spPr>
              <a:xfrm>
                <a:off x="15847358" y="14505207"/>
                <a:ext cx="11484817" cy="8404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6000" u="sng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Rhythm Measures</a:t>
                </a:r>
                <a:endParaRPr lang="en-US" sz="6000" u="sng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88903" y="12842616"/>
              <a:ext cx="11683074" cy="4214598"/>
            </a:xfrm>
            <a:prstGeom prst="rect">
              <a:avLst/>
            </a:prstGeom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0" name="Group 39"/>
          <p:cNvGrpSpPr/>
          <p:nvPr/>
        </p:nvGrpSpPr>
        <p:grpSpPr>
          <a:xfrm>
            <a:off x="29840715" y="5819247"/>
            <a:ext cx="14132374" cy="6736809"/>
            <a:chOff x="29984104" y="8453632"/>
            <a:chExt cx="14132374" cy="6624914"/>
          </a:xfrm>
        </p:grpSpPr>
        <p:sp>
          <p:nvSpPr>
            <p:cNvPr id="3" name="TextBox 2"/>
            <p:cNvSpPr txBox="1"/>
            <p:nvPr/>
          </p:nvSpPr>
          <p:spPr>
            <a:xfrm>
              <a:off x="30999638" y="13324220"/>
              <a:ext cx="6778202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685800" lvl="0" indent="-685800">
                <a:buFont typeface="LucidaGrande" charset="0"/>
                <a:buChar char="▸"/>
              </a:pPr>
              <a:r>
                <a:rPr lang="en-US" sz="5400" dirty="0">
                  <a:solidFill>
                    <a:prstClr val="black"/>
                  </a:solidFill>
                  <a:latin typeface="Calibri Light"/>
                  <a:cs typeface="Arial" panose="020B0604020202020204" pitchFamily="34" charset="0"/>
                </a:rPr>
                <a:t>Easy to understand</a:t>
              </a:r>
            </a:p>
            <a:p>
              <a:pPr marL="685800" lvl="0" indent="-685800">
                <a:buFont typeface="LucidaGrande" charset="0"/>
                <a:buChar char="▸"/>
              </a:pPr>
              <a:r>
                <a:rPr lang="en-US" sz="5400" dirty="0">
                  <a:solidFill>
                    <a:prstClr val="black"/>
                  </a:solidFill>
                  <a:latin typeface="Calibri Light"/>
                  <a:cs typeface="Arial" panose="020B0604020202020204" pitchFamily="34" charset="0"/>
                </a:rPr>
                <a:t>Confident in delivery </a:t>
              </a: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31001234" y="10850138"/>
              <a:ext cx="12268588" cy="172518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685800" lvl="0" indent="-685800">
                <a:buFont typeface="LucidaGrande" charset="0"/>
                <a:buChar char="▸"/>
              </a:pPr>
              <a:r>
                <a:rPr lang="en-US" sz="5400" dirty="0">
                  <a:solidFill>
                    <a:prstClr val="black"/>
                  </a:solidFill>
                  <a:latin typeface="Calibri Light"/>
                  <a:cs typeface="Arial" panose="020B0604020202020204" pitchFamily="34" charset="0"/>
                </a:rPr>
                <a:t>I would like to be </a:t>
              </a:r>
              <a:r>
                <a:rPr lang="en-US" sz="5400" dirty="0" smtClean="0">
                  <a:solidFill>
                    <a:prstClr val="black"/>
                  </a:solidFill>
                  <a:latin typeface="Calibri Light"/>
                  <a:cs typeface="Arial" panose="020B0604020202020204" pitchFamily="34" charset="0"/>
                </a:rPr>
                <a:t>friends </a:t>
              </a:r>
              <a:r>
                <a:rPr lang="en-US" sz="5400" dirty="0">
                  <a:solidFill>
                    <a:prstClr val="black"/>
                  </a:solidFill>
                  <a:latin typeface="Calibri Light"/>
                  <a:cs typeface="Arial" panose="020B0604020202020204" pitchFamily="34" charset="0"/>
                </a:rPr>
                <a:t>with this person</a:t>
              </a:r>
            </a:p>
            <a:p>
              <a:pPr marL="685800" lvl="0" indent="-685800">
                <a:buFont typeface="LucidaGrande" charset="0"/>
                <a:buChar char="▸"/>
              </a:pPr>
              <a:r>
                <a:rPr lang="en-US" sz="5400" dirty="0">
                  <a:solidFill>
                    <a:prstClr val="black"/>
                  </a:solidFill>
                  <a:latin typeface="Calibri Light"/>
                  <a:cs typeface="Arial" panose="020B0604020202020204" pitchFamily="34" charset="0"/>
                </a:rPr>
                <a:t>This person is </a:t>
              </a:r>
              <a:r>
                <a:rPr lang="en-US" sz="5400" dirty="0" smtClean="0">
                  <a:solidFill>
                    <a:prstClr val="black"/>
                  </a:solidFill>
                  <a:latin typeface="Calibri Light"/>
                  <a:cs typeface="Arial" panose="020B0604020202020204" pitchFamily="34" charset="0"/>
                </a:rPr>
                <a:t>knowledgeable</a:t>
              </a: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29984104" y="8453632"/>
              <a:ext cx="14132374" cy="5896295"/>
              <a:chOff x="30496318" y="10398482"/>
              <a:chExt cx="14132374" cy="5896295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30496318" y="10398482"/>
                <a:ext cx="13115244" cy="17251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5400" dirty="0" smtClean="0">
                    <a:latin typeface="+mj-lt"/>
                    <a:cs typeface="Arial" panose="020B0604020202020204" pitchFamily="34" charset="0"/>
                  </a:rPr>
                  <a:t>5 point Likert Scale</a:t>
                </a:r>
              </a:p>
              <a:p>
                <a:pPr lvl="0"/>
                <a:r>
                  <a:rPr lang="en-US" sz="5400" dirty="0" smtClean="0">
                    <a:latin typeface="+mj-lt"/>
                    <a:cs typeface="Arial" panose="020B0604020202020204" pitchFamily="34" charset="0"/>
                  </a:rPr>
                  <a:t>1 = Strongly Disagree; 5 = Strongly Agree </a:t>
                </a:r>
                <a:endParaRPr lang="en-US" sz="5400" dirty="0"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31513448" y="12042340"/>
                <a:ext cx="13115244" cy="4252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800" dirty="0" smtClean="0">
                    <a:latin typeface="+mj-lt"/>
                    <a:cs typeface="Arial" panose="020B0604020202020204" pitchFamily="34" charset="0"/>
                  </a:rPr>
                  <a:t>Likeability</a:t>
                </a:r>
              </a:p>
              <a:p>
                <a:endParaRPr lang="en-US" sz="1050" dirty="0" smtClean="0">
                  <a:latin typeface="+mj-lt"/>
                  <a:cs typeface="Arial" panose="020B0604020202020204" pitchFamily="34" charset="0"/>
                </a:endParaRPr>
              </a:p>
              <a:p>
                <a:endParaRPr lang="en-US" sz="1050" dirty="0">
                  <a:latin typeface="+mj-lt"/>
                  <a:cs typeface="Arial" panose="020B0604020202020204" pitchFamily="34" charset="0"/>
                </a:endParaRPr>
              </a:p>
              <a:p>
                <a:endParaRPr lang="en-US" sz="1050" dirty="0" smtClean="0">
                  <a:latin typeface="+mj-lt"/>
                  <a:cs typeface="Arial" panose="020B0604020202020204" pitchFamily="34" charset="0"/>
                </a:endParaRPr>
              </a:p>
              <a:p>
                <a:endParaRPr lang="en-US" sz="1050" dirty="0" smtClean="0">
                  <a:latin typeface="+mj-lt"/>
                  <a:cs typeface="Arial" panose="020B0604020202020204" pitchFamily="34" charset="0"/>
                </a:endParaRPr>
              </a:p>
              <a:p>
                <a:endParaRPr lang="en-US" sz="1050" dirty="0">
                  <a:latin typeface="+mj-lt"/>
                  <a:cs typeface="Arial" panose="020B0604020202020204" pitchFamily="34" charset="0"/>
                </a:endParaRPr>
              </a:p>
              <a:p>
                <a:endParaRPr lang="en-US" sz="1050" dirty="0" smtClean="0">
                  <a:latin typeface="+mj-lt"/>
                  <a:cs typeface="Arial" panose="020B0604020202020204" pitchFamily="34" charset="0"/>
                </a:endParaRPr>
              </a:p>
              <a:p>
                <a:endParaRPr lang="en-US" sz="1050" dirty="0" smtClean="0">
                  <a:latin typeface="+mj-lt"/>
                  <a:cs typeface="Arial" panose="020B0604020202020204" pitchFamily="34" charset="0"/>
                </a:endParaRPr>
              </a:p>
              <a:p>
                <a:endParaRPr lang="en-US" sz="1050" dirty="0" smtClean="0">
                  <a:latin typeface="+mj-lt"/>
                  <a:cs typeface="Arial" panose="020B0604020202020204" pitchFamily="34" charset="0"/>
                </a:endParaRPr>
              </a:p>
              <a:p>
                <a:endParaRPr lang="en-US" sz="1050" dirty="0" smtClean="0">
                  <a:latin typeface="+mj-lt"/>
                  <a:cs typeface="Arial" panose="020B0604020202020204" pitchFamily="34" charset="0"/>
                </a:endParaRPr>
              </a:p>
              <a:p>
                <a:r>
                  <a:rPr lang="en-US" sz="5800" dirty="0" smtClean="0">
                    <a:latin typeface="+mj-lt"/>
                    <a:cs typeface="Arial" panose="020B0604020202020204" pitchFamily="34" charset="0"/>
                  </a:rPr>
                  <a:t>Comprehensibility</a:t>
                </a:r>
                <a:r>
                  <a:rPr lang="en-US" sz="5400" dirty="0" smtClean="0">
                    <a:latin typeface="+mj-lt"/>
                    <a:cs typeface="Arial" panose="020B0604020202020204" pitchFamily="34" charset="0"/>
                  </a:rPr>
                  <a:t/>
                </a:r>
                <a:br>
                  <a:rPr lang="en-US" sz="5400" dirty="0" smtClean="0">
                    <a:latin typeface="+mj-lt"/>
                    <a:cs typeface="Arial" panose="020B0604020202020204" pitchFamily="34" charset="0"/>
                  </a:rPr>
                </a:br>
                <a:endParaRPr lang="en-US" sz="5400" dirty="0">
                  <a:latin typeface="+mj-lt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66" name="Group 65"/>
          <p:cNvGrpSpPr/>
          <p:nvPr/>
        </p:nvGrpSpPr>
        <p:grpSpPr>
          <a:xfrm>
            <a:off x="718079" y="20144034"/>
            <a:ext cx="13933850" cy="9785205"/>
            <a:chOff x="718079" y="21011259"/>
            <a:chExt cx="13933850" cy="9785205"/>
          </a:xfrm>
        </p:grpSpPr>
        <p:grpSp>
          <p:nvGrpSpPr>
            <p:cNvPr id="6" name="Group 5"/>
            <p:cNvGrpSpPr/>
            <p:nvPr/>
          </p:nvGrpSpPr>
          <p:grpSpPr>
            <a:xfrm>
              <a:off x="718079" y="21011259"/>
              <a:ext cx="13933850" cy="9785205"/>
              <a:chOff x="-14025531" y="23413277"/>
              <a:chExt cx="14016977" cy="6341061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-13981926" y="23413277"/>
                <a:ext cx="13159709" cy="5352173"/>
              </a:xfrm>
              <a:prstGeom prst="rect">
                <a:avLst/>
              </a:prstGeom>
              <a:solidFill>
                <a:srgbClr val="588793"/>
              </a:solidFill>
              <a:ln>
                <a:solidFill>
                  <a:srgbClr val="588793"/>
                </a:solidFill>
              </a:ln>
              <a:effectLst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8" name="TextBox 157"/>
              <p:cNvSpPr txBox="1"/>
              <p:nvPr/>
            </p:nvSpPr>
            <p:spPr>
              <a:xfrm>
                <a:off x="-14025531" y="28886623"/>
                <a:ext cx="14016977" cy="8677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Figure 1</a:t>
                </a:r>
                <a:r>
                  <a:rPr lang="en-US" sz="4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Participants watched a video depicting two children discovering a magical box</a:t>
                </a:r>
                <a:r>
                  <a:rPr lang="en-US" sz="4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189" y="21392622"/>
              <a:ext cx="6252685" cy="3487880"/>
            </a:xfrm>
            <a:prstGeom prst="rect">
              <a:avLst/>
            </a:prstGeom>
            <a:effectLst>
              <a:outerShdw blurRad="50800" dist="762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9" t="10872"/>
            <a:stretch/>
          </p:blipFill>
          <p:spPr>
            <a:xfrm>
              <a:off x="7429104" y="21405561"/>
              <a:ext cx="6265996" cy="3478123"/>
            </a:xfrm>
            <a:prstGeom prst="rect">
              <a:avLst/>
            </a:prstGeom>
            <a:effectLst>
              <a:outerShdw blurRad="50800" dist="762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21" t="-1765" r="1698" b="1765"/>
            <a:stretch/>
          </p:blipFill>
          <p:spPr>
            <a:xfrm>
              <a:off x="7414138" y="25366107"/>
              <a:ext cx="6252686" cy="3591663"/>
            </a:xfrm>
            <a:prstGeom prst="rect">
              <a:avLst/>
            </a:prstGeom>
            <a:effectLst>
              <a:outerShdw blurRad="50800" dist="762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91" r="-1" b="7279"/>
            <a:stretch/>
          </p:blipFill>
          <p:spPr>
            <a:xfrm>
              <a:off x="928189" y="25400451"/>
              <a:ext cx="6252685" cy="3557320"/>
            </a:xfrm>
            <a:prstGeom prst="rect">
              <a:avLst/>
            </a:prstGeom>
            <a:effectLst>
              <a:outerShdw blurRad="50800" dist="76200" dir="8100000" algn="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8" name="Group 47"/>
          <p:cNvGrpSpPr/>
          <p:nvPr/>
        </p:nvGrpSpPr>
        <p:grpSpPr>
          <a:xfrm>
            <a:off x="29840715" y="15092545"/>
            <a:ext cx="13268565" cy="8699050"/>
            <a:chOff x="29950706" y="16983718"/>
            <a:chExt cx="13268565" cy="8699050"/>
          </a:xfrm>
        </p:grpSpPr>
        <p:grpSp>
          <p:nvGrpSpPr>
            <p:cNvPr id="52" name="Group 51"/>
            <p:cNvGrpSpPr/>
            <p:nvPr/>
          </p:nvGrpSpPr>
          <p:grpSpPr>
            <a:xfrm>
              <a:off x="29950706" y="16983718"/>
              <a:ext cx="13268565" cy="8699050"/>
              <a:chOff x="2104024" y="23681962"/>
              <a:chExt cx="11745702" cy="7001185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2145761" y="23681962"/>
                <a:ext cx="11662230" cy="4798564"/>
              </a:xfrm>
              <a:prstGeom prst="rect">
                <a:avLst/>
              </a:prstGeom>
              <a:solidFill>
                <a:srgbClr val="588793"/>
              </a:solidFill>
              <a:ln>
                <a:solidFill>
                  <a:srgbClr val="588793"/>
                </a:solidFill>
              </a:ln>
              <a:effectLst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2104024" y="28627194"/>
                <a:ext cx="11745702" cy="20559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000" i="1" dirty="0" smtClean="0">
                    <a:solidFill>
                      <a:prstClr val="black"/>
                    </a:solidFill>
                    <a:latin typeface="Calibri Light"/>
                    <a:cs typeface="Arial" panose="020B0604020202020204" pitchFamily="34" charset="0"/>
                  </a:rPr>
                  <a:t>Figure 3. </a:t>
                </a:r>
                <a:r>
                  <a:rPr lang="en-US" sz="4000" dirty="0" smtClean="0">
                    <a:solidFill>
                      <a:prstClr val="black"/>
                    </a:solidFill>
                    <a:latin typeface="Calibri Light"/>
                    <a:cs typeface="Arial" panose="020B0604020202020204" pitchFamily="34" charset="0"/>
                  </a:rPr>
                  <a:t>DVs in bold were significant for likeability &amp; comprehensibility. DVs in bold with an asterisk were significant for comprehensibility only</a:t>
                </a:r>
              </a:p>
              <a:p>
                <a:r>
                  <a:rPr lang="en-US" sz="4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00392" y="17195456"/>
              <a:ext cx="12769192" cy="5669873"/>
            </a:xfrm>
            <a:prstGeom prst="rect">
              <a:avLst/>
            </a:prstGeom>
          </p:spPr>
        </p:pic>
      </p:grpSp>
      <p:sp>
        <p:nvSpPr>
          <p:cNvPr id="165" name="TextBox 164"/>
          <p:cNvSpPr txBox="1"/>
          <p:nvPr/>
        </p:nvSpPr>
        <p:spPr>
          <a:xfrm>
            <a:off x="774301" y="6227156"/>
            <a:ext cx="13279979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Communicative Rhythm</a:t>
            </a:r>
          </a:p>
          <a:p>
            <a:r>
              <a:rPr lang="en-US" sz="5400" dirty="0" smtClean="0">
                <a:solidFill>
                  <a:prstClr val="black"/>
                </a:solidFill>
                <a:latin typeface="Calibri Light"/>
                <a:cs typeface="Arial" panose="020B0604020202020204" pitchFamily="34" charset="0"/>
              </a:rPr>
              <a:t>The v</a:t>
            </a:r>
            <a:r>
              <a:rPr lang="en-US" sz="5400" dirty="0" smtClean="0">
                <a:solidFill>
                  <a:prstClr val="black"/>
                </a:solidFill>
                <a:latin typeface="Calibri Light"/>
                <a:cs typeface="Arial" panose="020B0604020202020204" pitchFamily="34" charset="0"/>
              </a:rPr>
              <a:t>ariations of vocal </a:t>
            </a:r>
            <a:r>
              <a:rPr lang="en-US" sz="5400" dirty="0" smtClean="0">
                <a:solidFill>
                  <a:prstClr val="black"/>
                </a:solidFill>
                <a:latin typeface="Calibri Light"/>
                <a:cs typeface="Arial" panose="020B0604020202020204" pitchFamily="34" charset="0"/>
              </a:rPr>
              <a:t>acoustics during communicative speech.</a:t>
            </a:r>
            <a:r>
              <a:rPr lang="en-US" sz="1000" u="sng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US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dirty="0" smtClean="0">
                <a:latin typeface="+mj-lt"/>
                <a:cs typeface="Arial" panose="020B0604020202020204" pitchFamily="34" charset="0"/>
              </a:rPr>
              <a:t>How do variations in the rhythmic qualities of speech influence the perception of a speaker’s likeability and comprehensibility? </a:t>
            </a:r>
            <a:endParaRPr lang="en-US" sz="5400" dirty="0"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15862043" y="30203393"/>
            <a:ext cx="5073371" cy="1758802"/>
            <a:chOff x="47527501" y="27675385"/>
            <a:chExt cx="5073371" cy="1758802"/>
          </a:xfrm>
        </p:grpSpPr>
        <p:sp>
          <p:nvSpPr>
            <p:cNvPr id="39" name="Rectangle 38"/>
            <p:cNvSpPr/>
            <p:nvPr/>
          </p:nvSpPr>
          <p:spPr>
            <a:xfrm>
              <a:off x="47917923" y="28510857"/>
              <a:ext cx="468294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5400" dirty="0">
                  <a:solidFill>
                    <a:prstClr val="black"/>
                  </a:solidFill>
                  <a:latin typeface="Calibri Light"/>
                  <a:cs typeface="Arial" panose="020B0604020202020204" pitchFamily="34" charset="0"/>
                </a:rPr>
                <a:t>Articulation </a:t>
              </a:r>
              <a:r>
                <a:rPr lang="en-US" sz="5400" dirty="0" smtClean="0">
                  <a:solidFill>
                    <a:prstClr val="black"/>
                  </a:solidFill>
                  <a:latin typeface="Calibri Light"/>
                  <a:cs typeface="Arial" panose="020B0604020202020204" pitchFamily="34" charset="0"/>
                </a:rPr>
                <a:t>rate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7527501" y="27675385"/>
              <a:ext cx="5012141" cy="9848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5800" dirty="0">
                  <a:solidFill>
                    <a:prstClr val="black"/>
                  </a:solidFill>
                  <a:latin typeface="Calibri Light"/>
                  <a:cs typeface="Arial" panose="020B0604020202020204" pitchFamily="34" charset="0"/>
                </a:rPr>
                <a:t>Other Measures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3906406" y="18308785"/>
            <a:ext cx="23952555" cy="16065937"/>
            <a:chOff x="13267744" y="19592342"/>
            <a:chExt cx="24432814" cy="16568992"/>
          </a:xfrm>
        </p:grpSpPr>
        <p:sp>
          <p:nvSpPr>
            <p:cNvPr id="81" name="Rectangle 80"/>
            <p:cNvSpPr/>
            <p:nvPr/>
          </p:nvSpPr>
          <p:spPr>
            <a:xfrm>
              <a:off x="15262592" y="19592342"/>
              <a:ext cx="13163380" cy="1656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5800" dirty="0" smtClean="0">
                  <a:latin typeface="+mj-lt"/>
                  <a:cs typeface="Arial" panose="020B0604020202020204" pitchFamily="34" charset="0"/>
                </a:rPr>
                <a:t>Duration measures</a:t>
              </a:r>
            </a:p>
            <a:p>
              <a:pPr marL="685800" indent="-685800">
                <a:buFont typeface="LucidaGrande" charset="0"/>
                <a:buChar char="▸"/>
              </a:pPr>
              <a:endParaRPr lang="en-US" sz="5800" dirty="0" smtClean="0">
                <a:solidFill>
                  <a:prstClr val="black"/>
                </a:solidFill>
                <a:latin typeface="Calibri Light"/>
                <a:cs typeface="Arial" panose="020B0604020202020204" pitchFamily="34" charset="0"/>
              </a:endParaRPr>
            </a:p>
            <a:p>
              <a:pPr marL="685800" indent="-685800">
                <a:buFont typeface="LucidaGrande" charset="0"/>
                <a:buChar char="▸"/>
              </a:pPr>
              <a:endParaRPr lang="en-US" sz="5800" dirty="0" smtClean="0">
                <a:solidFill>
                  <a:prstClr val="black"/>
                </a:solidFill>
                <a:latin typeface="Calibri Light"/>
                <a:cs typeface="Arial" panose="020B0604020202020204" pitchFamily="34" charset="0"/>
              </a:endParaRPr>
            </a:p>
            <a:p>
              <a:pPr marL="685800" indent="-685800">
                <a:buFont typeface="LucidaGrande" charset="0"/>
                <a:buChar char="▸"/>
              </a:pPr>
              <a:endParaRPr lang="en-US" sz="5800" dirty="0" smtClean="0">
                <a:solidFill>
                  <a:prstClr val="black"/>
                </a:solidFill>
                <a:latin typeface="Calibri Light"/>
                <a:cs typeface="Arial" panose="020B0604020202020204" pitchFamily="34" charset="0"/>
              </a:endParaRPr>
            </a:p>
            <a:p>
              <a:pPr marL="685800" indent="-685800">
                <a:buFont typeface="LucidaGrande" charset="0"/>
                <a:buChar char="▸"/>
              </a:pPr>
              <a:endParaRPr lang="en-US" sz="5800" dirty="0">
                <a:solidFill>
                  <a:prstClr val="black"/>
                </a:solidFill>
                <a:latin typeface="Calibri Light"/>
                <a:cs typeface="Arial" panose="020B0604020202020204" pitchFamily="34" charset="0"/>
              </a:endParaRPr>
            </a:p>
            <a:p>
              <a:pPr marL="685800" indent="-685800">
                <a:buFont typeface="LucidaGrande" charset="0"/>
                <a:buChar char="▸"/>
              </a:pPr>
              <a:endParaRPr lang="en-US" sz="1050" dirty="0" smtClean="0">
                <a:solidFill>
                  <a:prstClr val="black"/>
                </a:solidFill>
                <a:latin typeface="Calibri Light"/>
                <a:cs typeface="Arial" panose="020B0604020202020204" pitchFamily="34" charset="0"/>
              </a:endParaRPr>
            </a:p>
            <a:p>
              <a:pPr marL="685800" indent="-685800">
                <a:buFont typeface="LucidaGrande" charset="0"/>
                <a:buChar char="▸"/>
              </a:pPr>
              <a:endParaRPr lang="en-US" sz="1050" dirty="0">
                <a:solidFill>
                  <a:prstClr val="black"/>
                </a:solidFill>
                <a:latin typeface="Calibri Light"/>
                <a:cs typeface="Arial" panose="020B0604020202020204" pitchFamily="34" charset="0"/>
              </a:endParaRPr>
            </a:p>
            <a:p>
              <a:pPr marL="685800" indent="-685800">
                <a:buFont typeface="LucidaGrande" charset="0"/>
                <a:buChar char="▸"/>
              </a:pPr>
              <a:endParaRPr lang="en-US" sz="1050" dirty="0" smtClean="0">
                <a:solidFill>
                  <a:prstClr val="black"/>
                </a:solidFill>
                <a:latin typeface="Calibri Light"/>
                <a:cs typeface="Arial" panose="020B0604020202020204" pitchFamily="34" charset="0"/>
              </a:endParaRPr>
            </a:p>
            <a:p>
              <a:pPr marL="685800" indent="-685800">
                <a:buFont typeface="LucidaGrande" charset="0"/>
                <a:buChar char="▸"/>
              </a:pPr>
              <a:endParaRPr lang="en-US" sz="1050" dirty="0">
                <a:solidFill>
                  <a:prstClr val="black"/>
                </a:solidFill>
                <a:latin typeface="Calibri Light"/>
                <a:cs typeface="Arial" panose="020B0604020202020204" pitchFamily="34" charset="0"/>
              </a:endParaRPr>
            </a:p>
            <a:p>
              <a:pPr marL="685800" indent="-685800">
                <a:buFont typeface="LucidaGrande" charset="0"/>
                <a:buChar char="▸"/>
              </a:pPr>
              <a:endParaRPr lang="en-US" sz="1050" dirty="0" smtClean="0">
                <a:solidFill>
                  <a:prstClr val="black"/>
                </a:solidFill>
                <a:latin typeface="Calibri Light"/>
                <a:cs typeface="Arial" panose="020B0604020202020204" pitchFamily="34" charset="0"/>
              </a:endParaRPr>
            </a:p>
            <a:p>
              <a:pPr marL="685800" indent="-685800">
                <a:buFont typeface="LucidaGrande" charset="0"/>
                <a:buChar char="▸"/>
              </a:pPr>
              <a:endParaRPr lang="en-US" sz="1050" dirty="0">
                <a:solidFill>
                  <a:prstClr val="black"/>
                </a:solidFill>
                <a:latin typeface="Calibri Light"/>
                <a:cs typeface="Arial" panose="020B0604020202020204" pitchFamily="34" charset="0"/>
              </a:endParaRPr>
            </a:p>
            <a:p>
              <a:pPr marL="685800" indent="-685800">
                <a:buFont typeface="LucidaGrande" charset="0"/>
                <a:buChar char="▸"/>
              </a:pPr>
              <a:endParaRPr lang="en-US" sz="1050" dirty="0" smtClean="0">
                <a:solidFill>
                  <a:prstClr val="black"/>
                </a:solidFill>
                <a:latin typeface="Calibri Light"/>
                <a:cs typeface="Arial" panose="020B0604020202020204" pitchFamily="34" charset="0"/>
              </a:endParaRPr>
            </a:p>
            <a:p>
              <a:pPr marL="685800" indent="-685800">
                <a:buFont typeface="LucidaGrande" charset="0"/>
                <a:buChar char="▸"/>
              </a:pPr>
              <a:endParaRPr lang="en-US" sz="1050" dirty="0">
                <a:solidFill>
                  <a:prstClr val="black"/>
                </a:solidFill>
                <a:latin typeface="Calibri Light"/>
                <a:cs typeface="Arial" panose="020B0604020202020204" pitchFamily="34" charset="0"/>
              </a:endParaRPr>
            </a:p>
            <a:p>
              <a:pPr marL="685800" indent="-685800">
                <a:buFont typeface="LucidaGrande" charset="0"/>
                <a:buChar char="▸"/>
              </a:pPr>
              <a:endParaRPr lang="en-US" sz="1050" dirty="0" smtClean="0">
                <a:solidFill>
                  <a:prstClr val="black"/>
                </a:solidFill>
                <a:latin typeface="Calibri Light"/>
                <a:cs typeface="Arial" panose="020B0604020202020204" pitchFamily="34" charset="0"/>
              </a:endParaRPr>
            </a:p>
            <a:p>
              <a:pPr marL="685800" indent="-685800">
                <a:buFont typeface="LucidaGrande" charset="0"/>
                <a:buChar char="▸"/>
              </a:pPr>
              <a:endParaRPr lang="en-US" sz="1050" dirty="0">
                <a:solidFill>
                  <a:prstClr val="black"/>
                </a:solidFill>
                <a:latin typeface="Calibri Light"/>
                <a:cs typeface="Arial" panose="020B0604020202020204" pitchFamily="34" charset="0"/>
              </a:endParaRPr>
            </a:p>
            <a:p>
              <a:pPr marL="685800" indent="-685800">
                <a:buFont typeface="LucidaGrande" charset="0"/>
                <a:buChar char="▸"/>
              </a:pPr>
              <a:endParaRPr lang="en-US" sz="1050" dirty="0" smtClean="0">
                <a:solidFill>
                  <a:prstClr val="black"/>
                </a:solidFill>
                <a:latin typeface="Calibri Light"/>
                <a:cs typeface="Arial" panose="020B0604020202020204" pitchFamily="34" charset="0"/>
              </a:endParaRPr>
            </a:p>
            <a:p>
              <a:pPr marL="685800" indent="-685800">
                <a:buFont typeface="LucidaGrande" charset="0"/>
                <a:buChar char="▸"/>
              </a:pPr>
              <a:endParaRPr lang="en-US" sz="1050" dirty="0">
                <a:solidFill>
                  <a:prstClr val="black"/>
                </a:solidFill>
                <a:latin typeface="Calibri Light"/>
                <a:cs typeface="Arial" panose="020B0604020202020204" pitchFamily="34" charset="0"/>
              </a:endParaRPr>
            </a:p>
            <a:p>
              <a:pPr marL="685800" indent="-685800">
                <a:buFont typeface="LucidaGrande" charset="0"/>
                <a:buChar char="▸"/>
              </a:pPr>
              <a:endParaRPr lang="en-US" sz="1050" dirty="0" smtClean="0">
                <a:solidFill>
                  <a:prstClr val="black"/>
                </a:solidFill>
                <a:latin typeface="Calibri Light"/>
                <a:cs typeface="Arial" panose="020B0604020202020204" pitchFamily="34" charset="0"/>
              </a:endParaRPr>
            </a:p>
            <a:p>
              <a:pPr marL="685800" indent="-685800">
                <a:buFont typeface="LucidaGrande" charset="0"/>
                <a:buChar char="▸"/>
              </a:pPr>
              <a:endParaRPr lang="en-US" sz="1050" dirty="0">
                <a:solidFill>
                  <a:prstClr val="black"/>
                </a:solidFill>
                <a:latin typeface="Calibri Light"/>
                <a:cs typeface="Arial" panose="020B0604020202020204" pitchFamily="34" charset="0"/>
              </a:endParaRPr>
            </a:p>
            <a:p>
              <a:pPr marL="685800" indent="-685800">
                <a:buFont typeface="LucidaGrande" charset="0"/>
                <a:buChar char="▸"/>
              </a:pPr>
              <a:endParaRPr lang="en-US" sz="1050" dirty="0" smtClean="0">
                <a:solidFill>
                  <a:prstClr val="black"/>
                </a:solidFill>
                <a:latin typeface="Calibri Light"/>
                <a:cs typeface="Arial" panose="020B0604020202020204" pitchFamily="34" charset="0"/>
              </a:endParaRPr>
            </a:p>
            <a:p>
              <a:pPr marL="685800" indent="-685800">
                <a:buFont typeface="LucidaGrande" charset="0"/>
                <a:buChar char="▸"/>
              </a:pPr>
              <a:endParaRPr lang="en-US" sz="1050" dirty="0">
                <a:solidFill>
                  <a:prstClr val="black"/>
                </a:solidFill>
                <a:latin typeface="Calibri Light"/>
                <a:cs typeface="Arial" panose="020B0604020202020204" pitchFamily="34" charset="0"/>
              </a:endParaRPr>
            </a:p>
            <a:p>
              <a:pPr marL="685800" indent="-685800">
                <a:buFont typeface="LucidaGrande" charset="0"/>
                <a:buChar char="▸"/>
              </a:pPr>
              <a:endParaRPr lang="en-US" sz="1050" dirty="0" smtClean="0">
                <a:solidFill>
                  <a:prstClr val="black"/>
                </a:solidFill>
                <a:latin typeface="Calibri Light"/>
                <a:cs typeface="Arial" panose="020B0604020202020204" pitchFamily="34" charset="0"/>
              </a:endParaRPr>
            </a:p>
            <a:p>
              <a:pPr marL="685800" indent="-685800">
                <a:buFont typeface="LucidaGrande" charset="0"/>
                <a:buChar char="▸"/>
              </a:pPr>
              <a:endParaRPr lang="en-US" sz="1050" dirty="0">
                <a:solidFill>
                  <a:prstClr val="black"/>
                </a:solidFill>
                <a:latin typeface="Calibri Light"/>
                <a:cs typeface="Arial" panose="020B0604020202020204" pitchFamily="34" charset="0"/>
              </a:endParaRPr>
            </a:p>
            <a:p>
              <a:pPr marL="685800" indent="-685800">
                <a:buFont typeface="LucidaGrande" charset="0"/>
                <a:buChar char="▸"/>
              </a:pPr>
              <a:endParaRPr lang="en-US" sz="1050" dirty="0" smtClean="0">
                <a:solidFill>
                  <a:prstClr val="black"/>
                </a:solidFill>
                <a:latin typeface="Calibri Light"/>
                <a:cs typeface="Arial" panose="020B0604020202020204" pitchFamily="34" charset="0"/>
              </a:endParaRPr>
            </a:p>
            <a:p>
              <a:pPr marL="685800" indent="-685800">
                <a:buFont typeface="LucidaGrande" charset="0"/>
                <a:buChar char="▸"/>
              </a:pPr>
              <a:endParaRPr lang="en-US" sz="1050" dirty="0">
                <a:solidFill>
                  <a:prstClr val="black"/>
                </a:solidFill>
                <a:latin typeface="Calibri Light"/>
                <a:cs typeface="Arial" panose="020B0604020202020204" pitchFamily="34" charset="0"/>
              </a:endParaRPr>
            </a:p>
            <a:p>
              <a:pPr marL="685800" indent="-685800">
                <a:buFont typeface="LucidaGrande" charset="0"/>
                <a:buChar char="▸"/>
              </a:pPr>
              <a:endParaRPr lang="en-US" sz="1050" dirty="0" smtClean="0">
                <a:solidFill>
                  <a:prstClr val="black"/>
                </a:solidFill>
                <a:latin typeface="Calibri Light"/>
                <a:cs typeface="Arial" panose="020B0604020202020204" pitchFamily="34" charset="0"/>
              </a:endParaRPr>
            </a:p>
            <a:p>
              <a:pPr marL="685800" indent="-685800">
                <a:buFont typeface="LucidaGrande" charset="0"/>
                <a:buChar char="▸"/>
              </a:pPr>
              <a:endParaRPr lang="en-US" sz="1050" dirty="0">
                <a:solidFill>
                  <a:prstClr val="black"/>
                </a:solidFill>
                <a:latin typeface="Calibri Light"/>
                <a:cs typeface="Arial" panose="020B0604020202020204" pitchFamily="34" charset="0"/>
              </a:endParaRPr>
            </a:p>
            <a:p>
              <a:pPr marL="685800" indent="-685800">
                <a:buFont typeface="LucidaGrande" charset="0"/>
                <a:buChar char="▸"/>
              </a:pPr>
              <a:endParaRPr lang="en-US" sz="1050" dirty="0" smtClean="0">
                <a:solidFill>
                  <a:prstClr val="black"/>
                </a:solidFill>
                <a:latin typeface="Calibri Light"/>
                <a:cs typeface="Arial" panose="020B0604020202020204" pitchFamily="34" charset="0"/>
              </a:endParaRPr>
            </a:p>
            <a:p>
              <a:pPr marL="685800" indent="-685800">
                <a:buFont typeface="LucidaGrande" charset="0"/>
                <a:buChar char="▸"/>
              </a:pPr>
              <a:endParaRPr lang="en-US" sz="1050" dirty="0">
                <a:solidFill>
                  <a:prstClr val="black"/>
                </a:solidFill>
                <a:latin typeface="Calibri Light"/>
                <a:cs typeface="Arial" panose="020B0604020202020204" pitchFamily="34" charset="0"/>
              </a:endParaRPr>
            </a:p>
            <a:p>
              <a:pPr marL="685800" indent="-685800">
                <a:buFont typeface="LucidaGrande" charset="0"/>
                <a:buChar char="▸"/>
              </a:pPr>
              <a:endParaRPr lang="en-US" sz="1050" dirty="0" smtClean="0">
                <a:solidFill>
                  <a:prstClr val="black"/>
                </a:solidFill>
                <a:latin typeface="Calibri Light"/>
                <a:cs typeface="Arial" panose="020B0604020202020204" pitchFamily="34" charset="0"/>
              </a:endParaRPr>
            </a:p>
            <a:p>
              <a:pPr marL="685800" indent="-685800">
                <a:buFont typeface="LucidaGrande" charset="0"/>
                <a:buChar char="▸"/>
              </a:pPr>
              <a:endParaRPr lang="en-US" sz="1050" dirty="0">
                <a:solidFill>
                  <a:prstClr val="black"/>
                </a:solidFill>
                <a:latin typeface="Calibri Light"/>
                <a:cs typeface="Arial" panose="020B0604020202020204" pitchFamily="34" charset="0"/>
              </a:endParaRPr>
            </a:p>
            <a:p>
              <a:pPr marL="685800" indent="-685800">
                <a:buFont typeface="LucidaGrande" charset="0"/>
                <a:buChar char="▸"/>
              </a:pPr>
              <a:endParaRPr lang="en-US" sz="1050" dirty="0" smtClean="0">
                <a:solidFill>
                  <a:prstClr val="black"/>
                </a:solidFill>
                <a:latin typeface="Calibri Light"/>
                <a:cs typeface="Arial" panose="020B0604020202020204" pitchFamily="34" charset="0"/>
              </a:endParaRPr>
            </a:p>
            <a:p>
              <a:pPr marL="685800" indent="-685800">
                <a:buFont typeface="LucidaGrande" charset="0"/>
                <a:buChar char="▸"/>
              </a:pPr>
              <a:endParaRPr lang="en-US" sz="1050" dirty="0" smtClean="0">
                <a:solidFill>
                  <a:prstClr val="black"/>
                </a:solidFill>
                <a:latin typeface="Calibri Light"/>
                <a:cs typeface="Arial" panose="020B0604020202020204" pitchFamily="34" charset="0"/>
              </a:endParaRPr>
            </a:p>
            <a:p>
              <a:r>
                <a:rPr lang="en-US" sz="5800" dirty="0" smtClean="0">
                  <a:solidFill>
                    <a:prstClr val="black"/>
                  </a:solidFill>
                  <a:latin typeface="Calibri Light"/>
                  <a:cs typeface="Arial" panose="020B0604020202020204" pitchFamily="34" charset="0"/>
                </a:rPr>
                <a:t>Fundamental Frequency (</a:t>
              </a:r>
              <a:r>
                <a:rPr lang="en-US" sz="5800" dirty="0" err="1" smtClean="0">
                  <a:solidFill>
                    <a:prstClr val="black"/>
                  </a:solidFill>
                  <a:latin typeface="Calibri Light"/>
                  <a:cs typeface="Arial" panose="020B0604020202020204" pitchFamily="34" charset="0"/>
                </a:rPr>
                <a:t>F</a:t>
              </a:r>
              <a:r>
                <a:rPr lang="en-US" sz="5800" baseline="-25000" dirty="0" err="1" smtClean="0">
                  <a:solidFill>
                    <a:prstClr val="black"/>
                  </a:solidFill>
                  <a:latin typeface="Calibri Light"/>
                  <a:cs typeface="Arial" panose="020B0604020202020204" pitchFamily="34" charset="0"/>
                </a:rPr>
                <a:t>o</a:t>
              </a:r>
              <a:r>
                <a:rPr lang="en-US" sz="5800" dirty="0" smtClean="0">
                  <a:solidFill>
                    <a:prstClr val="black"/>
                  </a:solidFill>
                  <a:latin typeface="Calibri Light"/>
                  <a:cs typeface="Arial" panose="020B0604020202020204" pitchFamily="34" charset="0"/>
                </a:rPr>
                <a:t>) Measures </a:t>
              </a:r>
              <a:endParaRPr lang="en-US" sz="5800" dirty="0">
                <a:solidFill>
                  <a:prstClr val="black"/>
                </a:solidFill>
                <a:latin typeface="Calibri Light"/>
                <a:cs typeface="Arial" panose="020B0604020202020204" pitchFamily="34" charset="0"/>
              </a:endParaRPr>
            </a:p>
            <a:p>
              <a:endParaRPr lang="en-US" sz="1050" dirty="0" smtClean="0">
                <a:latin typeface="+mj-lt"/>
                <a:cs typeface="Arial" panose="020B0604020202020204" pitchFamily="34" charset="0"/>
              </a:endParaRPr>
            </a:p>
            <a:p>
              <a:endParaRPr lang="en-US" sz="1050" dirty="0" smtClean="0">
                <a:latin typeface="+mj-lt"/>
                <a:cs typeface="Arial" panose="020B0604020202020204" pitchFamily="34" charset="0"/>
              </a:endParaRPr>
            </a:p>
            <a:p>
              <a:endParaRPr lang="en-US" sz="1050" dirty="0">
                <a:latin typeface="+mj-lt"/>
                <a:cs typeface="Arial" panose="020B0604020202020204" pitchFamily="34" charset="0"/>
              </a:endParaRPr>
            </a:p>
            <a:p>
              <a:endParaRPr lang="en-US" sz="1050" dirty="0" smtClean="0">
                <a:latin typeface="+mj-lt"/>
                <a:cs typeface="Arial" panose="020B0604020202020204" pitchFamily="34" charset="0"/>
              </a:endParaRPr>
            </a:p>
            <a:p>
              <a:endParaRPr lang="en-US" sz="1050" dirty="0">
                <a:latin typeface="+mj-lt"/>
                <a:cs typeface="Arial" panose="020B0604020202020204" pitchFamily="34" charset="0"/>
              </a:endParaRPr>
            </a:p>
            <a:p>
              <a:endParaRPr lang="en-US" sz="1050" dirty="0" smtClean="0">
                <a:latin typeface="+mj-lt"/>
                <a:cs typeface="Arial" panose="020B0604020202020204" pitchFamily="34" charset="0"/>
              </a:endParaRPr>
            </a:p>
            <a:p>
              <a:endParaRPr lang="en-US" sz="1050" dirty="0" smtClean="0">
                <a:latin typeface="+mj-lt"/>
                <a:cs typeface="Arial" panose="020B0604020202020204" pitchFamily="34" charset="0"/>
              </a:endParaRPr>
            </a:p>
            <a:p>
              <a:endParaRPr lang="en-US" sz="1050" dirty="0" smtClean="0">
                <a:latin typeface="+mj-lt"/>
                <a:cs typeface="Arial" panose="020B0604020202020204" pitchFamily="34" charset="0"/>
              </a:endParaRPr>
            </a:p>
            <a:p>
              <a:endParaRPr lang="en-US" sz="1050" dirty="0" smtClean="0">
                <a:latin typeface="+mj-lt"/>
                <a:cs typeface="Arial" panose="020B0604020202020204" pitchFamily="34" charset="0"/>
              </a:endParaRPr>
            </a:p>
            <a:p>
              <a:endParaRPr lang="en-US" sz="1050" dirty="0" smtClean="0">
                <a:latin typeface="+mj-lt"/>
                <a:cs typeface="Arial" panose="020B0604020202020204" pitchFamily="34" charset="0"/>
              </a:endParaRPr>
            </a:p>
            <a:p>
              <a:endParaRPr lang="en-US" sz="1050" dirty="0" smtClean="0">
                <a:latin typeface="+mj-lt"/>
                <a:cs typeface="Arial" panose="020B0604020202020204" pitchFamily="34" charset="0"/>
              </a:endParaRPr>
            </a:p>
            <a:p>
              <a:pPr marL="685800" indent="-685800">
                <a:buFont typeface="LucidaGrande" charset="0"/>
                <a:buChar char="▸"/>
              </a:pPr>
              <a:endParaRPr lang="en-US" sz="5400" dirty="0">
                <a:latin typeface="+mj-lt"/>
                <a:cs typeface="Arial" panose="020B0604020202020204" pitchFamily="34" charset="0"/>
              </a:endParaRPr>
            </a:p>
            <a:p>
              <a:pPr marL="685800" indent="-685800">
                <a:buFont typeface="LucidaGrande" charset="0"/>
                <a:buChar char="▸"/>
              </a:pPr>
              <a:endParaRPr lang="en-US" sz="5400" dirty="0" smtClean="0">
                <a:latin typeface="+mj-lt"/>
                <a:cs typeface="Arial" panose="020B0604020202020204" pitchFamily="34" charset="0"/>
              </a:endParaRPr>
            </a:p>
            <a:p>
              <a:pPr marL="685800" indent="-685800">
                <a:buFont typeface="LucidaGrande" charset="0"/>
                <a:buChar char="▸"/>
              </a:pPr>
              <a:endParaRPr lang="en-US" sz="5400" dirty="0" smtClean="0">
                <a:latin typeface="+mj-lt"/>
                <a:cs typeface="Arial" panose="020B0604020202020204" pitchFamily="34" charset="0"/>
              </a:endParaRPr>
            </a:p>
            <a:p>
              <a:pPr algn="ctr"/>
              <a:r>
                <a:rPr lang="en-US" sz="5400" dirty="0" smtClean="0">
                  <a:latin typeface="+mj-lt"/>
                  <a:cs typeface="Arial" panose="020B0604020202020204" pitchFamily="34" charset="0"/>
                </a:rPr>
                <a:t/>
              </a:r>
              <a:br>
                <a:rPr lang="en-US" sz="5400" dirty="0" smtClean="0">
                  <a:latin typeface="+mj-lt"/>
                  <a:cs typeface="Arial" panose="020B0604020202020204" pitchFamily="34" charset="0"/>
                </a:rPr>
              </a:br>
              <a:endParaRPr lang="en-US" sz="5400" dirty="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5687219" y="20383886"/>
              <a:ext cx="12949375" cy="84023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5400" dirty="0" smtClean="0">
                  <a:solidFill>
                    <a:prstClr val="black"/>
                  </a:solidFill>
                  <a:latin typeface="Calibri Light"/>
                  <a:cs typeface="Arial" panose="020B0604020202020204" pitchFamily="34" charset="0"/>
                </a:rPr>
                <a:t>VarcoV</a:t>
              </a:r>
            </a:p>
            <a:p>
              <a:pPr marL="685800" lvl="0" indent="-685800">
                <a:buFont typeface="LucidaGrande" charset="0"/>
                <a:buChar char="▸"/>
              </a:pPr>
              <a:r>
                <a:rPr lang="en-US" sz="5400" dirty="0" smtClean="0">
                  <a:solidFill>
                    <a:prstClr val="black"/>
                  </a:solidFill>
                  <a:latin typeface="Calibri Light"/>
                  <a:cs typeface="Arial" panose="020B0604020202020204" pitchFamily="34" charset="0"/>
                </a:rPr>
                <a:t>Standard </a:t>
              </a:r>
              <a:r>
                <a:rPr lang="en-US" sz="5400" dirty="0">
                  <a:solidFill>
                    <a:prstClr val="black"/>
                  </a:solidFill>
                  <a:latin typeface="Calibri Light"/>
                  <a:cs typeface="Arial" panose="020B0604020202020204" pitchFamily="34" charset="0"/>
                </a:rPr>
                <a:t>deviation (SD) of vocalic intervals divided by mean vocalic duration </a:t>
              </a:r>
              <a:r>
                <a:rPr lang="en-US" sz="5400" dirty="0" smtClean="0">
                  <a:solidFill>
                    <a:prstClr val="black"/>
                  </a:solidFill>
                  <a:latin typeface="Calibri Light"/>
                  <a:cs typeface="Arial" panose="020B0604020202020204" pitchFamily="34" charset="0"/>
                </a:rPr>
                <a:t>(x 100</a:t>
              </a:r>
              <a:r>
                <a:rPr lang="en-US" sz="5400" dirty="0">
                  <a:solidFill>
                    <a:prstClr val="black"/>
                  </a:solidFill>
                  <a:latin typeface="Calibri Light"/>
                  <a:cs typeface="Arial" panose="020B0604020202020204" pitchFamily="34" charset="0"/>
                </a:rPr>
                <a:t>)</a:t>
              </a:r>
            </a:p>
            <a:p>
              <a:pPr lvl="0"/>
              <a:r>
                <a:rPr lang="en-US" sz="5400" dirty="0" err="1" smtClean="0">
                  <a:solidFill>
                    <a:prstClr val="black"/>
                  </a:solidFill>
                  <a:latin typeface="Calibri Light"/>
                  <a:cs typeface="Arial" panose="020B0604020202020204" pitchFamily="34" charset="0"/>
                </a:rPr>
                <a:t>VarcoC</a:t>
              </a:r>
              <a:endParaRPr lang="en-US" sz="5400" dirty="0" smtClean="0">
                <a:solidFill>
                  <a:prstClr val="black"/>
                </a:solidFill>
                <a:latin typeface="Calibri Light"/>
                <a:cs typeface="Arial" panose="020B0604020202020204" pitchFamily="34" charset="0"/>
              </a:endParaRPr>
            </a:p>
            <a:p>
              <a:pPr marL="685800" lvl="0" indent="-685800">
                <a:buFont typeface="LucidaGrande" charset="0"/>
                <a:buChar char="▸"/>
              </a:pPr>
              <a:r>
                <a:rPr lang="en-US" sz="5400" dirty="0" smtClean="0">
                  <a:solidFill>
                    <a:prstClr val="black"/>
                  </a:solidFill>
                  <a:latin typeface="Calibri Light"/>
                  <a:cs typeface="Arial" panose="020B0604020202020204" pitchFamily="34" charset="0"/>
                </a:rPr>
                <a:t>SD </a:t>
              </a:r>
              <a:r>
                <a:rPr lang="en-US" sz="5400" dirty="0">
                  <a:solidFill>
                    <a:prstClr val="black"/>
                  </a:solidFill>
                  <a:latin typeface="Calibri Light"/>
                  <a:cs typeface="Arial" panose="020B0604020202020204" pitchFamily="34" charset="0"/>
                </a:rPr>
                <a:t>of </a:t>
              </a:r>
              <a:r>
                <a:rPr lang="en-US" sz="5400" dirty="0" smtClean="0">
                  <a:solidFill>
                    <a:prstClr val="black"/>
                  </a:solidFill>
                  <a:latin typeface="Calibri Light"/>
                  <a:cs typeface="Arial" panose="020B0604020202020204" pitchFamily="34" charset="0"/>
                </a:rPr>
                <a:t>consonant intervals </a:t>
              </a:r>
              <a:r>
                <a:rPr lang="en-US" sz="5400" dirty="0">
                  <a:solidFill>
                    <a:prstClr val="black"/>
                  </a:solidFill>
                  <a:latin typeface="Calibri Light"/>
                  <a:cs typeface="Arial" panose="020B0604020202020204" pitchFamily="34" charset="0"/>
                </a:rPr>
                <a:t>divided by mean vocalic duration (x 100)</a:t>
              </a:r>
            </a:p>
            <a:p>
              <a:pPr lvl="0"/>
              <a:r>
                <a:rPr lang="en-US" sz="5400" dirty="0" smtClean="0">
                  <a:solidFill>
                    <a:prstClr val="black"/>
                  </a:solidFill>
                  <a:latin typeface="Calibri Light"/>
                  <a:cs typeface="Arial" panose="020B0604020202020204" pitchFamily="34" charset="0"/>
                </a:rPr>
                <a:t>VarcoVC </a:t>
              </a:r>
            </a:p>
            <a:p>
              <a:pPr marL="685800" lvl="0" indent="-685800">
                <a:buFont typeface="LucidaGrande" charset="0"/>
                <a:buChar char="▸"/>
              </a:pPr>
              <a:r>
                <a:rPr lang="en-US" sz="5400" dirty="0" smtClean="0">
                  <a:solidFill>
                    <a:prstClr val="black"/>
                  </a:solidFill>
                  <a:latin typeface="Calibri Light"/>
                  <a:cs typeface="Arial" panose="020B0604020202020204" pitchFamily="34" charset="0"/>
                </a:rPr>
                <a:t>SD </a:t>
              </a:r>
              <a:r>
                <a:rPr lang="en-US" sz="5400" dirty="0">
                  <a:solidFill>
                    <a:prstClr val="black"/>
                  </a:solidFill>
                  <a:latin typeface="Calibri Light"/>
                  <a:cs typeface="Arial" panose="020B0604020202020204" pitchFamily="34" charset="0"/>
                </a:rPr>
                <a:t>of vocalic + intervocalic intervals divided by mean </a:t>
              </a:r>
              <a:r>
                <a:rPr lang="en-US" sz="5400" dirty="0" smtClean="0">
                  <a:solidFill>
                    <a:prstClr val="black"/>
                  </a:solidFill>
                  <a:latin typeface="Calibri Light"/>
                  <a:cs typeface="Arial" panose="020B0604020202020204" pitchFamily="34" charset="0"/>
                </a:rPr>
                <a:t>vocalic </a:t>
              </a:r>
              <a:r>
                <a:rPr lang="en-US" sz="5400" dirty="0">
                  <a:solidFill>
                    <a:prstClr val="black"/>
                  </a:solidFill>
                  <a:latin typeface="Calibri Light"/>
                  <a:cs typeface="Arial" panose="020B0604020202020204" pitchFamily="34" charset="0"/>
                </a:rPr>
                <a:t>+ intervocalic duration </a:t>
              </a:r>
              <a:r>
                <a:rPr lang="en-US" sz="5400" dirty="0" smtClean="0">
                  <a:solidFill>
                    <a:prstClr val="black"/>
                  </a:solidFill>
                  <a:latin typeface="Calibri Light"/>
                  <a:cs typeface="Arial" panose="020B0604020202020204" pitchFamily="34" charset="0"/>
                </a:rPr>
                <a:t>(x100</a:t>
              </a:r>
              <a:r>
                <a:rPr lang="en-US" sz="5400" dirty="0">
                  <a:solidFill>
                    <a:prstClr val="black"/>
                  </a:solidFill>
                  <a:latin typeface="Calibri Light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5754958" y="29496022"/>
              <a:ext cx="21945600" cy="175432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/>
              <a:r>
                <a:rPr lang="en-US" sz="5400" dirty="0">
                  <a:solidFill>
                    <a:prstClr val="black"/>
                  </a:solidFill>
                  <a:latin typeface="Calibri Light"/>
                  <a:cs typeface="Arial" panose="020B0604020202020204" pitchFamily="34" charset="0"/>
                </a:rPr>
                <a:t>Maximum </a:t>
              </a:r>
              <a:r>
                <a:rPr lang="en-US" sz="5400" dirty="0" err="1" smtClean="0">
                  <a:solidFill>
                    <a:prstClr val="black"/>
                  </a:solidFill>
                  <a:latin typeface="Calibri Light"/>
                  <a:cs typeface="Arial" panose="020B0604020202020204" pitchFamily="34" charset="0"/>
                </a:rPr>
                <a:t>F</a:t>
              </a:r>
              <a:r>
                <a:rPr lang="en-US" sz="5400" baseline="-25000" dirty="0" err="1" smtClean="0">
                  <a:solidFill>
                    <a:prstClr val="black"/>
                  </a:solidFill>
                  <a:latin typeface="Calibri Light"/>
                  <a:cs typeface="Arial" panose="020B0604020202020204" pitchFamily="34" charset="0"/>
                </a:rPr>
                <a:t>o</a:t>
              </a:r>
              <a:endParaRPr lang="en-US" sz="5400" dirty="0">
                <a:solidFill>
                  <a:prstClr val="black"/>
                </a:solidFill>
                <a:latin typeface="Calibri Light"/>
                <a:cs typeface="Arial" panose="020B0604020202020204" pitchFamily="34" charset="0"/>
              </a:endParaRPr>
            </a:p>
            <a:p>
              <a:pPr lvl="0"/>
              <a:r>
                <a:rPr lang="en-US" sz="5400" dirty="0" smtClean="0">
                  <a:solidFill>
                    <a:prstClr val="black"/>
                  </a:solidFill>
                  <a:latin typeface="Calibri Light"/>
                  <a:cs typeface="Arial" panose="020B0604020202020204" pitchFamily="34" charset="0"/>
                </a:rPr>
                <a:t>Jitter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3267744" y="31026350"/>
              <a:ext cx="1006673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088468" lvl="1" indent="-685800">
                <a:buFont typeface="LucidaGrande" charset="0"/>
                <a:buChar char="▸"/>
              </a:pPr>
              <a:r>
                <a:rPr lang="en-US" sz="5400" dirty="0">
                  <a:solidFill>
                    <a:prstClr val="black"/>
                  </a:solidFill>
                  <a:latin typeface="Calibri Light"/>
                  <a:cs typeface="Arial" panose="020B0604020202020204" pitchFamily="34" charset="0"/>
                </a:rPr>
                <a:t>cyclical variation of </a:t>
              </a:r>
              <a:r>
                <a:rPr lang="en-US" sz="5400" dirty="0" err="1">
                  <a:solidFill>
                    <a:prstClr val="black"/>
                  </a:solidFill>
                  <a:latin typeface="Calibri Light"/>
                  <a:cs typeface="Arial" panose="020B0604020202020204" pitchFamily="34" charset="0"/>
                </a:rPr>
                <a:t>F</a:t>
              </a:r>
              <a:r>
                <a:rPr lang="en-US" sz="5400" baseline="-25000" dirty="0" err="1">
                  <a:solidFill>
                    <a:prstClr val="black"/>
                  </a:solidFill>
                  <a:latin typeface="Calibri Light"/>
                  <a:cs typeface="Arial" panose="020B0604020202020204" pitchFamily="34" charset="0"/>
                </a:rPr>
                <a:t>o</a:t>
              </a:r>
              <a:endParaRPr lang="en-US" sz="5400" dirty="0">
                <a:solidFill>
                  <a:prstClr val="black"/>
                </a:solidFill>
                <a:latin typeface="Calibri Light"/>
                <a:cs typeface="Arial" panose="020B0604020202020204" pitchFamily="34" charset="0"/>
              </a:endParaRPr>
            </a:p>
          </p:txBody>
        </p:sp>
      </p:grpSp>
      <p:sp>
        <p:nvSpPr>
          <p:cNvPr id="64" name="Rectangle 63"/>
          <p:cNvSpPr/>
          <p:nvPr/>
        </p:nvSpPr>
        <p:spPr>
          <a:xfrm>
            <a:off x="29840715" y="25848063"/>
            <a:ext cx="13150123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LucidaGrande" charset="0"/>
              <a:buChar char="▸"/>
            </a:pPr>
            <a:r>
              <a:rPr lang="en-US" sz="5400" dirty="0" smtClean="0">
                <a:solidFill>
                  <a:prstClr val="black"/>
                </a:solidFill>
                <a:latin typeface="Calibri Light"/>
                <a:cs typeface="Arial" panose="020B0604020202020204" pitchFamily="34" charset="0"/>
              </a:rPr>
              <a:t>Ratings </a:t>
            </a:r>
            <a:r>
              <a:rPr lang="en-US" sz="5400" dirty="0">
                <a:solidFill>
                  <a:prstClr val="black"/>
                </a:solidFill>
                <a:latin typeface="Calibri Light"/>
                <a:cs typeface="Arial" panose="020B0604020202020204" pitchFamily="34" charset="0"/>
              </a:rPr>
              <a:t>of </a:t>
            </a:r>
            <a:r>
              <a:rPr lang="en-US" sz="5400" dirty="0" smtClean="0">
                <a:solidFill>
                  <a:prstClr val="black"/>
                </a:solidFill>
                <a:latin typeface="Calibri Light"/>
                <a:cs typeface="Arial" panose="020B0604020202020204" pitchFamily="34" charset="0"/>
              </a:rPr>
              <a:t>likability and comprehensibility predicted </a:t>
            </a:r>
            <a:r>
              <a:rPr lang="en-US" sz="5400" dirty="0">
                <a:solidFill>
                  <a:prstClr val="black"/>
                </a:solidFill>
                <a:latin typeface="Calibri Light"/>
                <a:cs typeface="Arial" panose="020B0604020202020204" pitchFamily="34" charset="0"/>
              </a:rPr>
              <a:t>a number of the acoustic rhythm metrics and articulation </a:t>
            </a:r>
            <a:r>
              <a:rPr lang="en-US" sz="5400" dirty="0" smtClean="0">
                <a:solidFill>
                  <a:prstClr val="black"/>
                </a:solidFill>
                <a:latin typeface="Calibri Light"/>
                <a:cs typeface="Arial" panose="020B0604020202020204" pitchFamily="34" charset="0"/>
              </a:rPr>
              <a:t>rate. </a:t>
            </a:r>
          </a:p>
          <a:p>
            <a:pPr marL="685800" indent="-685800">
              <a:buFont typeface="LucidaGrande" charset="0"/>
              <a:buChar char="▸"/>
            </a:pPr>
            <a:r>
              <a:rPr lang="en-US" sz="5400" dirty="0" smtClean="0">
                <a:solidFill>
                  <a:prstClr val="black"/>
                </a:solidFill>
                <a:latin typeface="Calibri Light"/>
                <a:cs typeface="Arial" panose="020B0604020202020204" pitchFamily="34" charset="0"/>
              </a:rPr>
              <a:t>The acoustic metrics were much more related to comprehensibility than likeability.</a:t>
            </a:r>
          </a:p>
          <a:p>
            <a:pPr marL="685800" indent="-685800">
              <a:buFont typeface="LucidaGrande" charset="0"/>
              <a:buChar char="▸"/>
            </a:pPr>
            <a:r>
              <a:rPr lang="en-US" sz="5400" dirty="0" smtClean="0">
                <a:solidFill>
                  <a:prstClr val="black"/>
                </a:solidFill>
                <a:latin typeface="Calibri Light"/>
                <a:cs typeface="Arial" panose="020B0604020202020204" pitchFamily="34" charset="0"/>
              </a:rPr>
              <a:t>Higher comprehensibility appears </a:t>
            </a:r>
            <a:r>
              <a:rPr lang="en-US" sz="5400" dirty="0">
                <a:solidFill>
                  <a:prstClr val="black"/>
                </a:solidFill>
                <a:latin typeface="Calibri Light"/>
                <a:cs typeface="Arial" panose="020B0604020202020204" pitchFamily="34" charset="0"/>
              </a:rPr>
              <a:t>to be associated with less variable intervocalic intervals </a:t>
            </a:r>
            <a:r>
              <a:rPr lang="en-US" sz="5400" dirty="0" smtClean="0">
                <a:solidFill>
                  <a:prstClr val="black"/>
                </a:solidFill>
                <a:latin typeface="Calibri Light"/>
                <a:cs typeface="Arial" panose="020B0604020202020204" pitchFamily="34" charset="0"/>
              </a:rPr>
              <a:t>(VarcoV and VarcoVC).</a:t>
            </a:r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15244363" y="4581715"/>
            <a:ext cx="136109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0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</a:t>
            </a:r>
            <a:r>
              <a:rPr lang="en-US" sz="6000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continued</a:t>
            </a:r>
            <a:endParaRPr lang="en-US" sz="6000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815847" y="8676320"/>
            <a:ext cx="12961628" cy="1018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u="sng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4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2162</TotalTime>
  <Words>334</Words>
  <Application>Microsoft Macintosh PowerPoint</Application>
  <PresentationFormat>Custom</PresentationFormat>
  <Paragraphs>120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Calibri Light</vt:lpstr>
      <vt:lpstr>LucidaGrande</vt:lpstr>
      <vt:lpstr>Arial</vt:lpstr>
      <vt:lpstr>Office Theme</vt:lpstr>
      <vt:lpstr>PowerPoint Presentation</vt:lpstr>
    </vt:vector>
  </TitlesOfParts>
  <Company>Arizona State University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Zachary Shipstead</dc:creator>
  <cp:lastModifiedBy>Jade Yonehiro</cp:lastModifiedBy>
  <cp:revision>290</cp:revision>
  <cp:lastPrinted>2015-11-12T00:02:26Z</cp:lastPrinted>
  <dcterms:created xsi:type="dcterms:W3CDTF">2013-11-10T20:24:02Z</dcterms:created>
  <dcterms:modified xsi:type="dcterms:W3CDTF">2016-11-07T07:36:21Z</dcterms:modified>
</cp:coreProperties>
</file>