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notesMasterIdLst>
    <p:notesMasterId r:id="rId3"/>
  </p:notesMasterIdLst>
  <p:sldIdLst>
    <p:sldId id="277" r:id="rId2"/>
  </p:sldIdLst>
  <p:sldSz cx="43891200" cy="32918400"/>
  <p:notesSz cx="7010400" cy="92964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F7AF652-FD4B-4030-B109-EA9BC525899B}">
          <p14:sldIdLst>
            <p14:sldId id="277"/>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guide id="3" orient="horz">
          <p15:clr>
            <a:srgbClr val="A4A3A4"/>
          </p15:clr>
        </p15:guide>
        <p15:guide id="4" pos="2764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e Duncan" initials="JD" lastIdx="1" clrIdx="0">
    <p:extLst>
      <p:ext uri="{19B8F6BF-5375-455C-9EA6-DF929625EA0E}">
        <p15:presenceInfo xmlns:p15="http://schemas.microsoft.com/office/powerpoint/2012/main" userId="cad98f87d8c420ed" providerId="Windows Live"/>
      </p:ext>
    </p:extLst>
  </p:cmAuthor>
  <p:cmAuthor id="2" name="Mary Burleson" initials="MB" lastIdx="1" clrIdx="1">
    <p:extLst>
      <p:ext uri="{19B8F6BF-5375-455C-9EA6-DF929625EA0E}">
        <p15:presenceInfo xmlns:p15="http://schemas.microsoft.com/office/powerpoint/2012/main" userId="S-1-5-21-1864253520-1647712531-16515117-821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627"/>
    <a:srgbClr val="83082F"/>
    <a:srgbClr val="5C6670"/>
    <a:srgbClr val="9C2A46"/>
    <a:srgbClr val="FF5E33"/>
    <a:srgbClr val="B0878D"/>
    <a:srgbClr val="DFDFDF"/>
    <a:srgbClr val="FF7F32"/>
    <a:srgbClr val="00A3E0"/>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9886" autoAdjust="0"/>
  </p:normalViewPr>
  <p:slideViewPr>
    <p:cSldViewPr>
      <p:cViewPr varScale="1">
        <p:scale>
          <a:sx n="28" d="100"/>
          <a:sy n="28" d="100"/>
        </p:scale>
        <p:origin x="1632" y="174"/>
      </p:cViewPr>
      <p:guideLst>
        <p:guide orient="horz" pos="10368"/>
        <p:guide pos="13824"/>
        <p:guide orient="horz"/>
        <p:guide pos="27647"/>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tags" Target="tags/tag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6FBE134-330A-41F0-B92A-7F96C80820E3}" type="datetimeFigureOut">
              <a:rPr lang="en-US" smtClean="0"/>
              <a:pPr/>
              <a:t>10/2/2017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49B5540-2213-4533-8C0F-D1E95DDDFE30}" type="slidenum">
              <a:rPr lang="en-US" smtClean="0"/>
              <a:pPr/>
              <a:t>‹#›</a:t>
            </a:fld>
            <a:endParaRPr lang="en-US"/>
          </a:p>
        </p:txBody>
      </p:sp>
    </p:spTree>
    <p:extLst>
      <p:ext uri="{BB962C8B-B14F-4D97-AF65-F5344CB8AC3E}">
        <p14:creationId xmlns:p14="http://schemas.microsoft.com/office/powerpoint/2010/main" val="1691910580"/>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9B5540-2213-4533-8C0F-D1E95DDDFE30}" type="slidenum">
              <a:rPr lang="en-US" smtClean="0"/>
              <a:pPr/>
              <a:t>1</a:t>
            </a:fld>
            <a:endParaRPr lang="en-US"/>
          </a:p>
        </p:txBody>
      </p:sp>
    </p:spTree>
    <p:extLst>
      <p:ext uri="{BB962C8B-B14F-4D97-AF65-F5344CB8AC3E}">
        <p14:creationId xmlns:p14="http://schemas.microsoft.com/office/powerpoint/2010/main" val="34332941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2"/>
            </p:custDataLst>
            <p:extLst>
              <p:ext uri="{D42A27DB-BD31-4B8C-83A1-F6EECF244321}">
                <p14:modId xmlns:p14="http://schemas.microsoft.com/office/powerpoint/2010/main" val="397301830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9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7" name="Rectangle 6"/>
          <p:cNvSpPr/>
          <p:nvPr userDrawn="1"/>
        </p:nvSpPr>
        <p:spPr>
          <a:xfrm>
            <a:off x="0" y="0"/>
            <a:ext cx="43891199" cy="3291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523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14822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148455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p:nvPr userDrawn="1"/>
        </p:nvSpPr>
        <p:spPr>
          <a:xfrm>
            <a:off x="1548600" y="4511042"/>
            <a:ext cx="40965120" cy="27117931"/>
          </a:xfrm>
          <a:prstGeom prst="rect">
            <a:avLst/>
          </a:prstGeom>
          <a:solidFill>
            <a:srgbClr val="0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extLst>
      <p:ext uri="{BB962C8B-B14F-4D97-AF65-F5344CB8AC3E}">
        <p14:creationId xmlns:p14="http://schemas.microsoft.com/office/powerpoint/2010/main" val="288821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3394766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269503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379575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254524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94490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375851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4C89-5A64-46E0-9C2D-6C68FACEEEB1}" type="slidenum">
              <a:rPr lang="en-US" smtClean="0"/>
              <a:pPr/>
              <a:t>‹#›</a:t>
            </a:fld>
            <a:endParaRPr lang="en-US"/>
          </a:p>
        </p:txBody>
      </p:sp>
    </p:spTree>
    <p:extLst>
      <p:ext uri="{BB962C8B-B14F-4D97-AF65-F5344CB8AC3E}">
        <p14:creationId xmlns:p14="http://schemas.microsoft.com/office/powerpoint/2010/main" val="203434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4"/>
            </p:custDataLst>
            <p:extLst>
              <p:ext uri="{D42A27DB-BD31-4B8C-83A1-F6EECF244321}">
                <p14:modId xmlns:p14="http://schemas.microsoft.com/office/powerpoint/2010/main" val="34825313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70" name="think-cell Slide" r:id="rId15" imgW="270" imgH="270" progId="TCLayout.ActiveDocument.1">
                  <p:embed/>
                </p:oleObj>
              </mc:Choice>
              <mc:Fallback>
                <p:oleObj name="think-cell Slide" r:id="rId15" imgW="270" imgH="270" progId="TCLayout.ActiveDocument.1">
                  <p:embed/>
                  <p:pic>
                    <p:nvPicPr>
                      <p:cNvPr id="0" name=""/>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CAA4C89-5A64-46E0-9C2D-6C68FACEEEB1}" type="slidenum">
              <a:rPr lang="en-US" smtClean="0"/>
              <a:pPr/>
              <a:t>‹#›</a:t>
            </a:fld>
            <a:endParaRPr lang="en-US"/>
          </a:p>
        </p:txBody>
      </p:sp>
    </p:spTree>
    <p:extLst>
      <p:ext uri="{BB962C8B-B14F-4D97-AF65-F5344CB8AC3E}">
        <p14:creationId xmlns:p14="http://schemas.microsoft.com/office/powerpoint/2010/main" val="1199120747"/>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hf hdr="0" ftr="0" dt="0"/>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slideLayout" Target="../slideLayouts/slideLayout1.xml"/><Relationship Id="rId7" Type="http://schemas.openxmlformats.org/officeDocument/2006/relationships/image" Target="../media/image2.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124">
            <a:extLst>
              <a:ext uri="{FF2B5EF4-FFF2-40B4-BE49-F238E27FC236}">
                <a16:creationId xmlns:a16="http://schemas.microsoft.com/office/drawing/2014/main" xmlns="" id="{7DE3F8CE-1D6A-4F53-B60F-C5A17CB76409}"/>
              </a:ext>
            </a:extLst>
          </p:cNvPr>
          <p:cNvSpPr/>
          <p:nvPr/>
        </p:nvSpPr>
        <p:spPr>
          <a:xfrm>
            <a:off x="649271" y="26895972"/>
            <a:ext cx="10555981" cy="4727718"/>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11664353" y="27557752"/>
            <a:ext cx="31591424" cy="4740272"/>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Object 27" hidden="1"/>
          <p:cNvGraphicFramePr>
            <a:graphicFrameLocks noChangeAspect="1"/>
          </p:cNvGraphicFramePr>
          <p:nvPr>
            <p:custDataLst>
              <p:tags r:id="rId2"/>
            </p:custDataLst>
            <p:extLst>
              <p:ext uri="{D42A27DB-BD31-4B8C-83A1-F6EECF244321}">
                <p14:modId xmlns:p14="http://schemas.microsoft.com/office/powerpoint/2010/main" val="39560964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6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91" name="Rectangle 90"/>
          <p:cNvSpPr/>
          <p:nvPr/>
        </p:nvSpPr>
        <p:spPr>
          <a:xfrm>
            <a:off x="0" y="0"/>
            <a:ext cx="43891200" cy="3796810"/>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p:cNvSpPr>
            <a:spLocks noGrp="1" noChangeArrowheads="1"/>
          </p:cNvSpPr>
          <p:nvPr>
            <p:ph type="ctrTitle" idx="4294967295"/>
          </p:nvPr>
        </p:nvSpPr>
        <p:spPr>
          <a:xfrm>
            <a:off x="329323" y="232417"/>
            <a:ext cx="43196116" cy="2483104"/>
          </a:xfrm>
        </p:spPr>
        <p:txBody>
          <a:bodyPr>
            <a:noAutofit/>
          </a:bodyPr>
          <a:lstStyle/>
          <a:p>
            <a:pPr algn="ctr"/>
            <a:r>
              <a:rPr lang="en-US" sz="8000" b="1" dirty="0">
                <a:latin typeface="Arial" panose="020B0604020202020204" pitchFamily="34" charset="0"/>
                <a:cs typeface="Arial" panose="020B0604020202020204" pitchFamily="34" charset="0"/>
              </a:rPr>
              <a:t>Trauma, Shame, and Culture: </a:t>
            </a:r>
            <a:br>
              <a:rPr lang="en-US" sz="8000" b="1" dirty="0">
                <a:latin typeface="Arial" panose="020B0604020202020204" pitchFamily="34" charset="0"/>
                <a:cs typeface="Arial" panose="020B0604020202020204" pitchFamily="34" charset="0"/>
              </a:rPr>
            </a:br>
            <a:r>
              <a:rPr lang="en-US" sz="8000" b="1" dirty="0">
                <a:latin typeface="Arial" panose="020B0604020202020204" pitchFamily="34" charset="0"/>
                <a:cs typeface="Arial" panose="020B0604020202020204" pitchFamily="34" charset="0"/>
              </a:rPr>
              <a:t>Does the Cultural Punishment Fit the Criminal Behavior?</a:t>
            </a:r>
            <a:endParaRPr lang="en-US" sz="8000" b="1" dirty="0">
              <a:solidFill>
                <a:schemeClr val="tx1"/>
              </a:solidFill>
              <a:latin typeface="Arial" panose="020B0604020202020204" pitchFamily="34" charset="0"/>
              <a:cs typeface="Arial" panose="020B0604020202020204" pitchFamily="34" charset="0"/>
            </a:endParaRPr>
          </a:p>
        </p:txBody>
      </p:sp>
      <p:sp>
        <p:nvSpPr>
          <p:cNvPr id="30" name="Rectangle 3"/>
          <p:cNvSpPr>
            <a:spLocks noGrp="1" noChangeArrowheads="1"/>
          </p:cNvSpPr>
          <p:nvPr>
            <p:ph type="subTitle" idx="4294967295"/>
          </p:nvPr>
        </p:nvSpPr>
        <p:spPr>
          <a:xfrm>
            <a:off x="329322" y="2748049"/>
            <a:ext cx="43196117" cy="646331"/>
          </a:xfrm>
        </p:spPr>
        <p:txBody>
          <a:bodyPr>
            <a:spAutoFit/>
          </a:bodyPr>
          <a:lstStyle/>
          <a:p>
            <a:pPr marL="0" indent="0" algn="ctr">
              <a:buNone/>
            </a:pPr>
            <a:r>
              <a:rPr lang="en-US" sz="4000" b="1" dirty="0">
                <a:latin typeface="Arial" panose="020B0604020202020204" pitchFamily="34" charset="0"/>
                <a:cs typeface="Arial" panose="020B0604020202020204" pitchFamily="34" charset="0"/>
              </a:rPr>
              <a:t>Sasha R. </a:t>
            </a:r>
            <a:r>
              <a:rPr lang="en-US" sz="4000" b="1" dirty="0" err="1">
                <a:latin typeface="Arial" panose="020B0604020202020204" pitchFamily="34" charset="0"/>
                <a:cs typeface="Arial" panose="020B0604020202020204" pitchFamily="34" charset="0"/>
              </a:rPr>
              <a:t>Sioni</a:t>
            </a:r>
            <a:r>
              <a:rPr lang="en-US" sz="4000" b="1" dirty="0">
                <a:latin typeface="Arial" panose="020B0604020202020204" pitchFamily="34" charset="0"/>
                <a:cs typeface="Arial" panose="020B0604020202020204" pitchFamily="34" charset="0"/>
              </a:rPr>
              <a:t>, Stephanie C. Miller, Lauren N. Mitchell, &amp; Mary H. Burleson  </a:t>
            </a:r>
            <a:r>
              <a:rPr lang="en-US" sz="4000" b="1" dirty="0">
                <a:latin typeface="Arial" panose="020B0604020202020204" pitchFamily="34" charset="0"/>
                <a:cs typeface="Arial" panose="020B0604020202020204" pitchFamily="34" charset="0"/>
                <a:sym typeface="Symbol" panose="05050102010706020507" pitchFamily="18" charset="2"/>
              </a:rPr>
              <a:t>  </a:t>
            </a:r>
            <a:r>
              <a:rPr lang="en-US" sz="4000" b="1" dirty="0">
                <a:latin typeface="Arial" panose="020B0604020202020204" pitchFamily="34" charset="0"/>
                <a:cs typeface="Arial" panose="020B0604020202020204" pitchFamily="34" charset="0"/>
              </a:rPr>
              <a:t>Arizona State University</a:t>
            </a:r>
          </a:p>
        </p:txBody>
      </p:sp>
      <p:grpSp>
        <p:nvGrpSpPr>
          <p:cNvPr id="13" name="Group 12"/>
          <p:cNvGrpSpPr/>
          <p:nvPr/>
        </p:nvGrpSpPr>
        <p:grpSpPr>
          <a:xfrm rot="10800000">
            <a:off x="1" y="3796810"/>
            <a:ext cx="43891200" cy="1077774"/>
            <a:chOff x="1" y="3796810"/>
            <a:chExt cx="43891200" cy="1238094"/>
          </a:xfrm>
        </p:grpSpPr>
        <p:sp>
          <p:nvSpPr>
            <p:cNvPr id="8" name="Rectangle 7"/>
            <p:cNvSpPr/>
            <p:nvPr/>
          </p:nvSpPr>
          <p:spPr>
            <a:xfrm>
              <a:off x="1" y="3796810"/>
              <a:ext cx="7304233" cy="1238094"/>
            </a:xfrm>
            <a:prstGeom prst="rect">
              <a:avLst/>
            </a:prstGeom>
            <a:solidFill>
              <a:srgbClr val="8C1D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7317394" y="3796810"/>
              <a:ext cx="7304233" cy="1238094"/>
            </a:xfrm>
            <a:prstGeom prst="rect">
              <a:avLst/>
            </a:prstGeom>
            <a:solidFill>
              <a:srgbClr val="FFC62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4634787" y="3796810"/>
              <a:ext cx="7304233" cy="1238094"/>
            </a:xfrm>
            <a:prstGeom prst="rect">
              <a:avLst/>
            </a:prstGeom>
            <a:solidFill>
              <a:srgbClr val="5C667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1952180" y="3796810"/>
              <a:ext cx="7304233" cy="1238094"/>
            </a:xfrm>
            <a:prstGeom prst="rect">
              <a:avLst/>
            </a:prstGeom>
            <a:solidFill>
              <a:srgbClr val="78BE2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9269574" y="3796810"/>
              <a:ext cx="7304233" cy="1238094"/>
            </a:xfrm>
            <a:prstGeom prst="rect">
              <a:avLst/>
            </a:prstGeom>
            <a:solidFill>
              <a:srgbClr val="00A3E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6586968" y="3796810"/>
              <a:ext cx="7304233" cy="1238094"/>
            </a:xfrm>
            <a:prstGeom prst="rect">
              <a:avLst/>
            </a:prstGeom>
            <a:solidFill>
              <a:srgbClr val="FF7F3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Rectangle 42"/>
          <p:cNvSpPr/>
          <p:nvPr/>
        </p:nvSpPr>
        <p:spPr>
          <a:xfrm>
            <a:off x="645417" y="5395711"/>
            <a:ext cx="4224233" cy="923330"/>
          </a:xfrm>
          <a:prstGeom prst="rect">
            <a:avLst/>
          </a:prstGeom>
        </p:spPr>
        <p:txBody>
          <a:bodyPr wrap="none">
            <a:spAutoFit/>
          </a:bodyPr>
          <a:lstStyle/>
          <a:p>
            <a:r>
              <a:rPr lang="en-US" sz="5400" b="1" dirty="0">
                <a:solidFill>
                  <a:srgbClr val="7030A0"/>
                </a:solidFill>
                <a:latin typeface="Arial" pitchFamily="34" charset="0"/>
                <a:ea typeface="+mj-ea"/>
                <a:cs typeface="Arial" pitchFamily="34" charset="0"/>
              </a:rPr>
              <a:t>Background</a:t>
            </a:r>
            <a:endParaRPr lang="en-US" sz="3200" b="1" dirty="0">
              <a:solidFill>
                <a:srgbClr val="7030A0"/>
              </a:solidFill>
              <a:latin typeface="Arial" pitchFamily="34" charset="0"/>
              <a:cs typeface="Arial" pitchFamily="34" charset="0"/>
            </a:endParaRPr>
          </a:p>
        </p:txBody>
      </p:sp>
      <p:sp>
        <p:nvSpPr>
          <p:cNvPr id="12" name="Rectangle 11"/>
          <p:cNvSpPr/>
          <p:nvPr/>
        </p:nvSpPr>
        <p:spPr>
          <a:xfrm>
            <a:off x="645418" y="6477000"/>
            <a:ext cx="42600366" cy="9296303"/>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30632400" y="6608363"/>
            <a:ext cx="12204875" cy="9425594"/>
          </a:xfrm>
          <a:prstGeom prst="rect">
            <a:avLst/>
          </a:prstGeom>
        </p:spPr>
        <p:txBody>
          <a:bodyPr wrap="square">
            <a:spAutoFit/>
          </a:bodyPr>
          <a:lstStyle/>
          <a:p>
            <a:pPr>
              <a:lnSpc>
                <a:spcPct val="114000"/>
              </a:lnSpc>
            </a:pPr>
            <a:r>
              <a:rPr lang="en-US" sz="2800" b="1" i="1" dirty="0"/>
              <a:t>Criminal Behavior and Shame</a:t>
            </a:r>
            <a:endParaRPr lang="en-US" sz="2800" dirty="0"/>
          </a:p>
          <a:p>
            <a:pPr marL="342900" indent="-342900">
              <a:lnSpc>
                <a:spcPct val="114000"/>
              </a:lnSpc>
              <a:buFont typeface="Arial" panose="020B0604020202020204" pitchFamily="34" charset="0"/>
              <a:buChar char="•"/>
            </a:pPr>
            <a:r>
              <a:rPr lang="en-US" sz="2800" dirty="0"/>
              <a:t>Using shame as a punishment for criminal behavior has occurred for centuries, and the types of shaming used vary greatly by culture (Massaro, 1991).  In recent history, judges required convicted criminals to wear signs listing their offenses, and even now some states require convicted drunk drivers to perform community service dressed in clothing identifying them as drunk drivers. </a:t>
            </a:r>
          </a:p>
          <a:p>
            <a:pPr marL="342900" indent="-342900">
              <a:lnSpc>
                <a:spcPct val="114000"/>
              </a:lnSpc>
              <a:buFont typeface="Arial" panose="020B0604020202020204" pitchFamily="34" charset="0"/>
              <a:buChar char="•"/>
            </a:pPr>
            <a:r>
              <a:rPr lang="en-US" sz="2800" dirty="0"/>
              <a:t>Shaming punishments exploit, in a dramatic fashion, the assumed link between people's sense of shame and the social-cultural demands to follow the rule of law.  </a:t>
            </a:r>
          </a:p>
          <a:p>
            <a:pPr marL="342900" indent="-342900">
              <a:lnSpc>
                <a:spcPct val="114000"/>
              </a:lnSpc>
              <a:buFont typeface="Arial" panose="020B0604020202020204" pitchFamily="34" charset="0"/>
              <a:buChar char="•"/>
            </a:pPr>
            <a:r>
              <a:rPr lang="en-US" sz="2800" dirty="0"/>
              <a:t>While formal shaming punishments explicitly punish those who have committed a crime, these public shaming penalties are </a:t>
            </a:r>
            <a:r>
              <a:rPr lang="en-US" sz="2800" i="1" dirty="0"/>
              <a:t>limited in duration</a:t>
            </a:r>
            <a:r>
              <a:rPr lang="en-US" sz="2800" dirty="0"/>
              <a:t>.  What has not been explored is the long-term and possibly permanent consequences criminal behavior can have for one’s psychology even after the punishment, and what moderating affect cultural orientation has on the experience of shame in this context.</a:t>
            </a:r>
          </a:p>
          <a:p>
            <a:pPr marL="342900" indent="-342900">
              <a:lnSpc>
                <a:spcPct val="114000"/>
              </a:lnSpc>
              <a:buFont typeface="Arial" panose="020B0604020202020204" pitchFamily="34" charset="0"/>
              <a:buChar char="•"/>
            </a:pPr>
            <a:r>
              <a:rPr lang="en-US" sz="2800" dirty="0"/>
              <a:t>Our research intends to examine whether cultural orientation amplifies the occurrence and effect of shame for those with elevated levels of trauma, and whether past criminal behavior moderates this impact.  </a:t>
            </a:r>
          </a:p>
          <a:p>
            <a:pPr marL="342900" indent="-342900">
              <a:lnSpc>
                <a:spcPct val="114000"/>
              </a:lnSpc>
              <a:buFont typeface="Arial" panose="020B0604020202020204" pitchFamily="34" charset="0"/>
              <a:buChar char="•"/>
            </a:pPr>
            <a:endParaRPr lang="en-US" sz="2800" dirty="0"/>
          </a:p>
        </p:txBody>
      </p:sp>
      <p:sp>
        <p:nvSpPr>
          <p:cNvPr id="47" name="Rectangle 46"/>
          <p:cNvSpPr/>
          <p:nvPr/>
        </p:nvSpPr>
        <p:spPr>
          <a:xfrm>
            <a:off x="905710" y="6608363"/>
            <a:ext cx="13979444" cy="8874032"/>
          </a:xfrm>
          <a:prstGeom prst="rect">
            <a:avLst/>
          </a:prstGeom>
        </p:spPr>
        <p:txBody>
          <a:bodyPr wrap="square">
            <a:spAutoFit/>
          </a:bodyPr>
          <a:lstStyle/>
          <a:p>
            <a:pPr>
              <a:lnSpc>
                <a:spcPct val="114000"/>
              </a:lnSpc>
            </a:pPr>
            <a:r>
              <a:rPr lang="en-US" sz="2800" b="1" i="1" dirty="0"/>
              <a:t>Cultural Orientations</a:t>
            </a:r>
            <a:endParaRPr lang="en-US" sz="2800" dirty="0"/>
          </a:p>
          <a:p>
            <a:pPr marL="285750" indent="-285750">
              <a:lnSpc>
                <a:spcPct val="114000"/>
              </a:lnSpc>
              <a:buFont typeface="Arial" panose="020B0604020202020204" pitchFamily="34" charset="0"/>
              <a:buChar char="•"/>
            </a:pPr>
            <a:r>
              <a:rPr lang="en-US" sz="2800" dirty="0"/>
              <a:t>Ethnic and cultural distinctions have been essential to the continued progress of psychology as a science (Cohen, 2009).  All cultures display distinctive psychological features, and these cultural variations uniquely affect an individual’s developmental as well as expressions of behavior, motivation, cognition, and perception, to name a few (Shweder, 1991).  </a:t>
            </a:r>
          </a:p>
          <a:p>
            <a:pPr marL="285750" indent="-285750">
              <a:lnSpc>
                <a:spcPct val="114000"/>
              </a:lnSpc>
              <a:buFont typeface="Arial" panose="020B0604020202020204" pitchFamily="34" charset="0"/>
              <a:buChar char="•"/>
            </a:pPr>
            <a:r>
              <a:rPr lang="en-US" sz="2800" dirty="0"/>
              <a:t>Extant research has delineated two major cultural groupings on a spectrum: </a:t>
            </a:r>
          </a:p>
          <a:p>
            <a:pPr marL="742950" lvl="1" indent="-285750">
              <a:lnSpc>
                <a:spcPct val="114000"/>
              </a:lnSpc>
              <a:buFont typeface="Arial" panose="020B0604020202020204" pitchFamily="34" charset="0"/>
              <a:buChar char="•"/>
            </a:pPr>
            <a:r>
              <a:rPr lang="en-US" sz="2800" dirty="0"/>
              <a:t>Those cultures more </a:t>
            </a:r>
            <a:r>
              <a:rPr lang="en-US" sz="2800" b="1" i="1" dirty="0"/>
              <a:t>Individualistic</a:t>
            </a:r>
            <a:r>
              <a:rPr lang="en-US" sz="2800" dirty="0"/>
              <a:t> (independent-self; cognate themselves in terms of their personal identity, and arrange their goals to follow suit).</a:t>
            </a:r>
          </a:p>
          <a:p>
            <a:pPr marL="742950" lvl="1" indent="-285750">
              <a:lnSpc>
                <a:spcPct val="114000"/>
              </a:lnSpc>
              <a:buFont typeface="Arial" panose="020B0604020202020204" pitchFamily="34" charset="0"/>
              <a:buChar char="•"/>
            </a:pPr>
            <a:r>
              <a:rPr lang="en-US" sz="2800" dirty="0"/>
              <a:t>Those cultures more </a:t>
            </a:r>
            <a:r>
              <a:rPr lang="en-US" sz="2800" b="1" dirty="0"/>
              <a:t>C</a:t>
            </a:r>
            <a:r>
              <a:rPr lang="en-US" sz="2800" b="1" i="1" dirty="0"/>
              <a:t>ollectivistic</a:t>
            </a:r>
            <a:r>
              <a:rPr lang="en-US" sz="2800" dirty="0"/>
              <a:t> (e.g., interdependent-self; consider themselves in relation to others and focus on the well-being of others). </a:t>
            </a:r>
          </a:p>
          <a:p>
            <a:pPr marL="285750" indent="-285750">
              <a:buFont typeface="Arial" panose="020B0604020202020204" pitchFamily="34" charset="0"/>
              <a:buChar char="•"/>
            </a:pPr>
            <a:endParaRPr lang="en-US" sz="2800" dirty="0"/>
          </a:p>
          <a:p>
            <a:pPr>
              <a:lnSpc>
                <a:spcPct val="114000"/>
              </a:lnSpc>
            </a:pPr>
            <a:r>
              <a:rPr lang="en-US" sz="2800" b="1" i="1" dirty="0"/>
              <a:t>Culture and Shame</a:t>
            </a:r>
            <a:endParaRPr lang="en-US" sz="2800" dirty="0"/>
          </a:p>
          <a:p>
            <a:pPr marL="285750" indent="-285750">
              <a:lnSpc>
                <a:spcPct val="114000"/>
              </a:lnSpc>
              <a:buFont typeface="Arial" panose="020B0604020202020204" pitchFamily="34" charset="0"/>
              <a:buChar char="•"/>
            </a:pPr>
            <a:r>
              <a:rPr lang="en-US" sz="2800" dirty="0"/>
              <a:t>Shame is an emotion constructed primarily through external means.  In other words, shame originates primarily through society, culture, and religion (Stipek, 1998).  </a:t>
            </a:r>
          </a:p>
          <a:p>
            <a:pPr marL="285750" indent="-285750">
              <a:lnSpc>
                <a:spcPct val="114000"/>
              </a:lnSpc>
              <a:buFont typeface="Arial" panose="020B0604020202020204" pitchFamily="34" charset="0"/>
              <a:buChar char="•"/>
            </a:pPr>
            <a:r>
              <a:rPr lang="en-US" sz="2800" dirty="0"/>
              <a:t>Culture often provide unreasonable expectations of individuals, and shame is often the outcome of not meeting these unrealistically high expectations (see Sullivan, 2016).  </a:t>
            </a:r>
          </a:p>
          <a:p>
            <a:pPr marL="285750" indent="-285750">
              <a:lnSpc>
                <a:spcPct val="114000"/>
              </a:lnSpc>
              <a:buFont typeface="Arial" panose="020B0604020202020204" pitchFamily="34" charset="0"/>
              <a:buChar char="•"/>
            </a:pPr>
            <a:r>
              <a:rPr lang="en-US" sz="2800" dirty="0"/>
              <a:t>Cultures demand their members to follow in-group norms – to not follow these rules influences individuals to experience shame.</a:t>
            </a:r>
          </a:p>
        </p:txBody>
      </p:sp>
      <p:sp>
        <p:nvSpPr>
          <p:cNvPr id="52" name="Rectangle 51"/>
          <p:cNvSpPr/>
          <p:nvPr/>
        </p:nvSpPr>
        <p:spPr>
          <a:xfrm>
            <a:off x="15542710" y="6608363"/>
            <a:ext cx="14265707" cy="8874032"/>
          </a:xfrm>
          <a:prstGeom prst="rect">
            <a:avLst/>
          </a:prstGeom>
        </p:spPr>
        <p:txBody>
          <a:bodyPr wrap="square">
            <a:spAutoFit/>
          </a:bodyPr>
          <a:lstStyle/>
          <a:p>
            <a:pPr>
              <a:lnSpc>
                <a:spcPct val="114000"/>
              </a:lnSpc>
            </a:pPr>
            <a:r>
              <a:rPr lang="en-US" sz="2800" b="1" i="1" dirty="0"/>
              <a:t>Mental Health and Shame</a:t>
            </a:r>
            <a:endParaRPr lang="en-US" sz="2800" dirty="0"/>
          </a:p>
          <a:p>
            <a:pPr marL="342900" indent="-342900">
              <a:lnSpc>
                <a:spcPct val="114000"/>
              </a:lnSpc>
              <a:buFont typeface="Arial" panose="020B0604020202020204" pitchFamily="34" charset="0"/>
              <a:buChar char="•"/>
            </a:pPr>
            <a:r>
              <a:rPr lang="en-US" sz="2800" dirty="0"/>
              <a:t>Shame has a pervasive effect on one’s psychology (Tangney &amp; Dearing, 2002).  Measures of psychological well-being and depression often assess one’s level of shame; a diagnosis of Major Depressive Disorder - colloquially referred to as depression - includes a diagnostic criterion regarding one’s feelings of excessive guilt or shame (APA, 2013).</a:t>
            </a:r>
          </a:p>
          <a:p>
            <a:pPr marL="342900" indent="-342900">
              <a:lnSpc>
                <a:spcPct val="114000"/>
              </a:lnSpc>
              <a:buFont typeface="Arial" panose="020B0604020202020204" pitchFamily="34" charset="0"/>
              <a:buChar char="•"/>
            </a:pPr>
            <a:r>
              <a:rPr lang="en-US" sz="2800" dirty="0"/>
              <a:t>Shame is strongly linked with traumatic experiences, with higher levels of trauma shown to predict a greater amount of shame (</a:t>
            </a:r>
            <a:r>
              <a:rPr lang="en-US" sz="2800" dirty="0" err="1"/>
              <a:t>Vizin</a:t>
            </a:r>
            <a:r>
              <a:rPr lang="en-US" sz="2800" dirty="0"/>
              <a:t>, </a:t>
            </a:r>
            <a:r>
              <a:rPr lang="en-US" sz="2800" dirty="0" err="1"/>
              <a:t>Urbán</a:t>
            </a:r>
            <a:r>
              <a:rPr lang="en-US" sz="2800" dirty="0"/>
              <a:t>, &amp; Unoka, 2016).</a:t>
            </a:r>
          </a:p>
          <a:p>
            <a:endParaRPr lang="en-US" sz="2800" b="1" i="1" dirty="0"/>
          </a:p>
          <a:p>
            <a:pPr>
              <a:lnSpc>
                <a:spcPct val="114000"/>
              </a:lnSpc>
            </a:pPr>
            <a:r>
              <a:rPr lang="en-US" sz="2800" b="1" i="1" dirty="0"/>
              <a:t>Research on Shame</a:t>
            </a:r>
            <a:endParaRPr lang="en-US" sz="2800" dirty="0"/>
          </a:p>
          <a:p>
            <a:pPr marL="342900" indent="-342900">
              <a:lnSpc>
                <a:spcPct val="114000"/>
              </a:lnSpc>
              <a:buFont typeface="Arial" panose="020B0604020202020204" pitchFamily="34" charset="0"/>
              <a:buChar char="•"/>
            </a:pPr>
            <a:r>
              <a:rPr lang="en-US" sz="2800" dirty="0"/>
              <a:t>As previously mentioned, shame is often understood as the unpleasureable experience one has after he or she becomes aware of having violated a cultural or social norm.  It is involved in various mental health issues.  Yet, the extant literature on cross-cultural examinations of guilt and shame are scarce and inconsistent, and cultural forensic research on shame is virtually nonexistent.  </a:t>
            </a:r>
          </a:p>
          <a:p>
            <a:pPr marL="342900" indent="-342900">
              <a:lnSpc>
                <a:spcPct val="114000"/>
              </a:lnSpc>
              <a:buFont typeface="Arial" panose="020B0604020202020204" pitchFamily="34" charset="0"/>
              <a:buChar char="•"/>
            </a:pPr>
            <a:r>
              <a:rPr lang="en-US" sz="2800" dirty="0"/>
              <a:t>Fessler (2004) reported shame was higher in a Collectivist (Indonesian) than an Individualist (Californian) culture.  Bierbrauer (1992) found Collectivists had higher overall levels of both shame and guilt than Individualists, but found no clear distinction between levels of guilt and shame within the two main cultural groups.</a:t>
            </a:r>
            <a:endParaRPr lang="en-US" sz="2800" b="1" i="1" dirty="0"/>
          </a:p>
        </p:txBody>
      </p:sp>
      <p:sp>
        <p:nvSpPr>
          <p:cNvPr id="55" name="Rectangle 54"/>
          <p:cNvSpPr/>
          <p:nvPr/>
        </p:nvSpPr>
        <p:spPr>
          <a:xfrm>
            <a:off x="645418" y="16240339"/>
            <a:ext cx="4224233" cy="923330"/>
          </a:xfrm>
          <a:prstGeom prst="rect">
            <a:avLst/>
          </a:prstGeom>
        </p:spPr>
        <p:txBody>
          <a:bodyPr wrap="none">
            <a:spAutoFit/>
          </a:bodyPr>
          <a:lstStyle/>
          <a:p>
            <a:r>
              <a:rPr lang="en-US" sz="5400" b="1" dirty="0">
                <a:solidFill>
                  <a:srgbClr val="00B050"/>
                </a:solidFill>
                <a:latin typeface="Arial" pitchFamily="34" charset="0"/>
                <a:ea typeface="+mj-ea"/>
                <a:cs typeface="Arial" pitchFamily="34" charset="0"/>
              </a:rPr>
              <a:t>Hypotheses</a:t>
            </a:r>
            <a:endParaRPr lang="en-US" sz="3200" b="1" dirty="0">
              <a:solidFill>
                <a:srgbClr val="00B050"/>
              </a:solidFill>
              <a:latin typeface="Arial" pitchFamily="34" charset="0"/>
              <a:cs typeface="Arial" pitchFamily="34" charset="0"/>
            </a:endParaRPr>
          </a:p>
        </p:txBody>
      </p:sp>
      <p:sp>
        <p:nvSpPr>
          <p:cNvPr id="71" name="Rectangle 70"/>
          <p:cNvSpPr/>
          <p:nvPr/>
        </p:nvSpPr>
        <p:spPr>
          <a:xfrm>
            <a:off x="11628503" y="16271230"/>
            <a:ext cx="4493538" cy="923330"/>
          </a:xfrm>
          <a:prstGeom prst="rect">
            <a:avLst/>
          </a:prstGeom>
        </p:spPr>
        <p:txBody>
          <a:bodyPr wrap="none">
            <a:spAutoFit/>
          </a:bodyPr>
          <a:lstStyle/>
          <a:p>
            <a:r>
              <a:rPr lang="en-US" sz="5400" b="1" dirty="0">
                <a:solidFill>
                  <a:srgbClr val="FF5E33"/>
                </a:solidFill>
                <a:latin typeface="Arial" pitchFamily="34" charset="0"/>
                <a:ea typeface="+mj-ea"/>
                <a:cs typeface="Arial" pitchFamily="34" charset="0"/>
              </a:rPr>
              <a:t>Methodology</a:t>
            </a:r>
            <a:endParaRPr lang="en-US" sz="3200" b="1" dirty="0">
              <a:solidFill>
                <a:srgbClr val="FF5E33"/>
              </a:solidFill>
              <a:latin typeface="Arial" pitchFamily="34" charset="0"/>
              <a:cs typeface="Arial" pitchFamily="34" charset="0"/>
            </a:endParaRPr>
          </a:p>
        </p:txBody>
      </p:sp>
      <p:sp>
        <p:nvSpPr>
          <p:cNvPr id="84" name="Rectangle 83"/>
          <p:cNvSpPr/>
          <p:nvPr/>
        </p:nvSpPr>
        <p:spPr>
          <a:xfrm>
            <a:off x="27220675" y="16240339"/>
            <a:ext cx="7794156" cy="923330"/>
          </a:xfrm>
          <a:prstGeom prst="rect">
            <a:avLst/>
          </a:prstGeom>
        </p:spPr>
        <p:txBody>
          <a:bodyPr wrap="square">
            <a:spAutoFit/>
          </a:bodyPr>
          <a:lstStyle/>
          <a:p>
            <a:r>
              <a:rPr lang="en-US" sz="5400" b="1" dirty="0">
                <a:solidFill>
                  <a:srgbClr val="00B0F0"/>
                </a:solidFill>
                <a:latin typeface="Arial" pitchFamily="34" charset="0"/>
                <a:ea typeface="+mj-ea"/>
                <a:cs typeface="Arial" pitchFamily="34" charset="0"/>
              </a:rPr>
              <a:t>Expected Results</a:t>
            </a:r>
            <a:endParaRPr lang="en-US" sz="3200" b="1" dirty="0">
              <a:solidFill>
                <a:srgbClr val="00B0F0"/>
              </a:solidFill>
              <a:latin typeface="Arial" pitchFamily="34" charset="0"/>
              <a:cs typeface="Arial" pitchFamily="34" charset="0"/>
            </a:endParaRPr>
          </a:p>
        </p:txBody>
      </p:sp>
      <p:sp>
        <p:nvSpPr>
          <p:cNvPr id="53" name="Rectangle 52"/>
          <p:cNvSpPr/>
          <p:nvPr/>
        </p:nvSpPr>
        <p:spPr>
          <a:xfrm>
            <a:off x="645419" y="17312411"/>
            <a:ext cx="10555981" cy="10954949"/>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905711" y="17526000"/>
            <a:ext cx="9953392" cy="9285619"/>
          </a:xfrm>
          <a:prstGeom prst="rect">
            <a:avLst/>
          </a:prstGeom>
        </p:spPr>
        <p:txBody>
          <a:bodyPr wrap="square" anchor="t">
            <a:spAutoFit/>
          </a:bodyPr>
          <a:lstStyle/>
          <a:p>
            <a:pPr>
              <a:lnSpc>
                <a:spcPct val="120000"/>
              </a:lnSpc>
            </a:pPr>
            <a:r>
              <a:rPr lang="en-US" sz="2800" dirty="0"/>
              <a:t>Participants will be surveyed to examine whether the relationship between level of endorsed trauma and level of shame is moderated by cultural orientation, and whether the relationship between level of shame and mental health outcome is moderated by criminal behavior and cultural orientation.  </a:t>
            </a:r>
          </a:p>
          <a:p>
            <a:pPr>
              <a:lnSpc>
                <a:spcPct val="120000"/>
              </a:lnSpc>
            </a:pPr>
            <a:endParaRPr lang="en-US" sz="2800" dirty="0"/>
          </a:p>
          <a:p>
            <a:pPr>
              <a:lnSpc>
                <a:spcPct val="120000"/>
              </a:lnSpc>
            </a:pPr>
            <a:r>
              <a:rPr lang="en-US" sz="2800" dirty="0"/>
              <a:t>We hypothesize the following for </a:t>
            </a:r>
            <a:r>
              <a:rPr lang="en-US" sz="2800" i="1" dirty="0"/>
              <a:t>those with high trauma</a:t>
            </a:r>
            <a:r>
              <a:rPr lang="en-US" sz="2800" dirty="0"/>
              <a:t>:</a:t>
            </a:r>
            <a:endParaRPr lang="en-US" sz="2800" dirty="0">
              <a:cs typeface="Arial" pitchFamily="34" charset="0"/>
            </a:endParaRPr>
          </a:p>
          <a:p>
            <a:pPr marL="457200" lvl="0" indent="-457200">
              <a:lnSpc>
                <a:spcPct val="120000"/>
              </a:lnSpc>
              <a:spcAft>
                <a:spcPts val="600"/>
              </a:spcAft>
              <a:buSzPct val="80000"/>
              <a:buFont typeface="Wingdings" panose="05000000000000000000" pitchFamily="2" charset="2"/>
              <a:buChar char="Ø"/>
            </a:pPr>
            <a:r>
              <a:rPr lang="en-US" sz="2800" b="1" dirty="0">
                <a:cs typeface="Arial" pitchFamily="34" charset="0"/>
              </a:rPr>
              <a:t>Hypothesis 1: </a:t>
            </a:r>
            <a:r>
              <a:rPr lang="en-US" sz="2800" dirty="0"/>
              <a:t>Collectivists will have higher levels of shame then Individualists.</a:t>
            </a:r>
          </a:p>
          <a:p>
            <a:pPr marL="457200" lvl="0" indent="-457200">
              <a:lnSpc>
                <a:spcPct val="120000"/>
              </a:lnSpc>
              <a:spcAft>
                <a:spcPts val="600"/>
              </a:spcAft>
              <a:buSzPct val="80000"/>
              <a:buFont typeface="Wingdings" panose="05000000000000000000" pitchFamily="2" charset="2"/>
              <a:buChar char="Ø"/>
            </a:pPr>
            <a:r>
              <a:rPr lang="en-US" sz="2800" b="1" dirty="0">
                <a:cs typeface="Arial" pitchFamily="34" charset="0"/>
              </a:rPr>
              <a:t>Hypothesis 2: </a:t>
            </a:r>
            <a:r>
              <a:rPr lang="en-US" sz="2800" dirty="0"/>
              <a:t>Higher levels of shame will be associated with greater mental health problems (higher level of depression and lower psychological well-being).</a:t>
            </a:r>
          </a:p>
          <a:p>
            <a:pPr marL="457200" indent="-457200">
              <a:lnSpc>
                <a:spcPct val="120000"/>
              </a:lnSpc>
              <a:spcAft>
                <a:spcPts val="600"/>
              </a:spcAft>
              <a:buClr>
                <a:schemeClr val="tx1"/>
              </a:buClr>
              <a:buSzPct val="80000"/>
              <a:buFont typeface="Wingdings" panose="05000000000000000000" pitchFamily="2" charset="2"/>
              <a:buChar char="Ø"/>
            </a:pPr>
            <a:r>
              <a:rPr lang="en-US" sz="2800" b="1" dirty="0">
                <a:cs typeface="Arial" pitchFamily="34" charset="0"/>
              </a:rPr>
              <a:t>Hypothesis 3: </a:t>
            </a:r>
            <a:r>
              <a:rPr lang="en-US" sz="2800" dirty="0">
                <a:cs typeface="Arial" pitchFamily="34" charset="0"/>
              </a:rPr>
              <a:t>T</a:t>
            </a:r>
            <a:r>
              <a:rPr lang="en-US" sz="2800" dirty="0"/>
              <a:t>he relationship between shame and mental health problems will be moderated by cultural type (Collectivist, Individualist), as well as be moderated by the presence of previous criminal behavior.</a:t>
            </a:r>
          </a:p>
          <a:p>
            <a:pPr marL="481013" indent="-481013">
              <a:lnSpc>
                <a:spcPct val="120000"/>
              </a:lnSpc>
              <a:spcBef>
                <a:spcPct val="40000"/>
              </a:spcBef>
              <a:buClr>
                <a:schemeClr val="tx1"/>
              </a:buClr>
              <a:buSzPct val="100000"/>
              <a:buFont typeface="Arial" pitchFamily="34" charset="0"/>
              <a:buChar char="•"/>
            </a:pPr>
            <a:endParaRPr lang="en-US" sz="2800" dirty="0">
              <a:cs typeface="Arial" pitchFamily="34" charset="0"/>
            </a:endParaRPr>
          </a:p>
        </p:txBody>
      </p:sp>
      <p:sp>
        <p:nvSpPr>
          <p:cNvPr id="62" name="TextBox 61"/>
          <p:cNvSpPr txBox="1"/>
          <p:nvPr/>
        </p:nvSpPr>
        <p:spPr>
          <a:xfrm>
            <a:off x="933914" y="30498427"/>
            <a:ext cx="5725747" cy="523220"/>
          </a:xfrm>
          <a:prstGeom prst="rect">
            <a:avLst/>
          </a:prstGeom>
          <a:noFill/>
        </p:spPr>
        <p:txBody>
          <a:bodyPr wrap="square" rtlCol="0">
            <a:spAutoFit/>
          </a:bodyPr>
          <a:lstStyle/>
          <a:p>
            <a:r>
              <a:rPr lang="en-US" sz="2800" b="1" i="1" dirty="0">
                <a:latin typeface="Arial" pitchFamily="34" charset="0"/>
                <a:cs typeface="Arial" pitchFamily="34" charset="0"/>
              </a:rPr>
              <a:t>Figure 1. Hypothesized Model</a:t>
            </a:r>
          </a:p>
        </p:txBody>
      </p:sp>
      <p:sp>
        <p:nvSpPr>
          <p:cNvPr id="64" name="Text Box 2"/>
          <p:cNvSpPr txBox="1">
            <a:spLocks noChangeArrowheads="1"/>
          </p:cNvSpPr>
          <p:nvPr/>
        </p:nvSpPr>
        <p:spPr bwMode="auto">
          <a:xfrm>
            <a:off x="997682" y="28938560"/>
            <a:ext cx="2002321" cy="1143000"/>
          </a:xfrm>
          <a:prstGeom prst="rect">
            <a:avLst/>
          </a:prstGeom>
          <a:solidFill>
            <a:srgbClr val="83082F"/>
          </a:solidFill>
          <a:ln w="76200">
            <a:noFill/>
            <a:miter lim="800000"/>
            <a:headEnd/>
            <a:tailEnd w="lg" len="med"/>
          </a:ln>
        </p:spPr>
        <p:txBody>
          <a:bodyPr rot="0" vert="horz" wrap="square" lIns="91440" tIns="45720" rIns="91440" bIns="45720" anchor="ctr" anchorCtr="0">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en-US" sz="3200" kern="0" noProof="0" dirty="0">
                <a:solidFill>
                  <a:schemeClr val="bg1"/>
                </a:solidFill>
                <a:latin typeface="Arial" pitchFamily="34" charset="0"/>
                <a:ea typeface="Calibri" panose="020F0502020204030204" pitchFamily="34" charset="0"/>
                <a:cs typeface="Arial" pitchFamily="34" charset="0"/>
              </a:rPr>
              <a:t>Trauma</a:t>
            </a:r>
            <a:endParaRPr kumimoji="0" lang="en-US" sz="2800" b="0" i="0" u="none" strike="noStrike" kern="0" cap="none" spc="0" normalizeH="0" baseline="0" noProof="0" dirty="0">
              <a:ln>
                <a:noFill/>
              </a:ln>
              <a:solidFill>
                <a:schemeClr val="bg1"/>
              </a:solidFill>
              <a:effectLst/>
              <a:uLnTx/>
              <a:uFillTx/>
              <a:latin typeface="Arial" pitchFamily="34" charset="0"/>
              <a:ea typeface="Calibri" panose="020F0502020204030204" pitchFamily="34" charset="0"/>
              <a:cs typeface="Arial" pitchFamily="34" charset="0"/>
            </a:endParaRPr>
          </a:p>
        </p:txBody>
      </p:sp>
      <p:sp>
        <p:nvSpPr>
          <p:cNvPr id="65" name="Text Box 2"/>
          <p:cNvSpPr txBox="1">
            <a:spLocks noChangeArrowheads="1"/>
          </p:cNvSpPr>
          <p:nvPr/>
        </p:nvSpPr>
        <p:spPr bwMode="auto">
          <a:xfrm>
            <a:off x="2776687" y="27182501"/>
            <a:ext cx="2180231" cy="1298448"/>
          </a:xfrm>
          <a:prstGeom prst="rect">
            <a:avLst/>
          </a:prstGeom>
          <a:solidFill>
            <a:srgbClr val="83082F"/>
          </a:solidFill>
          <a:ln w="76200">
            <a:noFill/>
            <a:miter lim="800000"/>
            <a:headEnd/>
            <a:tailEnd w="lg" len="med"/>
          </a:ln>
        </p:spPr>
        <p:txBody>
          <a:bodyPr rot="0" vert="horz" wrap="square" lIns="91440" tIns="45720" rIns="91440" bIns="45720" anchor="ctr" anchorCtr="0">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lang="en-US" sz="3200" kern="0" dirty="0">
                <a:solidFill>
                  <a:schemeClr val="bg1"/>
                </a:solidFill>
                <a:latin typeface="Arial" pitchFamily="34" charset="0"/>
                <a:ea typeface="Calibri" panose="020F0502020204030204" pitchFamily="34" charset="0"/>
                <a:cs typeface="Arial" pitchFamily="34" charset="0"/>
              </a:rPr>
              <a:t>Cultural Type</a:t>
            </a:r>
            <a:endParaRPr kumimoji="0" lang="en-US" sz="3200" b="0" i="0" u="none" strike="noStrike" kern="0" cap="none" spc="0" normalizeH="0" baseline="0" noProof="0" dirty="0">
              <a:ln>
                <a:noFill/>
              </a:ln>
              <a:solidFill>
                <a:schemeClr val="bg1"/>
              </a:solidFill>
              <a:effectLst/>
              <a:uLnTx/>
              <a:uFillTx/>
              <a:latin typeface="Arial" pitchFamily="34" charset="0"/>
              <a:ea typeface="Calibri" panose="020F0502020204030204" pitchFamily="34" charset="0"/>
              <a:cs typeface="Arial" pitchFamily="34" charset="0"/>
            </a:endParaRPr>
          </a:p>
        </p:txBody>
      </p:sp>
      <p:sp>
        <p:nvSpPr>
          <p:cNvPr id="66" name="Text Box 2"/>
          <p:cNvSpPr txBox="1">
            <a:spLocks noChangeArrowheads="1"/>
          </p:cNvSpPr>
          <p:nvPr/>
        </p:nvSpPr>
        <p:spPr bwMode="auto">
          <a:xfrm>
            <a:off x="7936585" y="28938560"/>
            <a:ext cx="2896903" cy="1143000"/>
          </a:xfrm>
          <a:prstGeom prst="rect">
            <a:avLst/>
          </a:prstGeom>
          <a:solidFill>
            <a:srgbClr val="83082F"/>
          </a:solidFill>
          <a:ln w="76200">
            <a:noFill/>
            <a:miter lim="800000"/>
            <a:headEnd/>
            <a:tailEnd w="lg" len="med"/>
          </a:ln>
        </p:spPr>
        <p:txBody>
          <a:bodyPr rot="0" vert="horz" wrap="square" lIns="91440" tIns="45720" rIns="91440" bIns="45720" anchor="ctr" anchorCtr="0">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en-US" sz="3200" kern="0" dirty="0">
                <a:solidFill>
                  <a:schemeClr val="bg1"/>
                </a:solidFill>
                <a:latin typeface="Arial" pitchFamily="34" charset="0"/>
                <a:ea typeface="Calibri" panose="020F0502020204030204" pitchFamily="34" charset="0"/>
                <a:cs typeface="Arial" pitchFamily="34" charset="0"/>
              </a:rPr>
              <a:t>Mental Health</a:t>
            </a:r>
            <a:endParaRPr kumimoji="0" lang="en-US" sz="3200" b="0" i="0" u="none" strike="noStrike" kern="0" cap="none" spc="0" normalizeH="0" baseline="0" noProof="0" dirty="0">
              <a:ln>
                <a:noFill/>
              </a:ln>
              <a:solidFill>
                <a:schemeClr val="bg1"/>
              </a:solidFill>
              <a:effectLst/>
              <a:uLnTx/>
              <a:uFillTx/>
              <a:latin typeface="Arial" pitchFamily="34" charset="0"/>
              <a:ea typeface="Calibri" panose="020F0502020204030204" pitchFamily="34" charset="0"/>
              <a:cs typeface="Arial" pitchFamily="34" charset="0"/>
            </a:endParaRPr>
          </a:p>
        </p:txBody>
      </p:sp>
      <p:cxnSp>
        <p:nvCxnSpPr>
          <p:cNvPr id="67" name="Straight Arrow Connector 66"/>
          <p:cNvCxnSpPr>
            <a:cxnSpLocks/>
            <a:stCxn id="117" idx="3"/>
            <a:endCxn id="66" idx="1"/>
          </p:cNvCxnSpPr>
          <p:nvPr/>
        </p:nvCxnSpPr>
        <p:spPr>
          <a:xfrm>
            <a:off x="6133654" y="29510060"/>
            <a:ext cx="1802931" cy="0"/>
          </a:xfrm>
          <a:prstGeom prst="straightConnector1">
            <a:avLst/>
          </a:prstGeom>
          <a:noFill/>
          <a:ln w="76200" cap="flat" cmpd="sng" algn="ctr">
            <a:solidFill>
              <a:schemeClr val="bg1">
                <a:lumMod val="50000"/>
              </a:schemeClr>
            </a:solidFill>
            <a:prstDash val="solid"/>
            <a:miter lim="800000"/>
            <a:headEnd type="none" w="med" len="med"/>
            <a:tailEnd type="triangle" w="lg" len="med"/>
          </a:ln>
          <a:effectLst/>
        </p:spPr>
      </p:cxnSp>
      <p:cxnSp>
        <p:nvCxnSpPr>
          <p:cNvPr id="68" name="Straight Arrow Connector 67"/>
          <p:cNvCxnSpPr>
            <a:cxnSpLocks/>
            <a:stCxn id="65" idx="3"/>
          </p:cNvCxnSpPr>
          <p:nvPr/>
        </p:nvCxnSpPr>
        <p:spPr>
          <a:xfrm>
            <a:off x="4956918" y="27831725"/>
            <a:ext cx="2085827" cy="974401"/>
          </a:xfrm>
          <a:prstGeom prst="straightConnector1">
            <a:avLst/>
          </a:prstGeom>
          <a:noFill/>
          <a:ln w="76200" cap="flat" cmpd="sng" algn="ctr">
            <a:solidFill>
              <a:schemeClr val="bg1">
                <a:lumMod val="50000"/>
              </a:schemeClr>
            </a:solidFill>
            <a:prstDash val="solid"/>
            <a:miter lim="800000"/>
            <a:headEnd type="none" w="med" len="med"/>
            <a:tailEnd type="triangle" w="lg" len="med"/>
          </a:ln>
          <a:effectLst/>
        </p:spPr>
      </p:cxnSp>
      <p:sp>
        <p:nvSpPr>
          <p:cNvPr id="70" name="Rectangle 69"/>
          <p:cNvSpPr/>
          <p:nvPr/>
        </p:nvSpPr>
        <p:spPr>
          <a:xfrm>
            <a:off x="11664353" y="17312410"/>
            <a:ext cx="15081847" cy="8964579"/>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12115799" y="17501139"/>
            <a:ext cx="14630401" cy="8759193"/>
          </a:xfrm>
          <a:prstGeom prst="rect">
            <a:avLst/>
          </a:prstGeom>
        </p:spPr>
        <p:txBody>
          <a:bodyPr wrap="square" anchor="t" anchorCtr="0">
            <a:spAutoFit/>
          </a:bodyPr>
          <a:lstStyle/>
          <a:p>
            <a:pPr>
              <a:lnSpc>
                <a:spcPct val="110000"/>
              </a:lnSpc>
            </a:pPr>
            <a:r>
              <a:rPr lang="en-US" sz="2600" b="1" i="1" u="sng" dirty="0"/>
              <a:t>Participants</a:t>
            </a:r>
            <a:endParaRPr lang="en-US" sz="2600" b="1" dirty="0"/>
          </a:p>
          <a:p>
            <a:pPr marL="457200" indent="-457200">
              <a:lnSpc>
                <a:spcPct val="110000"/>
              </a:lnSpc>
              <a:buFont typeface="Arial" panose="020B0604020202020204" pitchFamily="34" charset="0"/>
              <a:buChar char="•"/>
            </a:pPr>
            <a:r>
              <a:rPr lang="en-US" sz="2600" dirty="0"/>
              <a:t>Sample: At least 600 participants will be recruited through Amazon Mechanical Turk (</a:t>
            </a:r>
            <a:r>
              <a:rPr lang="en-US" sz="2600" dirty="0" err="1"/>
              <a:t>mTurk</a:t>
            </a:r>
            <a:r>
              <a:rPr lang="en-US" sz="2600" dirty="0"/>
              <a:t>).</a:t>
            </a:r>
          </a:p>
          <a:p>
            <a:pPr marL="457200" indent="-457200">
              <a:lnSpc>
                <a:spcPct val="110000"/>
              </a:lnSpc>
              <a:buFont typeface="Arial" panose="020B0604020202020204" pitchFamily="34" charset="0"/>
              <a:buChar char="•"/>
            </a:pPr>
            <a:r>
              <a:rPr lang="en-US" sz="2600" dirty="0"/>
              <a:t>Eligibility criteria: Participants must 18 years of age or older and live in the United States. </a:t>
            </a:r>
          </a:p>
          <a:p>
            <a:pPr>
              <a:lnSpc>
                <a:spcPct val="110000"/>
              </a:lnSpc>
            </a:pPr>
            <a:r>
              <a:rPr lang="en-US" sz="2600" b="1" i="1" u="sng" dirty="0"/>
              <a:t>Measures</a:t>
            </a:r>
            <a:endParaRPr lang="en-US" sz="2600" b="1" dirty="0"/>
          </a:p>
          <a:p>
            <a:pPr marL="457200" indent="-457200">
              <a:lnSpc>
                <a:spcPct val="110000"/>
              </a:lnSpc>
              <a:buFont typeface="Arial" panose="020B0604020202020204" pitchFamily="34" charset="0"/>
              <a:buChar char="•"/>
            </a:pPr>
            <a:r>
              <a:rPr lang="en-US" sz="2600" dirty="0"/>
              <a:t>Participants will complete an online survey examining various constructs of interest using the following measures:</a:t>
            </a:r>
          </a:p>
          <a:p>
            <a:pPr marL="457200" lvl="0" indent="-457200">
              <a:lnSpc>
                <a:spcPct val="110000"/>
              </a:lnSpc>
              <a:buFont typeface="Arial" panose="020B0604020202020204" pitchFamily="34" charset="0"/>
              <a:buChar char="•"/>
            </a:pPr>
            <a:r>
              <a:rPr lang="en-US" sz="2600" b="1" dirty="0"/>
              <a:t>Cultural orientation: </a:t>
            </a:r>
          </a:p>
          <a:p>
            <a:pPr marL="971550" lvl="1" indent="-514350">
              <a:lnSpc>
                <a:spcPct val="110000"/>
              </a:lnSpc>
              <a:buSzPct val="60000"/>
              <a:buFont typeface="Courier New" panose="02070309020205020404" pitchFamily="49" charset="0"/>
              <a:buChar char="o"/>
            </a:pPr>
            <a:r>
              <a:rPr lang="en-US" sz="2600" i="1" dirty="0"/>
              <a:t>Individualism and Collectivism Scale</a:t>
            </a:r>
            <a:r>
              <a:rPr lang="en-US" sz="2600" dirty="0"/>
              <a:t> (Triandis &amp; Gelfand, 1998)</a:t>
            </a:r>
          </a:p>
          <a:p>
            <a:pPr marL="457200" lvl="0" indent="-457200">
              <a:lnSpc>
                <a:spcPct val="110000"/>
              </a:lnSpc>
              <a:buFont typeface="Arial" panose="020B0604020202020204" pitchFamily="34" charset="0"/>
              <a:buChar char="•"/>
            </a:pPr>
            <a:r>
              <a:rPr lang="en-US" sz="2600" b="1" dirty="0"/>
              <a:t>Amount of shame: </a:t>
            </a:r>
          </a:p>
          <a:p>
            <a:pPr marL="971550" lvl="1" indent="-514350">
              <a:lnSpc>
                <a:spcPct val="110000"/>
              </a:lnSpc>
              <a:buSzPct val="60000"/>
              <a:buFont typeface="Courier New" panose="02070309020205020404" pitchFamily="49" charset="0"/>
              <a:buChar char="o"/>
            </a:pPr>
            <a:r>
              <a:rPr lang="en-US" sz="2600" i="1" dirty="0"/>
              <a:t>Trauma-Related Guilt and Shame Scales</a:t>
            </a:r>
            <a:r>
              <a:rPr lang="en-US" sz="2600" dirty="0"/>
              <a:t> (</a:t>
            </a:r>
            <a:r>
              <a:rPr lang="en-US" sz="2600" dirty="0" err="1"/>
              <a:t>Oktedalen</a:t>
            </a:r>
            <a:r>
              <a:rPr lang="en-US" sz="2600" dirty="0"/>
              <a:t>, </a:t>
            </a:r>
            <a:r>
              <a:rPr lang="en-US" sz="2600" dirty="0" err="1"/>
              <a:t>Hoffart</a:t>
            </a:r>
            <a:r>
              <a:rPr lang="en-US" sz="2600" dirty="0"/>
              <a:t>, &amp; </a:t>
            </a:r>
            <a:r>
              <a:rPr lang="en-US" sz="2600" dirty="0" err="1"/>
              <a:t>Langkaas</a:t>
            </a:r>
            <a:r>
              <a:rPr lang="en-US" sz="2600" dirty="0"/>
              <a:t>, 2015) </a:t>
            </a:r>
          </a:p>
          <a:p>
            <a:pPr marL="457200" lvl="0" indent="-457200">
              <a:lnSpc>
                <a:spcPct val="110000"/>
              </a:lnSpc>
              <a:buFont typeface="Arial" panose="020B0604020202020204" pitchFamily="34" charset="0"/>
              <a:buChar char="•"/>
            </a:pPr>
            <a:r>
              <a:rPr lang="en-US" sz="2600" b="1" dirty="0"/>
              <a:t>Past traumatic experiences: </a:t>
            </a:r>
          </a:p>
          <a:p>
            <a:pPr marL="971550" lvl="1" indent="-514350">
              <a:lnSpc>
                <a:spcPct val="110000"/>
              </a:lnSpc>
              <a:buSzPct val="60000"/>
              <a:buFont typeface="Courier New" panose="02070309020205020404" pitchFamily="49" charset="0"/>
              <a:buChar char="o"/>
            </a:pPr>
            <a:r>
              <a:rPr lang="en-US" sz="2600" i="1" dirty="0"/>
              <a:t>Cumulative Trauma Scale (Short Form</a:t>
            </a:r>
            <a:r>
              <a:rPr lang="en-US" sz="2600" dirty="0"/>
              <a:t>; Kira, Lewandowski, Templin, Ramaswamy, </a:t>
            </a:r>
            <a:r>
              <a:rPr lang="en-US" sz="2600" dirty="0" err="1"/>
              <a:t>Ozkan</a:t>
            </a:r>
            <a:r>
              <a:rPr lang="en-US" sz="2600" dirty="0"/>
              <a:t>, &amp; Mohanesh, 2008)</a:t>
            </a:r>
          </a:p>
          <a:p>
            <a:pPr marL="457200" lvl="0" indent="-457200">
              <a:lnSpc>
                <a:spcPct val="110000"/>
              </a:lnSpc>
              <a:buFont typeface="Arial" panose="020B0604020202020204" pitchFamily="34" charset="0"/>
              <a:buChar char="•"/>
            </a:pPr>
            <a:r>
              <a:rPr lang="en-US" sz="2600" b="1" dirty="0"/>
              <a:t>Mental health outcomes: </a:t>
            </a:r>
          </a:p>
          <a:p>
            <a:pPr marL="971550" lvl="1" indent="-514350">
              <a:lnSpc>
                <a:spcPct val="110000"/>
              </a:lnSpc>
              <a:buSzPct val="60000"/>
              <a:buFont typeface="Courier New" panose="02070309020205020404" pitchFamily="49" charset="0"/>
              <a:buChar char="o"/>
            </a:pPr>
            <a:r>
              <a:rPr lang="en-US" sz="2600" i="1" dirty="0"/>
              <a:t>Center for Epidemiologic Studies Depression Scale-Revised (CESD-R; </a:t>
            </a:r>
            <a:r>
              <a:rPr lang="en-US" sz="2600" dirty="0"/>
              <a:t>Eaton, Smith, Ybarra, </a:t>
            </a:r>
            <a:r>
              <a:rPr lang="en-US" sz="2600" dirty="0" err="1"/>
              <a:t>Muntaner</a:t>
            </a:r>
            <a:r>
              <a:rPr lang="en-US" sz="2600" dirty="0"/>
              <a:t>, Tien, 2004)</a:t>
            </a:r>
          </a:p>
          <a:p>
            <a:pPr marL="971550" lvl="1" indent="-514350">
              <a:lnSpc>
                <a:spcPct val="110000"/>
              </a:lnSpc>
              <a:buSzPct val="60000"/>
              <a:buFont typeface="Courier New" panose="02070309020205020404" pitchFamily="49" charset="0"/>
              <a:buChar char="o"/>
            </a:pPr>
            <a:r>
              <a:rPr lang="en-US" sz="2600" i="1" dirty="0"/>
              <a:t>Scales of Psychological Well-Being (SPWB</a:t>
            </a:r>
            <a:r>
              <a:rPr lang="en-US" sz="2600" dirty="0"/>
              <a:t>; Kafka &amp; </a:t>
            </a:r>
            <a:r>
              <a:rPr lang="en-US" sz="2600" dirty="0" err="1"/>
              <a:t>Kozma</a:t>
            </a:r>
            <a:r>
              <a:rPr lang="en-US" sz="2600" dirty="0"/>
              <a:t>, 2002) </a:t>
            </a:r>
          </a:p>
          <a:p>
            <a:pPr marL="457200" lvl="0" indent="-457200">
              <a:lnSpc>
                <a:spcPct val="110000"/>
              </a:lnSpc>
              <a:buFont typeface="Arial" panose="020B0604020202020204" pitchFamily="34" charset="0"/>
              <a:buChar char="•"/>
            </a:pPr>
            <a:r>
              <a:rPr lang="en-US" sz="2600" b="1" dirty="0"/>
              <a:t>Previous criminal behavior:</a:t>
            </a:r>
          </a:p>
          <a:p>
            <a:pPr marL="971550" lvl="1" indent="-514350">
              <a:lnSpc>
                <a:spcPct val="110000"/>
              </a:lnSpc>
              <a:buSzPct val="60000"/>
              <a:buFont typeface="Courier New" panose="02070309020205020404" pitchFamily="49" charset="0"/>
              <a:buChar char="o"/>
            </a:pPr>
            <a:r>
              <a:rPr lang="en-US" sz="2600" i="1" dirty="0"/>
              <a:t>Previous Delinquency Measure </a:t>
            </a:r>
            <a:r>
              <a:rPr lang="en-US" sz="2600" dirty="0"/>
              <a:t>(Daigle &amp; </a:t>
            </a:r>
            <a:r>
              <a:rPr lang="en-US" sz="2600" dirty="0" err="1"/>
              <a:t>Mummert</a:t>
            </a:r>
            <a:r>
              <a:rPr lang="en-US" sz="2600" dirty="0"/>
              <a:t>, 2014) </a:t>
            </a:r>
          </a:p>
        </p:txBody>
      </p:sp>
      <p:sp>
        <p:nvSpPr>
          <p:cNvPr id="96" name="Rectangle 95"/>
          <p:cNvSpPr/>
          <p:nvPr/>
        </p:nvSpPr>
        <p:spPr>
          <a:xfrm>
            <a:off x="27239768" y="21855899"/>
            <a:ext cx="3877985" cy="923330"/>
          </a:xfrm>
          <a:prstGeom prst="rect">
            <a:avLst/>
          </a:prstGeom>
        </p:spPr>
        <p:txBody>
          <a:bodyPr wrap="none">
            <a:spAutoFit/>
          </a:bodyPr>
          <a:lstStyle/>
          <a:p>
            <a:r>
              <a:rPr lang="en-US" sz="5400" b="1" dirty="0">
                <a:solidFill>
                  <a:srgbClr val="83082F"/>
                </a:solidFill>
                <a:latin typeface="Arial" pitchFamily="34" charset="0"/>
                <a:ea typeface="+mj-ea"/>
                <a:cs typeface="Arial" pitchFamily="34" charset="0"/>
              </a:rPr>
              <a:t>Discussion</a:t>
            </a:r>
            <a:endParaRPr lang="en-US" sz="3200" b="1" dirty="0">
              <a:solidFill>
                <a:srgbClr val="83082F"/>
              </a:solidFill>
              <a:latin typeface="Arial" pitchFamily="34" charset="0"/>
              <a:cs typeface="Arial" pitchFamily="34" charset="0"/>
            </a:endParaRPr>
          </a:p>
        </p:txBody>
      </p:sp>
      <p:sp>
        <p:nvSpPr>
          <p:cNvPr id="95" name="Rectangle 94"/>
          <p:cNvSpPr/>
          <p:nvPr/>
        </p:nvSpPr>
        <p:spPr>
          <a:xfrm>
            <a:off x="27235915" y="22858929"/>
            <a:ext cx="16009869" cy="3385297"/>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7235915" y="17312411"/>
            <a:ext cx="16009870" cy="4277854"/>
          </a:xfrm>
          <a:prstGeom prst="rect">
            <a:avLst/>
          </a:prstGeom>
          <a:solidFill>
            <a:srgbClr val="DFDF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27503035" y="17501139"/>
            <a:ext cx="15493870" cy="3860416"/>
          </a:xfrm>
          <a:prstGeom prst="rect">
            <a:avLst/>
          </a:prstGeom>
          <a:ln>
            <a:noFill/>
          </a:ln>
        </p:spPr>
        <p:txBody>
          <a:bodyPr wrap="square" anchor="t" anchorCtr="0">
            <a:spAutoFit/>
          </a:bodyPr>
          <a:lstStyle/>
          <a:p>
            <a:pPr>
              <a:lnSpc>
                <a:spcPct val="110000"/>
              </a:lnSpc>
            </a:pPr>
            <a:r>
              <a:rPr lang="en-US" sz="2800" dirty="0"/>
              <a:t>For those with high levels of past trauma, we expect to find the following:</a:t>
            </a:r>
          </a:p>
          <a:p>
            <a:pPr marL="342900" indent="-342900">
              <a:lnSpc>
                <a:spcPct val="110000"/>
              </a:lnSpc>
              <a:buFont typeface="Arial" panose="020B0604020202020204" pitchFamily="34" charset="0"/>
              <a:buChar char="•"/>
            </a:pPr>
            <a:r>
              <a:rPr lang="en-US" sz="2800" dirty="0"/>
              <a:t>Shame will predict poorer mental health outcomes, such as higher depressive scores and lower perceived levels of psychological well-being, and this effect will be stronger in Collectivists than in Individualists.</a:t>
            </a:r>
          </a:p>
          <a:p>
            <a:pPr marL="342900" indent="-342900">
              <a:lnSpc>
                <a:spcPct val="110000"/>
              </a:lnSpc>
              <a:buFont typeface="Arial" panose="020B0604020202020204" pitchFamily="34" charset="0"/>
              <a:buChar char="•"/>
            </a:pPr>
            <a:r>
              <a:rPr lang="en-US" sz="2800" dirty="0"/>
              <a:t>The relationship between shame and mental health outcomes will differ by cultural type, with Collectivists having higher levels of shame and poorer mental outcomes compared to Individualists.  </a:t>
            </a:r>
          </a:p>
          <a:p>
            <a:pPr marL="342900" indent="-342900">
              <a:lnSpc>
                <a:spcPct val="110000"/>
              </a:lnSpc>
              <a:buFont typeface="Arial" panose="020B0604020202020204" pitchFamily="34" charset="0"/>
              <a:buChar char="•"/>
            </a:pPr>
            <a:r>
              <a:rPr lang="en-US" sz="2800" dirty="0"/>
              <a:t>The above relationship will differ based on past criminal behavior as those having participated in an immoral/criminal act will experience a higher level of shame and poorer mental health outcomes.</a:t>
            </a:r>
          </a:p>
        </p:txBody>
      </p:sp>
      <p:sp>
        <p:nvSpPr>
          <p:cNvPr id="106" name="Rectangle 105"/>
          <p:cNvSpPr/>
          <p:nvPr/>
        </p:nvSpPr>
        <p:spPr>
          <a:xfrm>
            <a:off x="11672649" y="26508289"/>
            <a:ext cx="3916457" cy="923330"/>
          </a:xfrm>
          <a:prstGeom prst="rect">
            <a:avLst/>
          </a:prstGeom>
        </p:spPr>
        <p:txBody>
          <a:bodyPr wrap="none">
            <a:spAutoFit/>
          </a:bodyPr>
          <a:lstStyle/>
          <a:p>
            <a:r>
              <a:rPr lang="en-US" sz="5400" b="1" dirty="0">
                <a:latin typeface="Arial" pitchFamily="34" charset="0"/>
                <a:ea typeface="+mj-ea"/>
                <a:cs typeface="Arial" pitchFamily="34" charset="0"/>
              </a:rPr>
              <a:t>References</a:t>
            </a:r>
            <a:endParaRPr lang="en-US" sz="3200" b="1" dirty="0">
              <a:latin typeface="Arial" pitchFamily="34" charset="0"/>
              <a:cs typeface="Arial" pitchFamily="34" charset="0"/>
            </a:endParaRPr>
          </a:p>
        </p:txBody>
      </p:sp>
      <p:grpSp>
        <p:nvGrpSpPr>
          <p:cNvPr id="2051" name="Group 2050"/>
          <p:cNvGrpSpPr/>
          <p:nvPr/>
        </p:nvGrpSpPr>
        <p:grpSpPr>
          <a:xfrm flipH="1">
            <a:off x="41539244" y="21711772"/>
            <a:ext cx="1457661" cy="991055"/>
            <a:chOff x="45262800" y="16854488"/>
            <a:chExt cx="4943475" cy="3338513"/>
          </a:xfrm>
          <a:solidFill>
            <a:srgbClr val="9C2A46"/>
          </a:solidFill>
        </p:grpSpPr>
        <p:sp>
          <p:nvSpPr>
            <p:cNvPr id="24" name="Freeform 13"/>
            <p:cNvSpPr>
              <a:spLocks/>
            </p:cNvSpPr>
            <p:nvPr/>
          </p:nvSpPr>
          <p:spPr bwMode="auto">
            <a:xfrm>
              <a:off x="47356713" y="16854488"/>
              <a:ext cx="754063" cy="754063"/>
            </a:xfrm>
            <a:custGeom>
              <a:avLst/>
              <a:gdLst>
                <a:gd name="T0" fmla="*/ 474 w 949"/>
                <a:gd name="T1" fmla="*/ 0 h 950"/>
                <a:gd name="T2" fmla="*/ 544 w 949"/>
                <a:gd name="T3" fmla="*/ 6 h 950"/>
                <a:gd name="T4" fmla="*/ 611 w 949"/>
                <a:gd name="T5" fmla="*/ 21 h 950"/>
                <a:gd name="T6" fmla="*/ 675 w 949"/>
                <a:gd name="T7" fmla="*/ 44 h 950"/>
                <a:gd name="T8" fmla="*/ 734 w 949"/>
                <a:gd name="T9" fmla="*/ 76 h 950"/>
                <a:gd name="T10" fmla="*/ 786 w 949"/>
                <a:gd name="T11" fmla="*/ 115 h 950"/>
                <a:gd name="T12" fmla="*/ 832 w 949"/>
                <a:gd name="T13" fmla="*/ 163 h 950"/>
                <a:gd name="T14" fmla="*/ 872 w 949"/>
                <a:gd name="T15" fmla="*/ 216 h 950"/>
                <a:gd name="T16" fmla="*/ 906 w 949"/>
                <a:gd name="T17" fmla="*/ 274 h 950"/>
                <a:gd name="T18" fmla="*/ 928 w 949"/>
                <a:gd name="T19" fmla="*/ 337 h 950"/>
                <a:gd name="T20" fmla="*/ 943 w 949"/>
                <a:gd name="T21" fmla="*/ 405 h 950"/>
                <a:gd name="T22" fmla="*/ 949 w 949"/>
                <a:gd name="T23" fmla="*/ 475 h 950"/>
                <a:gd name="T24" fmla="*/ 943 w 949"/>
                <a:gd name="T25" fmla="*/ 545 h 950"/>
                <a:gd name="T26" fmla="*/ 928 w 949"/>
                <a:gd name="T27" fmla="*/ 611 h 950"/>
                <a:gd name="T28" fmla="*/ 906 w 949"/>
                <a:gd name="T29" fmla="*/ 675 h 950"/>
                <a:gd name="T30" fmla="*/ 872 w 949"/>
                <a:gd name="T31" fmla="*/ 732 h 950"/>
                <a:gd name="T32" fmla="*/ 832 w 949"/>
                <a:gd name="T33" fmla="*/ 785 h 950"/>
                <a:gd name="T34" fmla="*/ 786 w 949"/>
                <a:gd name="T35" fmla="*/ 832 h 950"/>
                <a:gd name="T36" fmla="*/ 734 w 949"/>
                <a:gd name="T37" fmla="*/ 872 h 950"/>
                <a:gd name="T38" fmla="*/ 675 w 949"/>
                <a:gd name="T39" fmla="*/ 904 h 950"/>
                <a:gd name="T40" fmla="*/ 611 w 949"/>
                <a:gd name="T41" fmla="*/ 929 h 950"/>
                <a:gd name="T42" fmla="*/ 544 w 949"/>
                <a:gd name="T43" fmla="*/ 944 h 950"/>
                <a:gd name="T44" fmla="*/ 474 w 949"/>
                <a:gd name="T45" fmla="*/ 950 h 950"/>
                <a:gd name="T46" fmla="*/ 404 w 949"/>
                <a:gd name="T47" fmla="*/ 944 h 950"/>
                <a:gd name="T48" fmla="*/ 338 w 949"/>
                <a:gd name="T49" fmla="*/ 929 h 950"/>
                <a:gd name="T50" fmla="*/ 274 w 949"/>
                <a:gd name="T51" fmla="*/ 904 h 950"/>
                <a:gd name="T52" fmla="*/ 215 w 949"/>
                <a:gd name="T53" fmla="*/ 872 h 950"/>
                <a:gd name="T54" fmla="*/ 162 w 949"/>
                <a:gd name="T55" fmla="*/ 832 h 950"/>
                <a:gd name="T56" fmla="*/ 117 w 949"/>
                <a:gd name="T57" fmla="*/ 785 h 950"/>
                <a:gd name="T58" fmla="*/ 77 w 949"/>
                <a:gd name="T59" fmla="*/ 732 h 950"/>
                <a:gd name="T60" fmla="*/ 43 w 949"/>
                <a:gd name="T61" fmla="*/ 675 h 950"/>
                <a:gd name="T62" fmla="*/ 20 w 949"/>
                <a:gd name="T63" fmla="*/ 611 h 950"/>
                <a:gd name="T64" fmla="*/ 5 w 949"/>
                <a:gd name="T65" fmla="*/ 545 h 950"/>
                <a:gd name="T66" fmla="*/ 0 w 949"/>
                <a:gd name="T67" fmla="*/ 475 h 950"/>
                <a:gd name="T68" fmla="*/ 5 w 949"/>
                <a:gd name="T69" fmla="*/ 405 h 950"/>
                <a:gd name="T70" fmla="*/ 20 w 949"/>
                <a:gd name="T71" fmla="*/ 337 h 950"/>
                <a:gd name="T72" fmla="*/ 43 w 949"/>
                <a:gd name="T73" fmla="*/ 274 h 950"/>
                <a:gd name="T74" fmla="*/ 77 w 949"/>
                <a:gd name="T75" fmla="*/ 216 h 950"/>
                <a:gd name="T76" fmla="*/ 117 w 949"/>
                <a:gd name="T77" fmla="*/ 163 h 950"/>
                <a:gd name="T78" fmla="*/ 162 w 949"/>
                <a:gd name="T79" fmla="*/ 115 h 950"/>
                <a:gd name="T80" fmla="*/ 215 w 949"/>
                <a:gd name="T81" fmla="*/ 76 h 950"/>
                <a:gd name="T82" fmla="*/ 274 w 949"/>
                <a:gd name="T83" fmla="*/ 44 h 950"/>
                <a:gd name="T84" fmla="*/ 338 w 949"/>
                <a:gd name="T85" fmla="*/ 21 h 950"/>
                <a:gd name="T86" fmla="*/ 404 w 949"/>
                <a:gd name="T87" fmla="*/ 6 h 950"/>
                <a:gd name="T88" fmla="*/ 474 w 949"/>
                <a:gd name="T89"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49" h="950">
                  <a:moveTo>
                    <a:pt x="474" y="0"/>
                  </a:moveTo>
                  <a:lnTo>
                    <a:pt x="544" y="6"/>
                  </a:lnTo>
                  <a:lnTo>
                    <a:pt x="611" y="21"/>
                  </a:lnTo>
                  <a:lnTo>
                    <a:pt x="675" y="44"/>
                  </a:lnTo>
                  <a:lnTo>
                    <a:pt x="734" y="76"/>
                  </a:lnTo>
                  <a:lnTo>
                    <a:pt x="786" y="115"/>
                  </a:lnTo>
                  <a:lnTo>
                    <a:pt x="832" y="163"/>
                  </a:lnTo>
                  <a:lnTo>
                    <a:pt x="872" y="216"/>
                  </a:lnTo>
                  <a:lnTo>
                    <a:pt x="906" y="274"/>
                  </a:lnTo>
                  <a:lnTo>
                    <a:pt x="928" y="337"/>
                  </a:lnTo>
                  <a:lnTo>
                    <a:pt x="943" y="405"/>
                  </a:lnTo>
                  <a:lnTo>
                    <a:pt x="949" y="475"/>
                  </a:lnTo>
                  <a:lnTo>
                    <a:pt x="943" y="545"/>
                  </a:lnTo>
                  <a:lnTo>
                    <a:pt x="928" y="611"/>
                  </a:lnTo>
                  <a:lnTo>
                    <a:pt x="906" y="675"/>
                  </a:lnTo>
                  <a:lnTo>
                    <a:pt x="872" y="732"/>
                  </a:lnTo>
                  <a:lnTo>
                    <a:pt x="832" y="785"/>
                  </a:lnTo>
                  <a:lnTo>
                    <a:pt x="786" y="832"/>
                  </a:lnTo>
                  <a:lnTo>
                    <a:pt x="734" y="872"/>
                  </a:lnTo>
                  <a:lnTo>
                    <a:pt x="675" y="904"/>
                  </a:lnTo>
                  <a:lnTo>
                    <a:pt x="611" y="929"/>
                  </a:lnTo>
                  <a:lnTo>
                    <a:pt x="544" y="944"/>
                  </a:lnTo>
                  <a:lnTo>
                    <a:pt x="474" y="950"/>
                  </a:lnTo>
                  <a:lnTo>
                    <a:pt x="404" y="944"/>
                  </a:lnTo>
                  <a:lnTo>
                    <a:pt x="338" y="929"/>
                  </a:lnTo>
                  <a:lnTo>
                    <a:pt x="274" y="904"/>
                  </a:lnTo>
                  <a:lnTo>
                    <a:pt x="215" y="872"/>
                  </a:lnTo>
                  <a:lnTo>
                    <a:pt x="162" y="832"/>
                  </a:lnTo>
                  <a:lnTo>
                    <a:pt x="117" y="785"/>
                  </a:lnTo>
                  <a:lnTo>
                    <a:pt x="77" y="732"/>
                  </a:lnTo>
                  <a:lnTo>
                    <a:pt x="43" y="675"/>
                  </a:lnTo>
                  <a:lnTo>
                    <a:pt x="20" y="611"/>
                  </a:lnTo>
                  <a:lnTo>
                    <a:pt x="5" y="545"/>
                  </a:lnTo>
                  <a:lnTo>
                    <a:pt x="0" y="475"/>
                  </a:lnTo>
                  <a:lnTo>
                    <a:pt x="5" y="405"/>
                  </a:lnTo>
                  <a:lnTo>
                    <a:pt x="20" y="337"/>
                  </a:lnTo>
                  <a:lnTo>
                    <a:pt x="43" y="274"/>
                  </a:lnTo>
                  <a:lnTo>
                    <a:pt x="77" y="216"/>
                  </a:lnTo>
                  <a:lnTo>
                    <a:pt x="117" y="163"/>
                  </a:lnTo>
                  <a:lnTo>
                    <a:pt x="162" y="115"/>
                  </a:lnTo>
                  <a:lnTo>
                    <a:pt x="215" y="76"/>
                  </a:lnTo>
                  <a:lnTo>
                    <a:pt x="274" y="44"/>
                  </a:lnTo>
                  <a:lnTo>
                    <a:pt x="338" y="21"/>
                  </a:lnTo>
                  <a:lnTo>
                    <a:pt x="404" y="6"/>
                  </a:lnTo>
                  <a:lnTo>
                    <a:pt x="47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4"/>
            <p:cNvSpPr>
              <a:spLocks noEditPoints="1"/>
            </p:cNvSpPr>
            <p:nvPr/>
          </p:nvSpPr>
          <p:spPr bwMode="auto">
            <a:xfrm>
              <a:off x="46664563" y="17629188"/>
              <a:ext cx="2139950" cy="2555875"/>
            </a:xfrm>
            <a:custGeom>
              <a:avLst/>
              <a:gdLst>
                <a:gd name="T0" fmla="*/ 817 w 2695"/>
                <a:gd name="T1" fmla="*/ 836 h 3220"/>
                <a:gd name="T2" fmla="*/ 788 w 2695"/>
                <a:gd name="T3" fmla="*/ 1054 h 3220"/>
                <a:gd name="T4" fmla="*/ 788 w 2695"/>
                <a:gd name="T5" fmla="*/ 1249 h 3220"/>
                <a:gd name="T6" fmla="*/ 800 w 2695"/>
                <a:gd name="T7" fmla="*/ 1383 h 3220"/>
                <a:gd name="T8" fmla="*/ 860 w 2695"/>
                <a:gd name="T9" fmla="*/ 696 h 3220"/>
                <a:gd name="T10" fmla="*/ 1891 w 2695"/>
                <a:gd name="T11" fmla="*/ 1407 h 3220"/>
                <a:gd name="T12" fmla="*/ 1904 w 2695"/>
                <a:gd name="T13" fmla="*/ 1302 h 3220"/>
                <a:gd name="T14" fmla="*/ 1910 w 2695"/>
                <a:gd name="T15" fmla="*/ 1122 h 3220"/>
                <a:gd name="T16" fmla="*/ 1893 w 2695"/>
                <a:gd name="T17" fmla="*/ 908 h 3220"/>
                <a:gd name="T18" fmla="*/ 1832 w 2695"/>
                <a:gd name="T19" fmla="*/ 694 h 3220"/>
                <a:gd name="T20" fmla="*/ 1346 w 2695"/>
                <a:gd name="T21" fmla="*/ 1059 h 3220"/>
                <a:gd name="T22" fmla="*/ 1348 w 2695"/>
                <a:gd name="T23" fmla="*/ 136 h 3220"/>
                <a:gd name="T24" fmla="*/ 1348 w 2695"/>
                <a:gd name="T25" fmla="*/ 119 h 3220"/>
                <a:gd name="T26" fmla="*/ 1507 w 2695"/>
                <a:gd name="T27" fmla="*/ 11 h 3220"/>
                <a:gd name="T28" fmla="*/ 1585 w 2695"/>
                <a:gd name="T29" fmla="*/ 38 h 3220"/>
                <a:gd name="T30" fmla="*/ 1634 w 2695"/>
                <a:gd name="T31" fmla="*/ 55 h 3220"/>
                <a:gd name="T32" fmla="*/ 1865 w 2695"/>
                <a:gd name="T33" fmla="*/ 168 h 3220"/>
                <a:gd name="T34" fmla="*/ 2033 w 2695"/>
                <a:gd name="T35" fmla="*/ 327 h 3220"/>
                <a:gd name="T36" fmla="*/ 2150 w 2695"/>
                <a:gd name="T37" fmla="*/ 515 h 3220"/>
                <a:gd name="T38" fmla="*/ 2224 w 2695"/>
                <a:gd name="T39" fmla="*/ 717 h 3220"/>
                <a:gd name="T40" fmla="*/ 2264 w 2695"/>
                <a:gd name="T41" fmla="*/ 921 h 3220"/>
                <a:gd name="T42" fmla="*/ 2279 w 2695"/>
                <a:gd name="T43" fmla="*/ 1114 h 3220"/>
                <a:gd name="T44" fmla="*/ 2275 w 2695"/>
                <a:gd name="T45" fmla="*/ 1281 h 3220"/>
                <a:gd name="T46" fmla="*/ 2264 w 2695"/>
                <a:gd name="T47" fmla="*/ 1407 h 3220"/>
                <a:gd name="T48" fmla="*/ 2542 w 2695"/>
                <a:gd name="T49" fmla="*/ 1725 h 3220"/>
                <a:gd name="T50" fmla="*/ 2247 w 2695"/>
                <a:gd name="T51" fmla="*/ 1725 h 3220"/>
                <a:gd name="T52" fmla="*/ 1967 w 2695"/>
                <a:gd name="T53" fmla="*/ 1812 h 3220"/>
                <a:gd name="T54" fmla="*/ 1817 w 2695"/>
                <a:gd name="T55" fmla="*/ 3070 h 3220"/>
                <a:gd name="T56" fmla="*/ 1736 w 2695"/>
                <a:gd name="T57" fmla="*/ 3178 h 3220"/>
                <a:gd name="T58" fmla="*/ 1607 w 2695"/>
                <a:gd name="T59" fmla="*/ 3220 h 3220"/>
                <a:gd name="T60" fmla="*/ 1539 w 2695"/>
                <a:gd name="T61" fmla="*/ 3210 h 3220"/>
                <a:gd name="T62" fmla="*/ 1435 w 2695"/>
                <a:gd name="T63" fmla="*/ 3138 h 3220"/>
                <a:gd name="T64" fmla="*/ 1388 w 2695"/>
                <a:gd name="T65" fmla="*/ 3019 h 3220"/>
                <a:gd name="T66" fmla="*/ 1346 w 2695"/>
                <a:gd name="T67" fmla="*/ 1907 h 3220"/>
                <a:gd name="T68" fmla="*/ 1301 w 2695"/>
                <a:gd name="T69" fmla="*/ 3019 h 3220"/>
                <a:gd name="T70" fmla="*/ 1254 w 2695"/>
                <a:gd name="T71" fmla="*/ 3136 h 3220"/>
                <a:gd name="T72" fmla="*/ 1150 w 2695"/>
                <a:gd name="T73" fmla="*/ 3208 h 3220"/>
                <a:gd name="T74" fmla="*/ 1034 w 2695"/>
                <a:gd name="T75" fmla="*/ 3214 h 3220"/>
                <a:gd name="T76" fmla="*/ 919 w 2695"/>
                <a:gd name="T77" fmla="*/ 3148 h 3220"/>
                <a:gd name="T78" fmla="*/ 862 w 2695"/>
                <a:gd name="T79" fmla="*/ 3023 h 3220"/>
                <a:gd name="T80" fmla="*/ 732 w 2695"/>
                <a:gd name="T81" fmla="*/ 1767 h 3220"/>
                <a:gd name="T82" fmla="*/ 446 w 2695"/>
                <a:gd name="T83" fmla="*/ 3220 h 3220"/>
                <a:gd name="T84" fmla="*/ 0 w 2695"/>
                <a:gd name="T85" fmla="*/ 1725 h 3220"/>
                <a:gd name="T86" fmla="*/ 427 w 2695"/>
                <a:gd name="T87" fmla="*/ 1372 h 3220"/>
                <a:gd name="T88" fmla="*/ 418 w 2695"/>
                <a:gd name="T89" fmla="*/ 1232 h 3220"/>
                <a:gd name="T90" fmla="*/ 420 w 2695"/>
                <a:gd name="T91" fmla="*/ 1056 h 3220"/>
                <a:gd name="T92" fmla="*/ 440 w 2695"/>
                <a:gd name="T93" fmla="*/ 861 h 3220"/>
                <a:gd name="T94" fmla="*/ 490 w 2695"/>
                <a:gd name="T95" fmla="*/ 655 h 3220"/>
                <a:gd name="T96" fmla="*/ 577 w 2695"/>
                <a:gd name="T97" fmla="*/ 456 h 3220"/>
                <a:gd name="T98" fmla="*/ 711 w 2695"/>
                <a:gd name="T99" fmla="*/ 276 h 3220"/>
                <a:gd name="T100" fmla="*/ 902 w 2695"/>
                <a:gd name="T101" fmla="*/ 129 h 3220"/>
                <a:gd name="T102" fmla="*/ 1072 w 2695"/>
                <a:gd name="T103" fmla="*/ 51 h 3220"/>
                <a:gd name="T104" fmla="*/ 1135 w 2695"/>
                <a:gd name="T105" fmla="*/ 28 h 3220"/>
                <a:gd name="T106" fmla="*/ 1212 w 2695"/>
                <a:gd name="T107" fmla="*/ 4 h 3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95" h="3220">
                  <a:moveTo>
                    <a:pt x="860" y="696"/>
                  </a:moveTo>
                  <a:lnTo>
                    <a:pt x="836" y="766"/>
                  </a:lnTo>
                  <a:lnTo>
                    <a:pt x="817" y="836"/>
                  </a:lnTo>
                  <a:lnTo>
                    <a:pt x="802" y="910"/>
                  </a:lnTo>
                  <a:lnTo>
                    <a:pt x="792" y="984"/>
                  </a:lnTo>
                  <a:lnTo>
                    <a:pt x="788" y="1054"/>
                  </a:lnTo>
                  <a:lnTo>
                    <a:pt x="785" y="1124"/>
                  </a:lnTo>
                  <a:lnTo>
                    <a:pt x="787" y="1188"/>
                  </a:lnTo>
                  <a:lnTo>
                    <a:pt x="788" y="1249"/>
                  </a:lnTo>
                  <a:lnTo>
                    <a:pt x="792" y="1302"/>
                  </a:lnTo>
                  <a:lnTo>
                    <a:pt x="796" y="1347"/>
                  </a:lnTo>
                  <a:lnTo>
                    <a:pt x="800" y="1383"/>
                  </a:lnTo>
                  <a:lnTo>
                    <a:pt x="804" y="1407"/>
                  </a:lnTo>
                  <a:lnTo>
                    <a:pt x="860" y="1407"/>
                  </a:lnTo>
                  <a:lnTo>
                    <a:pt x="860" y="696"/>
                  </a:lnTo>
                  <a:close/>
                  <a:moveTo>
                    <a:pt x="1832" y="694"/>
                  </a:moveTo>
                  <a:lnTo>
                    <a:pt x="1832" y="1407"/>
                  </a:lnTo>
                  <a:lnTo>
                    <a:pt x="1891" y="1407"/>
                  </a:lnTo>
                  <a:lnTo>
                    <a:pt x="1895" y="1383"/>
                  </a:lnTo>
                  <a:lnTo>
                    <a:pt x="1899" y="1347"/>
                  </a:lnTo>
                  <a:lnTo>
                    <a:pt x="1904" y="1302"/>
                  </a:lnTo>
                  <a:lnTo>
                    <a:pt x="1908" y="1249"/>
                  </a:lnTo>
                  <a:lnTo>
                    <a:pt x="1910" y="1188"/>
                  </a:lnTo>
                  <a:lnTo>
                    <a:pt x="1910" y="1122"/>
                  </a:lnTo>
                  <a:lnTo>
                    <a:pt x="1908" y="1054"/>
                  </a:lnTo>
                  <a:lnTo>
                    <a:pt x="1902" y="982"/>
                  </a:lnTo>
                  <a:lnTo>
                    <a:pt x="1893" y="908"/>
                  </a:lnTo>
                  <a:lnTo>
                    <a:pt x="1878" y="836"/>
                  </a:lnTo>
                  <a:lnTo>
                    <a:pt x="1859" y="762"/>
                  </a:lnTo>
                  <a:lnTo>
                    <a:pt x="1832" y="694"/>
                  </a:lnTo>
                  <a:close/>
                  <a:moveTo>
                    <a:pt x="1346" y="136"/>
                  </a:moveTo>
                  <a:lnTo>
                    <a:pt x="1231" y="902"/>
                  </a:lnTo>
                  <a:lnTo>
                    <a:pt x="1346" y="1059"/>
                  </a:lnTo>
                  <a:lnTo>
                    <a:pt x="1348" y="1059"/>
                  </a:lnTo>
                  <a:lnTo>
                    <a:pt x="1462" y="902"/>
                  </a:lnTo>
                  <a:lnTo>
                    <a:pt x="1348" y="136"/>
                  </a:lnTo>
                  <a:lnTo>
                    <a:pt x="1346" y="136"/>
                  </a:lnTo>
                  <a:close/>
                  <a:moveTo>
                    <a:pt x="1231" y="0"/>
                  </a:moveTo>
                  <a:lnTo>
                    <a:pt x="1348" y="119"/>
                  </a:lnTo>
                  <a:lnTo>
                    <a:pt x="1464" y="0"/>
                  </a:lnTo>
                  <a:lnTo>
                    <a:pt x="1484" y="4"/>
                  </a:lnTo>
                  <a:lnTo>
                    <a:pt x="1507" y="11"/>
                  </a:lnTo>
                  <a:lnTo>
                    <a:pt x="1534" y="21"/>
                  </a:lnTo>
                  <a:lnTo>
                    <a:pt x="1560" y="28"/>
                  </a:lnTo>
                  <a:lnTo>
                    <a:pt x="1585" y="38"/>
                  </a:lnTo>
                  <a:lnTo>
                    <a:pt x="1607" y="45"/>
                  </a:lnTo>
                  <a:lnTo>
                    <a:pt x="1623" y="51"/>
                  </a:lnTo>
                  <a:lnTo>
                    <a:pt x="1634" y="55"/>
                  </a:lnTo>
                  <a:lnTo>
                    <a:pt x="1717" y="87"/>
                  </a:lnTo>
                  <a:lnTo>
                    <a:pt x="1795" y="125"/>
                  </a:lnTo>
                  <a:lnTo>
                    <a:pt x="1865" y="168"/>
                  </a:lnTo>
                  <a:lnTo>
                    <a:pt x="1927" y="218"/>
                  </a:lnTo>
                  <a:lnTo>
                    <a:pt x="1984" y="271"/>
                  </a:lnTo>
                  <a:lnTo>
                    <a:pt x="2033" y="327"/>
                  </a:lnTo>
                  <a:lnTo>
                    <a:pt x="2078" y="386"/>
                  </a:lnTo>
                  <a:lnTo>
                    <a:pt x="2116" y="448"/>
                  </a:lnTo>
                  <a:lnTo>
                    <a:pt x="2150" y="515"/>
                  </a:lnTo>
                  <a:lnTo>
                    <a:pt x="2181" y="581"/>
                  </a:lnTo>
                  <a:lnTo>
                    <a:pt x="2205" y="649"/>
                  </a:lnTo>
                  <a:lnTo>
                    <a:pt x="2224" y="717"/>
                  </a:lnTo>
                  <a:lnTo>
                    <a:pt x="2241" y="785"/>
                  </a:lnTo>
                  <a:lnTo>
                    <a:pt x="2254" y="855"/>
                  </a:lnTo>
                  <a:lnTo>
                    <a:pt x="2264" y="921"/>
                  </a:lnTo>
                  <a:lnTo>
                    <a:pt x="2271" y="988"/>
                  </a:lnTo>
                  <a:lnTo>
                    <a:pt x="2275" y="1054"/>
                  </a:lnTo>
                  <a:lnTo>
                    <a:pt x="2279" y="1114"/>
                  </a:lnTo>
                  <a:lnTo>
                    <a:pt x="2279" y="1175"/>
                  </a:lnTo>
                  <a:lnTo>
                    <a:pt x="2277" y="1230"/>
                  </a:lnTo>
                  <a:lnTo>
                    <a:pt x="2275" y="1281"/>
                  </a:lnTo>
                  <a:lnTo>
                    <a:pt x="2271" y="1328"/>
                  </a:lnTo>
                  <a:lnTo>
                    <a:pt x="2268" y="1372"/>
                  </a:lnTo>
                  <a:lnTo>
                    <a:pt x="2264" y="1407"/>
                  </a:lnTo>
                  <a:lnTo>
                    <a:pt x="2695" y="1407"/>
                  </a:lnTo>
                  <a:lnTo>
                    <a:pt x="2695" y="1725"/>
                  </a:lnTo>
                  <a:lnTo>
                    <a:pt x="2542" y="1725"/>
                  </a:lnTo>
                  <a:lnTo>
                    <a:pt x="2542" y="3220"/>
                  </a:lnTo>
                  <a:lnTo>
                    <a:pt x="2247" y="3220"/>
                  </a:lnTo>
                  <a:lnTo>
                    <a:pt x="2247" y="1725"/>
                  </a:lnTo>
                  <a:lnTo>
                    <a:pt x="1938" y="1725"/>
                  </a:lnTo>
                  <a:lnTo>
                    <a:pt x="1957" y="1767"/>
                  </a:lnTo>
                  <a:lnTo>
                    <a:pt x="1967" y="1812"/>
                  </a:lnTo>
                  <a:lnTo>
                    <a:pt x="1967" y="1860"/>
                  </a:lnTo>
                  <a:lnTo>
                    <a:pt x="1827" y="3023"/>
                  </a:lnTo>
                  <a:lnTo>
                    <a:pt x="1817" y="3070"/>
                  </a:lnTo>
                  <a:lnTo>
                    <a:pt x="1798" y="3112"/>
                  </a:lnTo>
                  <a:lnTo>
                    <a:pt x="1770" y="3148"/>
                  </a:lnTo>
                  <a:lnTo>
                    <a:pt x="1736" y="3178"/>
                  </a:lnTo>
                  <a:lnTo>
                    <a:pt x="1698" y="3201"/>
                  </a:lnTo>
                  <a:lnTo>
                    <a:pt x="1655" y="3216"/>
                  </a:lnTo>
                  <a:lnTo>
                    <a:pt x="1607" y="3220"/>
                  </a:lnTo>
                  <a:lnTo>
                    <a:pt x="1596" y="3220"/>
                  </a:lnTo>
                  <a:lnTo>
                    <a:pt x="1583" y="3218"/>
                  </a:lnTo>
                  <a:lnTo>
                    <a:pt x="1539" y="3210"/>
                  </a:lnTo>
                  <a:lnTo>
                    <a:pt x="1500" y="3191"/>
                  </a:lnTo>
                  <a:lnTo>
                    <a:pt x="1466" y="3169"/>
                  </a:lnTo>
                  <a:lnTo>
                    <a:pt x="1435" y="3138"/>
                  </a:lnTo>
                  <a:lnTo>
                    <a:pt x="1413" y="3102"/>
                  </a:lnTo>
                  <a:lnTo>
                    <a:pt x="1396" y="3063"/>
                  </a:lnTo>
                  <a:lnTo>
                    <a:pt x="1388" y="3019"/>
                  </a:lnTo>
                  <a:lnTo>
                    <a:pt x="1388" y="2976"/>
                  </a:lnTo>
                  <a:lnTo>
                    <a:pt x="1509" y="1975"/>
                  </a:lnTo>
                  <a:lnTo>
                    <a:pt x="1346" y="1907"/>
                  </a:lnTo>
                  <a:lnTo>
                    <a:pt x="1180" y="1975"/>
                  </a:lnTo>
                  <a:lnTo>
                    <a:pt x="1301" y="2974"/>
                  </a:lnTo>
                  <a:lnTo>
                    <a:pt x="1301" y="3019"/>
                  </a:lnTo>
                  <a:lnTo>
                    <a:pt x="1293" y="3061"/>
                  </a:lnTo>
                  <a:lnTo>
                    <a:pt x="1278" y="3100"/>
                  </a:lnTo>
                  <a:lnTo>
                    <a:pt x="1254" y="3136"/>
                  </a:lnTo>
                  <a:lnTo>
                    <a:pt x="1225" y="3167"/>
                  </a:lnTo>
                  <a:lnTo>
                    <a:pt x="1189" y="3191"/>
                  </a:lnTo>
                  <a:lnTo>
                    <a:pt x="1150" y="3208"/>
                  </a:lnTo>
                  <a:lnTo>
                    <a:pt x="1106" y="3218"/>
                  </a:lnTo>
                  <a:lnTo>
                    <a:pt x="1082" y="3220"/>
                  </a:lnTo>
                  <a:lnTo>
                    <a:pt x="1034" y="3214"/>
                  </a:lnTo>
                  <a:lnTo>
                    <a:pt x="993" y="3201"/>
                  </a:lnTo>
                  <a:lnTo>
                    <a:pt x="953" y="3178"/>
                  </a:lnTo>
                  <a:lnTo>
                    <a:pt x="919" y="3148"/>
                  </a:lnTo>
                  <a:lnTo>
                    <a:pt x="892" y="3112"/>
                  </a:lnTo>
                  <a:lnTo>
                    <a:pt x="874" y="3070"/>
                  </a:lnTo>
                  <a:lnTo>
                    <a:pt x="862" y="3023"/>
                  </a:lnTo>
                  <a:lnTo>
                    <a:pt x="722" y="1860"/>
                  </a:lnTo>
                  <a:lnTo>
                    <a:pt x="722" y="1812"/>
                  </a:lnTo>
                  <a:lnTo>
                    <a:pt x="732" y="1767"/>
                  </a:lnTo>
                  <a:lnTo>
                    <a:pt x="751" y="1725"/>
                  </a:lnTo>
                  <a:lnTo>
                    <a:pt x="446" y="1725"/>
                  </a:lnTo>
                  <a:lnTo>
                    <a:pt x="446" y="3220"/>
                  </a:lnTo>
                  <a:lnTo>
                    <a:pt x="151" y="3220"/>
                  </a:lnTo>
                  <a:lnTo>
                    <a:pt x="151" y="1725"/>
                  </a:lnTo>
                  <a:lnTo>
                    <a:pt x="0" y="1725"/>
                  </a:lnTo>
                  <a:lnTo>
                    <a:pt x="0" y="1407"/>
                  </a:lnTo>
                  <a:lnTo>
                    <a:pt x="431" y="1407"/>
                  </a:lnTo>
                  <a:lnTo>
                    <a:pt x="427" y="1372"/>
                  </a:lnTo>
                  <a:lnTo>
                    <a:pt x="423" y="1330"/>
                  </a:lnTo>
                  <a:lnTo>
                    <a:pt x="420" y="1283"/>
                  </a:lnTo>
                  <a:lnTo>
                    <a:pt x="418" y="1232"/>
                  </a:lnTo>
                  <a:lnTo>
                    <a:pt x="416" y="1177"/>
                  </a:lnTo>
                  <a:lnTo>
                    <a:pt x="416" y="1118"/>
                  </a:lnTo>
                  <a:lnTo>
                    <a:pt x="420" y="1056"/>
                  </a:lnTo>
                  <a:lnTo>
                    <a:pt x="423" y="993"/>
                  </a:lnTo>
                  <a:lnTo>
                    <a:pt x="429" y="927"/>
                  </a:lnTo>
                  <a:lnTo>
                    <a:pt x="440" y="861"/>
                  </a:lnTo>
                  <a:lnTo>
                    <a:pt x="452" y="793"/>
                  </a:lnTo>
                  <a:lnTo>
                    <a:pt x="469" y="723"/>
                  </a:lnTo>
                  <a:lnTo>
                    <a:pt x="490" y="655"/>
                  </a:lnTo>
                  <a:lnTo>
                    <a:pt x="514" y="588"/>
                  </a:lnTo>
                  <a:lnTo>
                    <a:pt x="542" y="520"/>
                  </a:lnTo>
                  <a:lnTo>
                    <a:pt x="577" y="456"/>
                  </a:lnTo>
                  <a:lnTo>
                    <a:pt x="616" y="394"/>
                  </a:lnTo>
                  <a:lnTo>
                    <a:pt x="660" y="333"/>
                  </a:lnTo>
                  <a:lnTo>
                    <a:pt x="711" y="276"/>
                  </a:lnTo>
                  <a:lnTo>
                    <a:pt x="768" y="223"/>
                  </a:lnTo>
                  <a:lnTo>
                    <a:pt x="832" y="172"/>
                  </a:lnTo>
                  <a:lnTo>
                    <a:pt x="902" y="129"/>
                  </a:lnTo>
                  <a:lnTo>
                    <a:pt x="978" y="89"/>
                  </a:lnTo>
                  <a:lnTo>
                    <a:pt x="1063" y="55"/>
                  </a:lnTo>
                  <a:lnTo>
                    <a:pt x="1072" y="51"/>
                  </a:lnTo>
                  <a:lnTo>
                    <a:pt x="1089" y="45"/>
                  </a:lnTo>
                  <a:lnTo>
                    <a:pt x="1110" y="38"/>
                  </a:lnTo>
                  <a:lnTo>
                    <a:pt x="1135" y="28"/>
                  </a:lnTo>
                  <a:lnTo>
                    <a:pt x="1161" y="21"/>
                  </a:lnTo>
                  <a:lnTo>
                    <a:pt x="1187" y="11"/>
                  </a:lnTo>
                  <a:lnTo>
                    <a:pt x="1212" y="4"/>
                  </a:lnTo>
                  <a:lnTo>
                    <a:pt x="1231" y="0"/>
                  </a:lnTo>
                  <a:lnTo>
                    <a:pt x="12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5"/>
            <p:cNvSpPr>
              <a:spLocks/>
            </p:cNvSpPr>
            <p:nvPr/>
          </p:nvSpPr>
          <p:spPr bwMode="auto">
            <a:xfrm>
              <a:off x="45635863" y="17064038"/>
              <a:ext cx="720725" cy="720725"/>
            </a:xfrm>
            <a:custGeom>
              <a:avLst/>
              <a:gdLst>
                <a:gd name="T0" fmla="*/ 456 w 910"/>
                <a:gd name="T1" fmla="*/ 0 h 908"/>
                <a:gd name="T2" fmla="*/ 530 w 910"/>
                <a:gd name="T3" fmla="*/ 6 h 908"/>
                <a:gd name="T4" fmla="*/ 600 w 910"/>
                <a:gd name="T5" fmla="*/ 23 h 908"/>
                <a:gd name="T6" fmla="*/ 664 w 910"/>
                <a:gd name="T7" fmla="*/ 51 h 908"/>
                <a:gd name="T8" fmla="*/ 725 w 910"/>
                <a:gd name="T9" fmla="*/ 87 h 908"/>
                <a:gd name="T10" fmla="*/ 777 w 910"/>
                <a:gd name="T11" fmla="*/ 132 h 908"/>
                <a:gd name="T12" fmla="*/ 823 w 910"/>
                <a:gd name="T13" fmla="*/ 185 h 908"/>
                <a:gd name="T14" fmla="*/ 859 w 910"/>
                <a:gd name="T15" fmla="*/ 246 h 908"/>
                <a:gd name="T16" fmla="*/ 887 w 910"/>
                <a:gd name="T17" fmla="*/ 310 h 908"/>
                <a:gd name="T18" fmla="*/ 904 w 910"/>
                <a:gd name="T19" fmla="*/ 380 h 908"/>
                <a:gd name="T20" fmla="*/ 910 w 910"/>
                <a:gd name="T21" fmla="*/ 454 h 908"/>
                <a:gd name="T22" fmla="*/ 904 w 910"/>
                <a:gd name="T23" fmla="*/ 528 h 908"/>
                <a:gd name="T24" fmla="*/ 887 w 910"/>
                <a:gd name="T25" fmla="*/ 598 h 908"/>
                <a:gd name="T26" fmla="*/ 859 w 910"/>
                <a:gd name="T27" fmla="*/ 664 h 908"/>
                <a:gd name="T28" fmla="*/ 823 w 910"/>
                <a:gd name="T29" fmla="*/ 722 h 908"/>
                <a:gd name="T30" fmla="*/ 777 w 910"/>
                <a:gd name="T31" fmla="*/ 775 h 908"/>
                <a:gd name="T32" fmla="*/ 725 w 910"/>
                <a:gd name="T33" fmla="*/ 821 h 908"/>
                <a:gd name="T34" fmla="*/ 664 w 910"/>
                <a:gd name="T35" fmla="*/ 859 h 908"/>
                <a:gd name="T36" fmla="*/ 600 w 910"/>
                <a:gd name="T37" fmla="*/ 885 h 908"/>
                <a:gd name="T38" fmla="*/ 530 w 910"/>
                <a:gd name="T39" fmla="*/ 902 h 908"/>
                <a:gd name="T40" fmla="*/ 456 w 910"/>
                <a:gd name="T41" fmla="*/ 908 h 908"/>
                <a:gd name="T42" fmla="*/ 382 w 910"/>
                <a:gd name="T43" fmla="*/ 902 h 908"/>
                <a:gd name="T44" fmla="*/ 312 w 910"/>
                <a:gd name="T45" fmla="*/ 885 h 908"/>
                <a:gd name="T46" fmla="*/ 246 w 910"/>
                <a:gd name="T47" fmla="*/ 859 h 908"/>
                <a:gd name="T48" fmla="*/ 187 w 910"/>
                <a:gd name="T49" fmla="*/ 821 h 908"/>
                <a:gd name="T50" fmla="*/ 134 w 910"/>
                <a:gd name="T51" fmla="*/ 775 h 908"/>
                <a:gd name="T52" fmla="*/ 89 w 910"/>
                <a:gd name="T53" fmla="*/ 722 h 908"/>
                <a:gd name="T54" fmla="*/ 51 w 910"/>
                <a:gd name="T55" fmla="*/ 664 h 908"/>
                <a:gd name="T56" fmla="*/ 25 w 910"/>
                <a:gd name="T57" fmla="*/ 598 h 908"/>
                <a:gd name="T58" fmla="*/ 8 w 910"/>
                <a:gd name="T59" fmla="*/ 528 h 908"/>
                <a:gd name="T60" fmla="*/ 0 w 910"/>
                <a:gd name="T61" fmla="*/ 454 h 908"/>
                <a:gd name="T62" fmla="*/ 8 w 910"/>
                <a:gd name="T63" fmla="*/ 380 h 908"/>
                <a:gd name="T64" fmla="*/ 25 w 910"/>
                <a:gd name="T65" fmla="*/ 310 h 908"/>
                <a:gd name="T66" fmla="*/ 51 w 910"/>
                <a:gd name="T67" fmla="*/ 246 h 908"/>
                <a:gd name="T68" fmla="*/ 89 w 910"/>
                <a:gd name="T69" fmla="*/ 185 h 908"/>
                <a:gd name="T70" fmla="*/ 134 w 910"/>
                <a:gd name="T71" fmla="*/ 132 h 908"/>
                <a:gd name="T72" fmla="*/ 187 w 910"/>
                <a:gd name="T73" fmla="*/ 87 h 908"/>
                <a:gd name="T74" fmla="*/ 246 w 910"/>
                <a:gd name="T75" fmla="*/ 51 h 908"/>
                <a:gd name="T76" fmla="*/ 312 w 910"/>
                <a:gd name="T77" fmla="*/ 23 h 908"/>
                <a:gd name="T78" fmla="*/ 382 w 910"/>
                <a:gd name="T79" fmla="*/ 6 h 908"/>
                <a:gd name="T80" fmla="*/ 456 w 910"/>
                <a:gd name="T81" fmla="*/ 0 h 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0" h="908">
                  <a:moveTo>
                    <a:pt x="456" y="0"/>
                  </a:moveTo>
                  <a:lnTo>
                    <a:pt x="530" y="6"/>
                  </a:lnTo>
                  <a:lnTo>
                    <a:pt x="600" y="23"/>
                  </a:lnTo>
                  <a:lnTo>
                    <a:pt x="664" y="51"/>
                  </a:lnTo>
                  <a:lnTo>
                    <a:pt x="725" y="87"/>
                  </a:lnTo>
                  <a:lnTo>
                    <a:pt x="777" y="132"/>
                  </a:lnTo>
                  <a:lnTo>
                    <a:pt x="823" y="185"/>
                  </a:lnTo>
                  <a:lnTo>
                    <a:pt x="859" y="246"/>
                  </a:lnTo>
                  <a:lnTo>
                    <a:pt x="887" y="310"/>
                  </a:lnTo>
                  <a:lnTo>
                    <a:pt x="904" y="380"/>
                  </a:lnTo>
                  <a:lnTo>
                    <a:pt x="910" y="454"/>
                  </a:lnTo>
                  <a:lnTo>
                    <a:pt x="904" y="528"/>
                  </a:lnTo>
                  <a:lnTo>
                    <a:pt x="887" y="598"/>
                  </a:lnTo>
                  <a:lnTo>
                    <a:pt x="859" y="664"/>
                  </a:lnTo>
                  <a:lnTo>
                    <a:pt x="823" y="722"/>
                  </a:lnTo>
                  <a:lnTo>
                    <a:pt x="777" y="775"/>
                  </a:lnTo>
                  <a:lnTo>
                    <a:pt x="725" y="821"/>
                  </a:lnTo>
                  <a:lnTo>
                    <a:pt x="664" y="859"/>
                  </a:lnTo>
                  <a:lnTo>
                    <a:pt x="600" y="885"/>
                  </a:lnTo>
                  <a:lnTo>
                    <a:pt x="530" y="902"/>
                  </a:lnTo>
                  <a:lnTo>
                    <a:pt x="456" y="908"/>
                  </a:lnTo>
                  <a:lnTo>
                    <a:pt x="382" y="902"/>
                  </a:lnTo>
                  <a:lnTo>
                    <a:pt x="312" y="885"/>
                  </a:lnTo>
                  <a:lnTo>
                    <a:pt x="246" y="859"/>
                  </a:lnTo>
                  <a:lnTo>
                    <a:pt x="187" y="821"/>
                  </a:lnTo>
                  <a:lnTo>
                    <a:pt x="134" y="775"/>
                  </a:lnTo>
                  <a:lnTo>
                    <a:pt x="89" y="722"/>
                  </a:lnTo>
                  <a:lnTo>
                    <a:pt x="51" y="664"/>
                  </a:lnTo>
                  <a:lnTo>
                    <a:pt x="25" y="598"/>
                  </a:lnTo>
                  <a:lnTo>
                    <a:pt x="8" y="528"/>
                  </a:lnTo>
                  <a:lnTo>
                    <a:pt x="0" y="454"/>
                  </a:lnTo>
                  <a:lnTo>
                    <a:pt x="8" y="380"/>
                  </a:lnTo>
                  <a:lnTo>
                    <a:pt x="25" y="310"/>
                  </a:lnTo>
                  <a:lnTo>
                    <a:pt x="51" y="246"/>
                  </a:lnTo>
                  <a:lnTo>
                    <a:pt x="89" y="185"/>
                  </a:lnTo>
                  <a:lnTo>
                    <a:pt x="134" y="132"/>
                  </a:lnTo>
                  <a:lnTo>
                    <a:pt x="187" y="87"/>
                  </a:lnTo>
                  <a:lnTo>
                    <a:pt x="246" y="51"/>
                  </a:lnTo>
                  <a:lnTo>
                    <a:pt x="312" y="23"/>
                  </a:lnTo>
                  <a:lnTo>
                    <a:pt x="382" y="6"/>
                  </a:lnTo>
                  <a:lnTo>
                    <a:pt x="4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6"/>
            <p:cNvSpPr>
              <a:spLocks/>
            </p:cNvSpPr>
            <p:nvPr/>
          </p:nvSpPr>
          <p:spPr bwMode="auto">
            <a:xfrm>
              <a:off x="45588238" y="17810163"/>
              <a:ext cx="1389063" cy="2382838"/>
            </a:xfrm>
            <a:custGeom>
              <a:avLst/>
              <a:gdLst>
                <a:gd name="T0" fmla="*/ 479 w 1750"/>
                <a:gd name="T1" fmla="*/ 4 h 3002"/>
                <a:gd name="T2" fmla="*/ 521 w 1750"/>
                <a:gd name="T3" fmla="*/ 13 h 3002"/>
                <a:gd name="T4" fmla="*/ 655 w 1750"/>
                <a:gd name="T5" fmla="*/ 70 h 3002"/>
                <a:gd name="T6" fmla="*/ 768 w 1750"/>
                <a:gd name="T7" fmla="*/ 170 h 3002"/>
                <a:gd name="T8" fmla="*/ 838 w 1750"/>
                <a:gd name="T9" fmla="*/ 320 h 3002"/>
                <a:gd name="T10" fmla="*/ 906 w 1750"/>
                <a:gd name="T11" fmla="*/ 480 h 3002"/>
                <a:gd name="T12" fmla="*/ 986 w 1750"/>
                <a:gd name="T13" fmla="*/ 609 h 3002"/>
                <a:gd name="T14" fmla="*/ 1094 w 1750"/>
                <a:gd name="T15" fmla="*/ 700 h 3002"/>
                <a:gd name="T16" fmla="*/ 1249 w 1750"/>
                <a:gd name="T17" fmla="*/ 755 h 3002"/>
                <a:gd name="T18" fmla="*/ 1470 w 1750"/>
                <a:gd name="T19" fmla="*/ 768 h 3002"/>
                <a:gd name="T20" fmla="*/ 1640 w 1750"/>
                <a:gd name="T21" fmla="*/ 776 h 3002"/>
                <a:gd name="T22" fmla="*/ 1725 w 1750"/>
                <a:gd name="T23" fmla="*/ 849 h 3002"/>
                <a:gd name="T24" fmla="*/ 1748 w 1750"/>
                <a:gd name="T25" fmla="*/ 967 h 3002"/>
                <a:gd name="T26" fmla="*/ 1693 w 1750"/>
                <a:gd name="T27" fmla="*/ 1069 h 3002"/>
                <a:gd name="T28" fmla="*/ 1587 w 1750"/>
                <a:gd name="T29" fmla="*/ 1114 h 3002"/>
                <a:gd name="T30" fmla="*/ 1285 w 1750"/>
                <a:gd name="T31" fmla="*/ 1122 h 3002"/>
                <a:gd name="T32" fmla="*/ 1056 w 1750"/>
                <a:gd name="T33" fmla="*/ 1090 h 3002"/>
                <a:gd name="T34" fmla="*/ 884 w 1750"/>
                <a:gd name="T35" fmla="*/ 1018 h 3002"/>
                <a:gd name="T36" fmla="*/ 918 w 1750"/>
                <a:gd name="T37" fmla="*/ 1286 h 3002"/>
                <a:gd name="T38" fmla="*/ 1103 w 1750"/>
                <a:gd name="T39" fmla="*/ 1322 h 3002"/>
                <a:gd name="T40" fmla="*/ 1213 w 1750"/>
                <a:gd name="T41" fmla="*/ 1371 h 3002"/>
                <a:gd name="T42" fmla="*/ 1272 w 1750"/>
                <a:gd name="T43" fmla="*/ 1426 h 3002"/>
                <a:gd name="T44" fmla="*/ 1296 w 1750"/>
                <a:gd name="T45" fmla="*/ 1470 h 3002"/>
                <a:gd name="T46" fmla="*/ 1309 w 1750"/>
                <a:gd name="T47" fmla="*/ 1506 h 3002"/>
                <a:gd name="T48" fmla="*/ 1321 w 1750"/>
                <a:gd name="T49" fmla="*/ 1561 h 3002"/>
                <a:gd name="T50" fmla="*/ 1330 w 1750"/>
                <a:gd name="T51" fmla="*/ 1649 h 3002"/>
                <a:gd name="T52" fmla="*/ 1332 w 1750"/>
                <a:gd name="T53" fmla="*/ 1788 h 3002"/>
                <a:gd name="T54" fmla="*/ 1324 w 1750"/>
                <a:gd name="T55" fmla="*/ 1992 h 3002"/>
                <a:gd name="T56" fmla="*/ 1309 w 1750"/>
                <a:gd name="T57" fmla="*/ 2274 h 3002"/>
                <a:gd name="T58" fmla="*/ 1279 w 1750"/>
                <a:gd name="T59" fmla="*/ 2652 h 3002"/>
                <a:gd name="T60" fmla="*/ 1239 w 1750"/>
                <a:gd name="T61" fmla="*/ 2892 h 3002"/>
                <a:gd name="T62" fmla="*/ 1139 w 1750"/>
                <a:gd name="T63" fmla="*/ 2983 h 3002"/>
                <a:gd name="T64" fmla="*/ 1028 w 1750"/>
                <a:gd name="T65" fmla="*/ 3002 h 3002"/>
                <a:gd name="T66" fmla="*/ 908 w 1750"/>
                <a:gd name="T67" fmla="*/ 2953 h 3002"/>
                <a:gd name="T68" fmla="*/ 836 w 1750"/>
                <a:gd name="T69" fmla="*/ 2851 h 3002"/>
                <a:gd name="T70" fmla="*/ 846 w 1750"/>
                <a:gd name="T71" fmla="*/ 2561 h 3002"/>
                <a:gd name="T72" fmla="*/ 901 w 1750"/>
                <a:gd name="T73" fmla="*/ 2007 h 3002"/>
                <a:gd name="T74" fmla="*/ 888 w 1750"/>
                <a:gd name="T75" fmla="*/ 1867 h 3002"/>
                <a:gd name="T76" fmla="*/ 835 w 1750"/>
                <a:gd name="T77" fmla="*/ 1778 h 3002"/>
                <a:gd name="T78" fmla="*/ 763 w 1750"/>
                <a:gd name="T79" fmla="*/ 1727 h 3002"/>
                <a:gd name="T80" fmla="*/ 691 w 1750"/>
                <a:gd name="T81" fmla="*/ 1704 h 3002"/>
                <a:gd name="T82" fmla="*/ 642 w 1750"/>
                <a:gd name="T83" fmla="*/ 1699 h 3002"/>
                <a:gd name="T84" fmla="*/ 623 w 1750"/>
                <a:gd name="T85" fmla="*/ 1699 h 3002"/>
                <a:gd name="T86" fmla="*/ 547 w 1750"/>
                <a:gd name="T87" fmla="*/ 1699 h 3002"/>
                <a:gd name="T88" fmla="*/ 435 w 1750"/>
                <a:gd name="T89" fmla="*/ 1699 h 3002"/>
                <a:gd name="T90" fmla="*/ 356 w 1750"/>
                <a:gd name="T91" fmla="*/ 1699 h 3002"/>
                <a:gd name="T92" fmla="*/ 237 w 1750"/>
                <a:gd name="T93" fmla="*/ 1685 h 3002"/>
                <a:gd name="T94" fmla="*/ 99 w 1750"/>
                <a:gd name="T95" fmla="*/ 1614 h 3002"/>
                <a:gd name="T96" fmla="*/ 17 w 1750"/>
                <a:gd name="T97" fmla="*/ 1483 h 3002"/>
                <a:gd name="T98" fmla="*/ 0 w 1750"/>
                <a:gd name="T99" fmla="*/ 361 h 3002"/>
                <a:gd name="T100" fmla="*/ 40 w 1750"/>
                <a:gd name="T101" fmla="*/ 210 h 3002"/>
                <a:gd name="T102" fmla="*/ 140 w 1750"/>
                <a:gd name="T103" fmla="*/ 96 h 3002"/>
                <a:gd name="T104" fmla="*/ 271 w 1750"/>
                <a:gd name="T105" fmla="*/ 26 h 3002"/>
                <a:gd name="T106" fmla="*/ 322 w 1750"/>
                <a:gd name="T107" fmla="*/ 11 h 3002"/>
                <a:gd name="T108" fmla="*/ 373 w 1750"/>
                <a:gd name="T109" fmla="*/ 4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50" h="3002">
                  <a:moveTo>
                    <a:pt x="422" y="0"/>
                  </a:moveTo>
                  <a:lnTo>
                    <a:pt x="453" y="0"/>
                  </a:lnTo>
                  <a:lnTo>
                    <a:pt x="479" y="4"/>
                  </a:lnTo>
                  <a:lnTo>
                    <a:pt x="500" y="8"/>
                  </a:lnTo>
                  <a:lnTo>
                    <a:pt x="515" y="11"/>
                  </a:lnTo>
                  <a:lnTo>
                    <a:pt x="521" y="13"/>
                  </a:lnTo>
                  <a:lnTo>
                    <a:pt x="566" y="26"/>
                  </a:lnTo>
                  <a:lnTo>
                    <a:pt x="611" y="45"/>
                  </a:lnTo>
                  <a:lnTo>
                    <a:pt x="655" y="70"/>
                  </a:lnTo>
                  <a:lnTo>
                    <a:pt x="697" y="98"/>
                  </a:lnTo>
                  <a:lnTo>
                    <a:pt x="734" y="132"/>
                  </a:lnTo>
                  <a:lnTo>
                    <a:pt x="768" y="170"/>
                  </a:lnTo>
                  <a:lnTo>
                    <a:pt x="795" y="214"/>
                  </a:lnTo>
                  <a:lnTo>
                    <a:pt x="816" y="259"/>
                  </a:lnTo>
                  <a:lnTo>
                    <a:pt x="838" y="320"/>
                  </a:lnTo>
                  <a:lnTo>
                    <a:pt x="861" y="378"/>
                  </a:lnTo>
                  <a:lnTo>
                    <a:pt x="884" y="431"/>
                  </a:lnTo>
                  <a:lnTo>
                    <a:pt x="906" y="480"/>
                  </a:lnTo>
                  <a:lnTo>
                    <a:pt x="931" y="528"/>
                  </a:lnTo>
                  <a:lnTo>
                    <a:pt x="958" y="569"/>
                  </a:lnTo>
                  <a:lnTo>
                    <a:pt x="986" y="609"/>
                  </a:lnTo>
                  <a:lnTo>
                    <a:pt x="1018" y="643"/>
                  </a:lnTo>
                  <a:lnTo>
                    <a:pt x="1054" y="673"/>
                  </a:lnTo>
                  <a:lnTo>
                    <a:pt x="1094" y="700"/>
                  </a:lnTo>
                  <a:lnTo>
                    <a:pt x="1139" y="723"/>
                  </a:lnTo>
                  <a:lnTo>
                    <a:pt x="1192" y="740"/>
                  </a:lnTo>
                  <a:lnTo>
                    <a:pt x="1249" y="755"/>
                  </a:lnTo>
                  <a:lnTo>
                    <a:pt x="1315" y="762"/>
                  </a:lnTo>
                  <a:lnTo>
                    <a:pt x="1389" y="768"/>
                  </a:lnTo>
                  <a:lnTo>
                    <a:pt x="1470" y="768"/>
                  </a:lnTo>
                  <a:lnTo>
                    <a:pt x="1561" y="762"/>
                  </a:lnTo>
                  <a:lnTo>
                    <a:pt x="1601" y="764"/>
                  </a:lnTo>
                  <a:lnTo>
                    <a:pt x="1640" y="776"/>
                  </a:lnTo>
                  <a:lnTo>
                    <a:pt x="1674" y="793"/>
                  </a:lnTo>
                  <a:lnTo>
                    <a:pt x="1703" y="819"/>
                  </a:lnTo>
                  <a:lnTo>
                    <a:pt x="1725" y="849"/>
                  </a:lnTo>
                  <a:lnTo>
                    <a:pt x="1743" y="885"/>
                  </a:lnTo>
                  <a:lnTo>
                    <a:pt x="1750" y="925"/>
                  </a:lnTo>
                  <a:lnTo>
                    <a:pt x="1748" y="967"/>
                  </a:lnTo>
                  <a:lnTo>
                    <a:pt x="1737" y="1004"/>
                  </a:lnTo>
                  <a:lnTo>
                    <a:pt x="1720" y="1038"/>
                  </a:lnTo>
                  <a:lnTo>
                    <a:pt x="1693" y="1069"/>
                  </a:lnTo>
                  <a:lnTo>
                    <a:pt x="1663" y="1091"/>
                  </a:lnTo>
                  <a:lnTo>
                    <a:pt x="1627" y="1107"/>
                  </a:lnTo>
                  <a:lnTo>
                    <a:pt x="1587" y="1114"/>
                  </a:lnTo>
                  <a:lnTo>
                    <a:pt x="1476" y="1122"/>
                  </a:lnTo>
                  <a:lnTo>
                    <a:pt x="1376" y="1124"/>
                  </a:lnTo>
                  <a:lnTo>
                    <a:pt x="1285" y="1122"/>
                  </a:lnTo>
                  <a:lnTo>
                    <a:pt x="1202" y="1114"/>
                  </a:lnTo>
                  <a:lnTo>
                    <a:pt x="1126" y="1105"/>
                  </a:lnTo>
                  <a:lnTo>
                    <a:pt x="1056" y="1090"/>
                  </a:lnTo>
                  <a:lnTo>
                    <a:pt x="993" y="1071"/>
                  </a:lnTo>
                  <a:lnTo>
                    <a:pt x="935" y="1046"/>
                  </a:lnTo>
                  <a:lnTo>
                    <a:pt x="884" y="1018"/>
                  </a:lnTo>
                  <a:lnTo>
                    <a:pt x="835" y="984"/>
                  </a:lnTo>
                  <a:lnTo>
                    <a:pt x="835" y="1279"/>
                  </a:lnTo>
                  <a:lnTo>
                    <a:pt x="918" y="1286"/>
                  </a:lnTo>
                  <a:lnTo>
                    <a:pt x="990" y="1296"/>
                  </a:lnTo>
                  <a:lnTo>
                    <a:pt x="1050" y="1309"/>
                  </a:lnTo>
                  <a:lnTo>
                    <a:pt x="1103" y="1322"/>
                  </a:lnTo>
                  <a:lnTo>
                    <a:pt x="1147" y="1337"/>
                  </a:lnTo>
                  <a:lnTo>
                    <a:pt x="1185" y="1354"/>
                  </a:lnTo>
                  <a:lnTo>
                    <a:pt x="1213" y="1371"/>
                  </a:lnTo>
                  <a:lnTo>
                    <a:pt x="1237" y="1390"/>
                  </a:lnTo>
                  <a:lnTo>
                    <a:pt x="1256" y="1407"/>
                  </a:lnTo>
                  <a:lnTo>
                    <a:pt x="1272" y="1426"/>
                  </a:lnTo>
                  <a:lnTo>
                    <a:pt x="1283" y="1443"/>
                  </a:lnTo>
                  <a:lnTo>
                    <a:pt x="1292" y="1460"/>
                  </a:lnTo>
                  <a:lnTo>
                    <a:pt x="1296" y="1470"/>
                  </a:lnTo>
                  <a:lnTo>
                    <a:pt x="1302" y="1481"/>
                  </a:lnTo>
                  <a:lnTo>
                    <a:pt x="1306" y="1492"/>
                  </a:lnTo>
                  <a:lnTo>
                    <a:pt x="1309" y="1506"/>
                  </a:lnTo>
                  <a:lnTo>
                    <a:pt x="1313" y="1521"/>
                  </a:lnTo>
                  <a:lnTo>
                    <a:pt x="1319" y="1538"/>
                  </a:lnTo>
                  <a:lnTo>
                    <a:pt x="1321" y="1561"/>
                  </a:lnTo>
                  <a:lnTo>
                    <a:pt x="1324" y="1585"/>
                  </a:lnTo>
                  <a:lnTo>
                    <a:pt x="1326" y="1615"/>
                  </a:lnTo>
                  <a:lnTo>
                    <a:pt x="1330" y="1649"/>
                  </a:lnTo>
                  <a:lnTo>
                    <a:pt x="1330" y="1689"/>
                  </a:lnTo>
                  <a:lnTo>
                    <a:pt x="1332" y="1735"/>
                  </a:lnTo>
                  <a:lnTo>
                    <a:pt x="1332" y="1788"/>
                  </a:lnTo>
                  <a:lnTo>
                    <a:pt x="1330" y="1848"/>
                  </a:lnTo>
                  <a:lnTo>
                    <a:pt x="1328" y="1916"/>
                  </a:lnTo>
                  <a:lnTo>
                    <a:pt x="1324" y="1992"/>
                  </a:lnTo>
                  <a:lnTo>
                    <a:pt x="1321" y="2077"/>
                  </a:lnTo>
                  <a:lnTo>
                    <a:pt x="1315" y="2170"/>
                  </a:lnTo>
                  <a:lnTo>
                    <a:pt x="1309" y="2274"/>
                  </a:lnTo>
                  <a:lnTo>
                    <a:pt x="1300" y="2389"/>
                  </a:lnTo>
                  <a:lnTo>
                    <a:pt x="1290" y="2514"/>
                  </a:lnTo>
                  <a:lnTo>
                    <a:pt x="1279" y="2652"/>
                  </a:lnTo>
                  <a:lnTo>
                    <a:pt x="1268" y="2801"/>
                  </a:lnTo>
                  <a:lnTo>
                    <a:pt x="1258" y="2849"/>
                  </a:lnTo>
                  <a:lnTo>
                    <a:pt x="1239" y="2892"/>
                  </a:lnTo>
                  <a:lnTo>
                    <a:pt x="1213" y="2928"/>
                  </a:lnTo>
                  <a:lnTo>
                    <a:pt x="1179" y="2960"/>
                  </a:lnTo>
                  <a:lnTo>
                    <a:pt x="1139" y="2983"/>
                  </a:lnTo>
                  <a:lnTo>
                    <a:pt x="1096" y="2998"/>
                  </a:lnTo>
                  <a:lnTo>
                    <a:pt x="1048" y="3002"/>
                  </a:lnTo>
                  <a:lnTo>
                    <a:pt x="1028" y="3002"/>
                  </a:lnTo>
                  <a:lnTo>
                    <a:pt x="984" y="2994"/>
                  </a:lnTo>
                  <a:lnTo>
                    <a:pt x="944" y="2977"/>
                  </a:lnTo>
                  <a:lnTo>
                    <a:pt x="908" y="2953"/>
                  </a:lnTo>
                  <a:lnTo>
                    <a:pt x="878" y="2924"/>
                  </a:lnTo>
                  <a:lnTo>
                    <a:pt x="854" y="2888"/>
                  </a:lnTo>
                  <a:lnTo>
                    <a:pt x="836" y="2851"/>
                  </a:lnTo>
                  <a:lnTo>
                    <a:pt x="827" y="2807"/>
                  </a:lnTo>
                  <a:lnTo>
                    <a:pt x="827" y="2764"/>
                  </a:lnTo>
                  <a:lnTo>
                    <a:pt x="846" y="2561"/>
                  </a:lnTo>
                  <a:lnTo>
                    <a:pt x="865" y="2368"/>
                  </a:lnTo>
                  <a:lnTo>
                    <a:pt x="884" y="2183"/>
                  </a:lnTo>
                  <a:lnTo>
                    <a:pt x="901" y="2007"/>
                  </a:lnTo>
                  <a:lnTo>
                    <a:pt x="903" y="1954"/>
                  </a:lnTo>
                  <a:lnTo>
                    <a:pt x="897" y="1909"/>
                  </a:lnTo>
                  <a:lnTo>
                    <a:pt x="888" y="1867"/>
                  </a:lnTo>
                  <a:lnTo>
                    <a:pt x="874" y="1833"/>
                  </a:lnTo>
                  <a:lnTo>
                    <a:pt x="855" y="1803"/>
                  </a:lnTo>
                  <a:lnTo>
                    <a:pt x="835" y="1778"/>
                  </a:lnTo>
                  <a:lnTo>
                    <a:pt x="812" y="1757"/>
                  </a:lnTo>
                  <a:lnTo>
                    <a:pt x="787" y="1740"/>
                  </a:lnTo>
                  <a:lnTo>
                    <a:pt x="763" y="1727"/>
                  </a:lnTo>
                  <a:lnTo>
                    <a:pt x="738" y="1718"/>
                  </a:lnTo>
                  <a:lnTo>
                    <a:pt x="714" y="1710"/>
                  </a:lnTo>
                  <a:lnTo>
                    <a:pt x="691" y="1704"/>
                  </a:lnTo>
                  <a:lnTo>
                    <a:pt x="672" y="1701"/>
                  </a:lnTo>
                  <a:lnTo>
                    <a:pt x="655" y="1699"/>
                  </a:lnTo>
                  <a:lnTo>
                    <a:pt x="642" y="1699"/>
                  </a:lnTo>
                  <a:lnTo>
                    <a:pt x="632" y="1699"/>
                  </a:lnTo>
                  <a:lnTo>
                    <a:pt x="630" y="1699"/>
                  </a:lnTo>
                  <a:lnTo>
                    <a:pt x="623" y="1699"/>
                  </a:lnTo>
                  <a:lnTo>
                    <a:pt x="606" y="1699"/>
                  </a:lnTo>
                  <a:lnTo>
                    <a:pt x="579" y="1699"/>
                  </a:lnTo>
                  <a:lnTo>
                    <a:pt x="547" y="1699"/>
                  </a:lnTo>
                  <a:lnTo>
                    <a:pt x="509" y="1699"/>
                  </a:lnTo>
                  <a:lnTo>
                    <a:pt x="471" y="1699"/>
                  </a:lnTo>
                  <a:lnTo>
                    <a:pt x="435" y="1699"/>
                  </a:lnTo>
                  <a:lnTo>
                    <a:pt x="401" y="1699"/>
                  </a:lnTo>
                  <a:lnTo>
                    <a:pt x="375" y="1699"/>
                  </a:lnTo>
                  <a:lnTo>
                    <a:pt x="356" y="1699"/>
                  </a:lnTo>
                  <a:lnTo>
                    <a:pt x="350" y="1699"/>
                  </a:lnTo>
                  <a:lnTo>
                    <a:pt x="292" y="1695"/>
                  </a:lnTo>
                  <a:lnTo>
                    <a:pt x="237" y="1685"/>
                  </a:lnTo>
                  <a:lnTo>
                    <a:pt x="186" y="1666"/>
                  </a:lnTo>
                  <a:lnTo>
                    <a:pt x="140" y="1644"/>
                  </a:lnTo>
                  <a:lnTo>
                    <a:pt x="99" y="1614"/>
                  </a:lnTo>
                  <a:lnTo>
                    <a:pt x="65" y="1576"/>
                  </a:lnTo>
                  <a:lnTo>
                    <a:pt x="38" y="1532"/>
                  </a:lnTo>
                  <a:lnTo>
                    <a:pt x="17" y="1483"/>
                  </a:lnTo>
                  <a:lnTo>
                    <a:pt x="4" y="1426"/>
                  </a:lnTo>
                  <a:lnTo>
                    <a:pt x="0" y="1364"/>
                  </a:lnTo>
                  <a:lnTo>
                    <a:pt x="0" y="361"/>
                  </a:lnTo>
                  <a:lnTo>
                    <a:pt x="6" y="306"/>
                  </a:lnTo>
                  <a:lnTo>
                    <a:pt x="19" y="255"/>
                  </a:lnTo>
                  <a:lnTo>
                    <a:pt x="40" y="210"/>
                  </a:lnTo>
                  <a:lnTo>
                    <a:pt x="69" y="168"/>
                  </a:lnTo>
                  <a:lnTo>
                    <a:pt x="103" y="130"/>
                  </a:lnTo>
                  <a:lnTo>
                    <a:pt x="140" y="96"/>
                  </a:lnTo>
                  <a:lnTo>
                    <a:pt x="182" y="68"/>
                  </a:lnTo>
                  <a:lnTo>
                    <a:pt x="226" y="45"/>
                  </a:lnTo>
                  <a:lnTo>
                    <a:pt x="271" y="26"/>
                  </a:lnTo>
                  <a:lnTo>
                    <a:pt x="318" y="11"/>
                  </a:lnTo>
                  <a:lnTo>
                    <a:pt x="318" y="11"/>
                  </a:lnTo>
                  <a:lnTo>
                    <a:pt x="322" y="11"/>
                  </a:lnTo>
                  <a:lnTo>
                    <a:pt x="335" y="9"/>
                  </a:lnTo>
                  <a:lnTo>
                    <a:pt x="352" y="6"/>
                  </a:lnTo>
                  <a:lnTo>
                    <a:pt x="373" y="4"/>
                  </a:lnTo>
                  <a:lnTo>
                    <a:pt x="398" y="0"/>
                  </a:lnTo>
                  <a:lnTo>
                    <a:pt x="4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7"/>
            <p:cNvSpPr>
              <a:spLocks/>
            </p:cNvSpPr>
            <p:nvPr/>
          </p:nvSpPr>
          <p:spPr bwMode="auto">
            <a:xfrm>
              <a:off x="45262800" y="18057813"/>
              <a:ext cx="976313" cy="2124075"/>
            </a:xfrm>
            <a:custGeom>
              <a:avLst/>
              <a:gdLst>
                <a:gd name="T0" fmla="*/ 170 w 1229"/>
                <a:gd name="T1" fmla="*/ 0 h 2677"/>
                <a:gd name="T2" fmla="*/ 208 w 1229"/>
                <a:gd name="T3" fmla="*/ 4 h 2677"/>
                <a:gd name="T4" fmla="*/ 244 w 1229"/>
                <a:gd name="T5" fmla="*/ 17 h 2677"/>
                <a:gd name="T6" fmla="*/ 276 w 1229"/>
                <a:gd name="T7" fmla="*/ 38 h 2677"/>
                <a:gd name="T8" fmla="*/ 303 w 1229"/>
                <a:gd name="T9" fmla="*/ 65 h 2677"/>
                <a:gd name="T10" fmla="*/ 322 w 1229"/>
                <a:gd name="T11" fmla="*/ 95 h 2677"/>
                <a:gd name="T12" fmla="*/ 335 w 1229"/>
                <a:gd name="T13" fmla="*/ 131 h 2677"/>
                <a:gd name="T14" fmla="*/ 340 w 1229"/>
                <a:gd name="T15" fmla="*/ 170 h 2677"/>
                <a:gd name="T16" fmla="*/ 340 w 1229"/>
                <a:gd name="T17" fmla="*/ 1058 h 2677"/>
                <a:gd name="T18" fmla="*/ 339 w 1229"/>
                <a:gd name="T19" fmla="*/ 1060 h 2677"/>
                <a:gd name="T20" fmla="*/ 339 w 1229"/>
                <a:gd name="T21" fmla="*/ 1069 h 2677"/>
                <a:gd name="T22" fmla="*/ 339 w 1229"/>
                <a:gd name="T23" fmla="*/ 1082 h 2677"/>
                <a:gd name="T24" fmla="*/ 339 w 1229"/>
                <a:gd name="T25" fmla="*/ 1101 h 2677"/>
                <a:gd name="T26" fmla="*/ 340 w 1229"/>
                <a:gd name="T27" fmla="*/ 1122 h 2677"/>
                <a:gd name="T28" fmla="*/ 342 w 1229"/>
                <a:gd name="T29" fmla="*/ 1148 h 2677"/>
                <a:gd name="T30" fmla="*/ 346 w 1229"/>
                <a:gd name="T31" fmla="*/ 1175 h 2677"/>
                <a:gd name="T32" fmla="*/ 354 w 1229"/>
                <a:gd name="T33" fmla="*/ 1205 h 2677"/>
                <a:gd name="T34" fmla="*/ 361 w 1229"/>
                <a:gd name="T35" fmla="*/ 1235 h 2677"/>
                <a:gd name="T36" fmla="*/ 375 w 1229"/>
                <a:gd name="T37" fmla="*/ 1268 h 2677"/>
                <a:gd name="T38" fmla="*/ 390 w 1229"/>
                <a:gd name="T39" fmla="*/ 1300 h 2677"/>
                <a:gd name="T40" fmla="*/ 410 w 1229"/>
                <a:gd name="T41" fmla="*/ 1330 h 2677"/>
                <a:gd name="T42" fmla="*/ 433 w 1229"/>
                <a:gd name="T43" fmla="*/ 1360 h 2677"/>
                <a:gd name="T44" fmla="*/ 463 w 1229"/>
                <a:gd name="T45" fmla="*/ 1387 h 2677"/>
                <a:gd name="T46" fmla="*/ 496 w 1229"/>
                <a:gd name="T47" fmla="*/ 1411 h 2677"/>
                <a:gd name="T48" fmla="*/ 535 w 1229"/>
                <a:gd name="T49" fmla="*/ 1434 h 2677"/>
                <a:gd name="T50" fmla="*/ 581 w 1229"/>
                <a:gd name="T51" fmla="*/ 1453 h 2677"/>
                <a:gd name="T52" fmla="*/ 634 w 1229"/>
                <a:gd name="T53" fmla="*/ 1466 h 2677"/>
                <a:gd name="T54" fmla="*/ 692 w 1229"/>
                <a:gd name="T55" fmla="*/ 1476 h 2677"/>
                <a:gd name="T56" fmla="*/ 758 w 1229"/>
                <a:gd name="T57" fmla="*/ 1478 h 2677"/>
                <a:gd name="T58" fmla="*/ 1059 w 1229"/>
                <a:gd name="T59" fmla="*/ 1478 h 2677"/>
                <a:gd name="T60" fmla="*/ 1099 w 1229"/>
                <a:gd name="T61" fmla="*/ 1483 h 2677"/>
                <a:gd name="T62" fmla="*/ 1135 w 1229"/>
                <a:gd name="T63" fmla="*/ 1495 h 2677"/>
                <a:gd name="T64" fmla="*/ 1165 w 1229"/>
                <a:gd name="T65" fmla="*/ 1515 h 2677"/>
                <a:gd name="T66" fmla="*/ 1192 w 1229"/>
                <a:gd name="T67" fmla="*/ 1542 h 2677"/>
                <a:gd name="T68" fmla="*/ 1212 w 1229"/>
                <a:gd name="T69" fmla="*/ 1574 h 2677"/>
                <a:gd name="T70" fmla="*/ 1226 w 1229"/>
                <a:gd name="T71" fmla="*/ 1608 h 2677"/>
                <a:gd name="T72" fmla="*/ 1229 w 1229"/>
                <a:gd name="T73" fmla="*/ 1648 h 2677"/>
                <a:gd name="T74" fmla="*/ 1224 w 1229"/>
                <a:gd name="T75" fmla="*/ 1689 h 2677"/>
                <a:gd name="T76" fmla="*/ 1211 w 1229"/>
                <a:gd name="T77" fmla="*/ 1725 h 2677"/>
                <a:gd name="T78" fmla="*/ 1188 w 1229"/>
                <a:gd name="T79" fmla="*/ 1758 h 2677"/>
                <a:gd name="T80" fmla="*/ 1159 w 1229"/>
                <a:gd name="T81" fmla="*/ 1784 h 2677"/>
                <a:gd name="T82" fmla="*/ 1125 w 1229"/>
                <a:gd name="T83" fmla="*/ 1805 h 2677"/>
                <a:gd name="T84" fmla="*/ 1088 w 1229"/>
                <a:gd name="T85" fmla="*/ 1814 h 2677"/>
                <a:gd name="T86" fmla="*/ 1088 w 1229"/>
                <a:gd name="T87" fmla="*/ 2677 h 2677"/>
                <a:gd name="T88" fmla="*/ 883 w 1229"/>
                <a:gd name="T89" fmla="*/ 2677 h 2677"/>
                <a:gd name="T90" fmla="*/ 883 w 1229"/>
                <a:gd name="T91" fmla="*/ 1818 h 2677"/>
                <a:gd name="T92" fmla="*/ 272 w 1229"/>
                <a:gd name="T93" fmla="*/ 1818 h 2677"/>
                <a:gd name="T94" fmla="*/ 272 w 1229"/>
                <a:gd name="T95" fmla="*/ 2677 h 2677"/>
                <a:gd name="T96" fmla="*/ 68 w 1229"/>
                <a:gd name="T97" fmla="*/ 2677 h 2677"/>
                <a:gd name="T98" fmla="*/ 68 w 1229"/>
                <a:gd name="T99" fmla="*/ 1782 h 2677"/>
                <a:gd name="T100" fmla="*/ 40 w 1229"/>
                <a:gd name="T101" fmla="*/ 1756 h 2677"/>
                <a:gd name="T102" fmla="*/ 19 w 1229"/>
                <a:gd name="T103" fmla="*/ 1725 h 2677"/>
                <a:gd name="T104" fmla="*/ 6 w 1229"/>
                <a:gd name="T105" fmla="*/ 1688 h 2677"/>
                <a:gd name="T106" fmla="*/ 0 w 1229"/>
                <a:gd name="T107" fmla="*/ 1648 h 2677"/>
                <a:gd name="T108" fmla="*/ 0 w 1229"/>
                <a:gd name="T109" fmla="*/ 170 h 2677"/>
                <a:gd name="T110" fmla="*/ 4 w 1229"/>
                <a:gd name="T111" fmla="*/ 131 h 2677"/>
                <a:gd name="T112" fmla="*/ 17 w 1229"/>
                <a:gd name="T113" fmla="*/ 95 h 2677"/>
                <a:gd name="T114" fmla="*/ 38 w 1229"/>
                <a:gd name="T115" fmla="*/ 65 h 2677"/>
                <a:gd name="T116" fmla="*/ 64 w 1229"/>
                <a:gd name="T117" fmla="*/ 38 h 2677"/>
                <a:gd name="T118" fmla="*/ 95 w 1229"/>
                <a:gd name="T119" fmla="*/ 17 h 2677"/>
                <a:gd name="T120" fmla="*/ 131 w 1229"/>
                <a:gd name="T121" fmla="*/ 4 h 2677"/>
                <a:gd name="T122" fmla="*/ 170 w 1229"/>
                <a:gd name="T123" fmla="*/ 0 h 2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9" h="2677">
                  <a:moveTo>
                    <a:pt x="170" y="0"/>
                  </a:moveTo>
                  <a:lnTo>
                    <a:pt x="208" y="4"/>
                  </a:lnTo>
                  <a:lnTo>
                    <a:pt x="244" y="17"/>
                  </a:lnTo>
                  <a:lnTo>
                    <a:pt x="276" y="38"/>
                  </a:lnTo>
                  <a:lnTo>
                    <a:pt x="303" y="65"/>
                  </a:lnTo>
                  <a:lnTo>
                    <a:pt x="322" y="95"/>
                  </a:lnTo>
                  <a:lnTo>
                    <a:pt x="335" y="131"/>
                  </a:lnTo>
                  <a:lnTo>
                    <a:pt x="340" y="170"/>
                  </a:lnTo>
                  <a:lnTo>
                    <a:pt x="340" y="1058"/>
                  </a:lnTo>
                  <a:lnTo>
                    <a:pt x="339" y="1060"/>
                  </a:lnTo>
                  <a:lnTo>
                    <a:pt x="339" y="1069"/>
                  </a:lnTo>
                  <a:lnTo>
                    <a:pt x="339" y="1082"/>
                  </a:lnTo>
                  <a:lnTo>
                    <a:pt x="339" y="1101"/>
                  </a:lnTo>
                  <a:lnTo>
                    <a:pt x="340" y="1122"/>
                  </a:lnTo>
                  <a:lnTo>
                    <a:pt x="342" y="1148"/>
                  </a:lnTo>
                  <a:lnTo>
                    <a:pt x="346" y="1175"/>
                  </a:lnTo>
                  <a:lnTo>
                    <a:pt x="354" y="1205"/>
                  </a:lnTo>
                  <a:lnTo>
                    <a:pt x="361" y="1235"/>
                  </a:lnTo>
                  <a:lnTo>
                    <a:pt x="375" y="1268"/>
                  </a:lnTo>
                  <a:lnTo>
                    <a:pt x="390" y="1300"/>
                  </a:lnTo>
                  <a:lnTo>
                    <a:pt x="410" y="1330"/>
                  </a:lnTo>
                  <a:lnTo>
                    <a:pt x="433" y="1360"/>
                  </a:lnTo>
                  <a:lnTo>
                    <a:pt x="463" y="1387"/>
                  </a:lnTo>
                  <a:lnTo>
                    <a:pt x="496" y="1411"/>
                  </a:lnTo>
                  <a:lnTo>
                    <a:pt x="535" y="1434"/>
                  </a:lnTo>
                  <a:lnTo>
                    <a:pt x="581" y="1453"/>
                  </a:lnTo>
                  <a:lnTo>
                    <a:pt x="634" y="1466"/>
                  </a:lnTo>
                  <a:lnTo>
                    <a:pt x="692" y="1476"/>
                  </a:lnTo>
                  <a:lnTo>
                    <a:pt x="758" y="1478"/>
                  </a:lnTo>
                  <a:lnTo>
                    <a:pt x="1059" y="1478"/>
                  </a:lnTo>
                  <a:lnTo>
                    <a:pt x="1099" y="1483"/>
                  </a:lnTo>
                  <a:lnTo>
                    <a:pt x="1135" y="1495"/>
                  </a:lnTo>
                  <a:lnTo>
                    <a:pt x="1165" y="1515"/>
                  </a:lnTo>
                  <a:lnTo>
                    <a:pt x="1192" y="1542"/>
                  </a:lnTo>
                  <a:lnTo>
                    <a:pt x="1212" y="1574"/>
                  </a:lnTo>
                  <a:lnTo>
                    <a:pt x="1226" y="1608"/>
                  </a:lnTo>
                  <a:lnTo>
                    <a:pt x="1229" y="1648"/>
                  </a:lnTo>
                  <a:lnTo>
                    <a:pt x="1224" y="1689"/>
                  </a:lnTo>
                  <a:lnTo>
                    <a:pt x="1211" y="1725"/>
                  </a:lnTo>
                  <a:lnTo>
                    <a:pt x="1188" y="1758"/>
                  </a:lnTo>
                  <a:lnTo>
                    <a:pt x="1159" y="1784"/>
                  </a:lnTo>
                  <a:lnTo>
                    <a:pt x="1125" y="1805"/>
                  </a:lnTo>
                  <a:lnTo>
                    <a:pt x="1088" y="1814"/>
                  </a:lnTo>
                  <a:lnTo>
                    <a:pt x="1088" y="2677"/>
                  </a:lnTo>
                  <a:lnTo>
                    <a:pt x="883" y="2677"/>
                  </a:lnTo>
                  <a:lnTo>
                    <a:pt x="883" y="1818"/>
                  </a:lnTo>
                  <a:lnTo>
                    <a:pt x="272" y="1818"/>
                  </a:lnTo>
                  <a:lnTo>
                    <a:pt x="272" y="2677"/>
                  </a:lnTo>
                  <a:lnTo>
                    <a:pt x="68" y="2677"/>
                  </a:lnTo>
                  <a:lnTo>
                    <a:pt x="68" y="1782"/>
                  </a:lnTo>
                  <a:lnTo>
                    <a:pt x="40" y="1756"/>
                  </a:lnTo>
                  <a:lnTo>
                    <a:pt x="19" y="1725"/>
                  </a:lnTo>
                  <a:lnTo>
                    <a:pt x="6" y="1688"/>
                  </a:lnTo>
                  <a:lnTo>
                    <a:pt x="0" y="1648"/>
                  </a:lnTo>
                  <a:lnTo>
                    <a:pt x="0" y="170"/>
                  </a:lnTo>
                  <a:lnTo>
                    <a:pt x="4" y="131"/>
                  </a:lnTo>
                  <a:lnTo>
                    <a:pt x="17" y="95"/>
                  </a:lnTo>
                  <a:lnTo>
                    <a:pt x="38" y="65"/>
                  </a:lnTo>
                  <a:lnTo>
                    <a:pt x="64" y="38"/>
                  </a:lnTo>
                  <a:lnTo>
                    <a:pt x="95" y="17"/>
                  </a:lnTo>
                  <a:lnTo>
                    <a:pt x="131" y="4"/>
                  </a:lnTo>
                  <a:lnTo>
                    <a:pt x="1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8"/>
            <p:cNvSpPr>
              <a:spLocks/>
            </p:cNvSpPr>
            <p:nvPr/>
          </p:nvSpPr>
          <p:spPr bwMode="auto">
            <a:xfrm>
              <a:off x="49112488" y="17064038"/>
              <a:ext cx="722313" cy="720725"/>
            </a:xfrm>
            <a:custGeom>
              <a:avLst/>
              <a:gdLst>
                <a:gd name="T0" fmla="*/ 454 w 910"/>
                <a:gd name="T1" fmla="*/ 0 h 908"/>
                <a:gd name="T2" fmla="*/ 527 w 910"/>
                <a:gd name="T3" fmla="*/ 6 h 908"/>
                <a:gd name="T4" fmla="*/ 597 w 910"/>
                <a:gd name="T5" fmla="*/ 23 h 908"/>
                <a:gd name="T6" fmla="*/ 664 w 910"/>
                <a:gd name="T7" fmla="*/ 51 h 908"/>
                <a:gd name="T8" fmla="*/ 722 w 910"/>
                <a:gd name="T9" fmla="*/ 87 h 908"/>
                <a:gd name="T10" fmla="*/ 775 w 910"/>
                <a:gd name="T11" fmla="*/ 132 h 908"/>
                <a:gd name="T12" fmla="*/ 821 w 910"/>
                <a:gd name="T13" fmla="*/ 185 h 908"/>
                <a:gd name="T14" fmla="*/ 858 w 910"/>
                <a:gd name="T15" fmla="*/ 246 h 908"/>
                <a:gd name="T16" fmla="*/ 885 w 910"/>
                <a:gd name="T17" fmla="*/ 310 h 908"/>
                <a:gd name="T18" fmla="*/ 904 w 910"/>
                <a:gd name="T19" fmla="*/ 380 h 908"/>
                <a:gd name="T20" fmla="*/ 910 w 910"/>
                <a:gd name="T21" fmla="*/ 454 h 908"/>
                <a:gd name="T22" fmla="*/ 904 w 910"/>
                <a:gd name="T23" fmla="*/ 528 h 908"/>
                <a:gd name="T24" fmla="*/ 885 w 910"/>
                <a:gd name="T25" fmla="*/ 598 h 908"/>
                <a:gd name="T26" fmla="*/ 858 w 910"/>
                <a:gd name="T27" fmla="*/ 664 h 908"/>
                <a:gd name="T28" fmla="*/ 821 w 910"/>
                <a:gd name="T29" fmla="*/ 722 h 908"/>
                <a:gd name="T30" fmla="*/ 775 w 910"/>
                <a:gd name="T31" fmla="*/ 775 h 908"/>
                <a:gd name="T32" fmla="*/ 722 w 910"/>
                <a:gd name="T33" fmla="*/ 821 h 908"/>
                <a:gd name="T34" fmla="*/ 664 w 910"/>
                <a:gd name="T35" fmla="*/ 859 h 908"/>
                <a:gd name="T36" fmla="*/ 597 w 910"/>
                <a:gd name="T37" fmla="*/ 885 h 908"/>
                <a:gd name="T38" fmla="*/ 527 w 910"/>
                <a:gd name="T39" fmla="*/ 902 h 908"/>
                <a:gd name="T40" fmla="*/ 454 w 910"/>
                <a:gd name="T41" fmla="*/ 908 h 908"/>
                <a:gd name="T42" fmla="*/ 380 w 910"/>
                <a:gd name="T43" fmla="*/ 902 h 908"/>
                <a:gd name="T44" fmla="*/ 310 w 910"/>
                <a:gd name="T45" fmla="*/ 885 h 908"/>
                <a:gd name="T46" fmla="*/ 246 w 910"/>
                <a:gd name="T47" fmla="*/ 859 h 908"/>
                <a:gd name="T48" fmla="*/ 185 w 910"/>
                <a:gd name="T49" fmla="*/ 821 h 908"/>
                <a:gd name="T50" fmla="*/ 132 w 910"/>
                <a:gd name="T51" fmla="*/ 775 h 908"/>
                <a:gd name="T52" fmla="*/ 87 w 910"/>
                <a:gd name="T53" fmla="*/ 722 h 908"/>
                <a:gd name="T54" fmla="*/ 51 w 910"/>
                <a:gd name="T55" fmla="*/ 664 h 908"/>
                <a:gd name="T56" fmla="*/ 22 w 910"/>
                <a:gd name="T57" fmla="*/ 598 h 908"/>
                <a:gd name="T58" fmla="*/ 5 w 910"/>
                <a:gd name="T59" fmla="*/ 528 h 908"/>
                <a:gd name="T60" fmla="*/ 0 w 910"/>
                <a:gd name="T61" fmla="*/ 454 h 908"/>
                <a:gd name="T62" fmla="*/ 5 w 910"/>
                <a:gd name="T63" fmla="*/ 380 h 908"/>
                <a:gd name="T64" fmla="*/ 22 w 910"/>
                <a:gd name="T65" fmla="*/ 310 h 908"/>
                <a:gd name="T66" fmla="*/ 51 w 910"/>
                <a:gd name="T67" fmla="*/ 246 h 908"/>
                <a:gd name="T68" fmla="*/ 87 w 910"/>
                <a:gd name="T69" fmla="*/ 185 h 908"/>
                <a:gd name="T70" fmla="*/ 132 w 910"/>
                <a:gd name="T71" fmla="*/ 132 h 908"/>
                <a:gd name="T72" fmla="*/ 185 w 910"/>
                <a:gd name="T73" fmla="*/ 87 h 908"/>
                <a:gd name="T74" fmla="*/ 246 w 910"/>
                <a:gd name="T75" fmla="*/ 51 h 908"/>
                <a:gd name="T76" fmla="*/ 310 w 910"/>
                <a:gd name="T77" fmla="*/ 23 h 908"/>
                <a:gd name="T78" fmla="*/ 380 w 910"/>
                <a:gd name="T79" fmla="*/ 6 h 908"/>
                <a:gd name="T80" fmla="*/ 454 w 910"/>
                <a:gd name="T81" fmla="*/ 0 h 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0" h="908">
                  <a:moveTo>
                    <a:pt x="454" y="0"/>
                  </a:moveTo>
                  <a:lnTo>
                    <a:pt x="527" y="6"/>
                  </a:lnTo>
                  <a:lnTo>
                    <a:pt x="597" y="23"/>
                  </a:lnTo>
                  <a:lnTo>
                    <a:pt x="664" y="51"/>
                  </a:lnTo>
                  <a:lnTo>
                    <a:pt x="722" y="87"/>
                  </a:lnTo>
                  <a:lnTo>
                    <a:pt x="775" y="132"/>
                  </a:lnTo>
                  <a:lnTo>
                    <a:pt x="821" y="185"/>
                  </a:lnTo>
                  <a:lnTo>
                    <a:pt x="858" y="246"/>
                  </a:lnTo>
                  <a:lnTo>
                    <a:pt x="885" y="310"/>
                  </a:lnTo>
                  <a:lnTo>
                    <a:pt x="904" y="380"/>
                  </a:lnTo>
                  <a:lnTo>
                    <a:pt x="910" y="454"/>
                  </a:lnTo>
                  <a:lnTo>
                    <a:pt x="904" y="528"/>
                  </a:lnTo>
                  <a:lnTo>
                    <a:pt x="885" y="598"/>
                  </a:lnTo>
                  <a:lnTo>
                    <a:pt x="858" y="664"/>
                  </a:lnTo>
                  <a:lnTo>
                    <a:pt x="821" y="722"/>
                  </a:lnTo>
                  <a:lnTo>
                    <a:pt x="775" y="775"/>
                  </a:lnTo>
                  <a:lnTo>
                    <a:pt x="722" y="821"/>
                  </a:lnTo>
                  <a:lnTo>
                    <a:pt x="664" y="859"/>
                  </a:lnTo>
                  <a:lnTo>
                    <a:pt x="597" y="885"/>
                  </a:lnTo>
                  <a:lnTo>
                    <a:pt x="527" y="902"/>
                  </a:lnTo>
                  <a:lnTo>
                    <a:pt x="454" y="908"/>
                  </a:lnTo>
                  <a:lnTo>
                    <a:pt x="380" y="902"/>
                  </a:lnTo>
                  <a:lnTo>
                    <a:pt x="310" y="885"/>
                  </a:lnTo>
                  <a:lnTo>
                    <a:pt x="246" y="859"/>
                  </a:lnTo>
                  <a:lnTo>
                    <a:pt x="185" y="821"/>
                  </a:lnTo>
                  <a:lnTo>
                    <a:pt x="132" y="775"/>
                  </a:lnTo>
                  <a:lnTo>
                    <a:pt x="87" y="722"/>
                  </a:lnTo>
                  <a:lnTo>
                    <a:pt x="51" y="664"/>
                  </a:lnTo>
                  <a:lnTo>
                    <a:pt x="22" y="598"/>
                  </a:lnTo>
                  <a:lnTo>
                    <a:pt x="5" y="528"/>
                  </a:lnTo>
                  <a:lnTo>
                    <a:pt x="0" y="454"/>
                  </a:lnTo>
                  <a:lnTo>
                    <a:pt x="5" y="380"/>
                  </a:lnTo>
                  <a:lnTo>
                    <a:pt x="22" y="310"/>
                  </a:lnTo>
                  <a:lnTo>
                    <a:pt x="51" y="246"/>
                  </a:lnTo>
                  <a:lnTo>
                    <a:pt x="87" y="185"/>
                  </a:lnTo>
                  <a:lnTo>
                    <a:pt x="132" y="132"/>
                  </a:lnTo>
                  <a:lnTo>
                    <a:pt x="185" y="87"/>
                  </a:lnTo>
                  <a:lnTo>
                    <a:pt x="246" y="51"/>
                  </a:lnTo>
                  <a:lnTo>
                    <a:pt x="310" y="23"/>
                  </a:lnTo>
                  <a:lnTo>
                    <a:pt x="380" y="6"/>
                  </a:lnTo>
                  <a:lnTo>
                    <a:pt x="4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8" name="Freeform 19"/>
            <p:cNvSpPr>
              <a:spLocks/>
            </p:cNvSpPr>
            <p:nvPr/>
          </p:nvSpPr>
          <p:spPr bwMode="auto">
            <a:xfrm>
              <a:off x="48491775" y="17810163"/>
              <a:ext cx="1389063" cy="2382838"/>
            </a:xfrm>
            <a:custGeom>
              <a:avLst/>
              <a:gdLst>
                <a:gd name="T0" fmla="*/ 1377 w 1749"/>
                <a:gd name="T1" fmla="*/ 4 h 3002"/>
                <a:gd name="T2" fmla="*/ 1428 w 1749"/>
                <a:gd name="T3" fmla="*/ 11 h 3002"/>
                <a:gd name="T4" fmla="*/ 1479 w 1749"/>
                <a:gd name="T5" fmla="*/ 26 h 3002"/>
                <a:gd name="T6" fmla="*/ 1609 w 1749"/>
                <a:gd name="T7" fmla="*/ 96 h 3002"/>
                <a:gd name="T8" fmla="*/ 1709 w 1749"/>
                <a:gd name="T9" fmla="*/ 210 h 3002"/>
                <a:gd name="T10" fmla="*/ 1749 w 1749"/>
                <a:gd name="T11" fmla="*/ 361 h 3002"/>
                <a:gd name="T12" fmla="*/ 1732 w 1749"/>
                <a:gd name="T13" fmla="*/ 1483 h 3002"/>
                <a:gd name="T14" fmla="*/ 1651 w 1749"/>
                <a:gd name="T15" fmla="*/ 1614 h 3002"/>
                <a:gd name="T16" fmla="*/ 1513 w 1749"/>
                <a:gd name="T17" fmla="*/ 1685 h 3002"/>
                <a:gd name="T18" fmla="*/ 1394 w 1749"/>
                <a:gd name="T19" fmla="*/ 1699 h 3002"/>
                <a:gd name="T20" fmla="*/ 1314 w 1749"/>
                <a:gd name="T21" fmla="*/ 1699 h 3002"/>
                <a:gd name="T22" fmla="*/ 1203 w 1749"/>
                <a:gd name="T23" fmla="*/ 1699 h 3002"/>
                <a:gd name="T24" fmla="*/ 1127 w 1749"/>
                <a:gd name="T25" fmla="*/ 1699 h 3002"/>
                <a:gd name="T26" fmla="*/ 1108 w 1749"/>
                <a:gd name="T27" fmla="*/ 1699 h 3002"/>
                <a:gd name="T28" fmla="*/ 1059 w 1749"/>
                <a:gd name="T29" fmla="*/ 1704 h 3002"/>
                <a:gd name="T30" fmla="*/ 987 w 1749"/>
                <a:gd name="T31" fmla="*/ 1727 h 3002"/>
                <a:gd name="T32" fmla="*/ 915 w 1749"/>
                <a:gd name="T33" fmla="*/ 1778 h 3002"/>
                <a:gd name="T34" fmla="*/ 862 w 1749"/>
                <a:gd name="T35" fmla="*/ 1867 h 3002"/>
                <a:gd name="T36" fmla="*/ 849 w 1749"/>
                <a:gd name="T37" fmla="*/ 2007 h 3002"/>
                <a:gd name="T38" fmla="*/ 904 w 1749"/>
                <a:gd name="T39" fmla="*/ 2561 h 3002"/>
                <a:gd name="T40" fmla="*/ 913 w 1749"/>
                <a:gd name="T41" fmla="*/ 2851 h 3002"/>
                <a:gd name="T42" fmla="*/ 841 w 1749"/>
                <a:gd name="T43" fmla="*/ 2953 h 3002"/>
                <a:gd name="T44" fmla="*/ 722 w 1749"/>
                <a:gd name="T45" fmla="*/ 3002 h 3002"/>
                <a:gd name="T46" fmla="*/ 611 w 1749"/>
                <a:gd name="T47" fmla="*/ 2983 h 3002"/>
                <a:gd name="T48" fmla="*/ 510 w 1749"/>
                <a:gd name="T49" fmla="*/ 2892 h 3002"/>
                <a:gd name="T50" fmla="*/ 471 w 1749"/>
                <a:gd name="T51" fmla="*/ 2652 h 3002"/>
                <a:gd name="T52" fmla="*/ 440 w 1749"/>
                <a:gd name="T53" fmla="*/ 2274 h 3002"/>
                <a:gd name="T54" fmla="*/ 425 w 1749"/>
                <a:gd name="T55" fmla="*/ 1992 h 3002"/>
                <a:gd name="T56" fmla="*/ 419 w 1749"/>
                <a:gd name="T57" fmla="*/ 1788 h 3002"/>
                <a:gd name="T58" fmla="*/ 421 w 1749"/>
                <a:gd name="T59" fmla="*/ 1649 h 3002"/>
                <a:gd name="T60" fmla="*/ 429 w 1749"/>
                <a:gd name="T61" fmla="*/ 1559 h 3002"/>
                <a:gd name="T62" fmla="*/ 440 w 1749"/>
                <a:gd name="T63" fmla="*/ 1506 h 3002"/>
                <a:gd name="T64" fmla="*/ 454 w 1749"/>
                <a:gd name="T65" fmla="*/ 1470 h 3002"/>
                <a:gd name="T66" fmla="*/ 478 w 1749"/>
                <a:gd name="T67" fmla="*/ 1426 h 3002"/>
                <a:gd name="T68" fmla="*/ 537 w 1749"/>
                <a:gd name="T69" fmla="*/ 1371 h 3002"/>
                <a:gd name="T70" fmla="*/ 646 w 1749"/>
                <a:gd name="T71" fmla="*/ 1322 h 3002"/>
                <a:gd name="T72" fmla="*/ 832 w 1749"/>
                <a:gd name="T73" fmla="*/ 1286 h 3002"/>
                <a:gd name="T74" fmla="*/ 868 w 1749"/>
                <a:gd name="T75" fmla="*/ 1018 h 3002"/>
                <a:gd name="T76" fmla="*/ 694 w 1749"/>
                <a:gd name="T77" fmla="*/ 1090 h 3002"/>
                <a:gd name="T78" fmla="*/ 465 w 1749"/>
                <a:gd name="T79" fmla="*/ 1122 h 3002"/>
                <a:gd name="T80" fmla="*/ 162 w 1749"/>
                <a:gd name="T81" fmla="*/ 1114 h 3002"/>
                <a:gd name="T82" fmla="*/ 56 w 1749"/>
                <a:gd name="T83" fmla="*/ 1069 h 3002"/>
                <a:gd name="T84" fmla="*/ 1 w 1749"/>
                <a:gd name="T85" fmla="*/ 967 h 3002"/>
                <a:gd name="T86" fmla="*/ 24 w 1749"/>
                <a:gd name="T87" fmla="*/ 849 h 3002"/>
                <a:gd name="T88" fmla="*/ 111 w 1749"/>
                <a:gd name="T89" fmla="*/ 776 h 3002"/>
                <a:gd name="T90" fmla="*/ 280 w 1749"/>
                <a:gd name="T91" fmla="*/ 768 h 3002"/>
                <a:gd name="T92" fmla="*/ 501 w 1749"/>
                <a:gd name="T93" fmla="*/ 755 h 3002"/>
                <a:gd name="T94" fmla="*/ 656 w 1749"/>
                <a:gd name="T95" fmla="*/ 700 h 3002"/>
                <a:gd name="T96" fmla="*/ 764 w 1749"/>
                <a:gd name="T97" fmla="*/ 609 h 3002"/>
                <a:gd name="T98" fmla="*/ 843 w 1749"/>
                <a:gd name="T99" fmla="*/ 480 h 3002"/>
                <a:gd name="T100" fmla="*/ 911 w 1749"/>
                <a:gd name="T101" fmla="*/ 320 h 3002"/>
                <a:gd name="T102" fmla="*/ 981 w 1749"/>
                <a:gd name="T103" fmla="*/ 170 h 3002"/>
                <a:gd name="T104" fmla="*/ 1095 w 1749"/>
                <a:gd name="T105" fmla="*/ 70 h 3002"/>
                <a:gd name="T106" fmla="*/ 1229 w 1749"/>
                <a:gd name="T107" fmla="*/ 13 h 3002"/>
                <a:gd name="T108" fmla="*/ 1271 w 1749"/>
                <a:gd name="T109" fmla="*/ 4 h 3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9" h="3002">
                  <a:moveTo>
                    <a:pt x="1327" y="0"/>
                  </a:moveTo>
                  <a:lnTo>
                    <a:pt x="1352" y="0"/>
                  </a:lnTo>
                  <a:lnTo>
                    <a:pt x="1377" y="4"/>
                  </a:lnTo>
                  <a:lnTo>
                    <a:pt x="1397" y="6"/>
                  </a:lnTo>
                  <a:lnTo>
                    <a:pt x="1414" y="9"/>
                  </a:lnTo>
                  <a:lnTo>
                    <a:pt x="1428" y="11"/>
                  </a:lnTo>
                  <a:lnTo>
                    <a:pt x="1431" y="11"/>
                  </a:lnTo>
                  <a:lnTo>
                    <a:pt x="1433" y="11"/>
                  </a:lnTo>
                  <a:lnTo>
                    <a:pt x="1479" y="26"/>
                  </a:lnTo>
                  <a:lnTo>
                    <a:pt x="1524" y="45"/>
                  </a:lnTo>
                  <a:lnTo>
                    <a:pt x="1568" y="68"/>
                  </a:lnTo>
                  <a:lnTo>
                    <a:pt x="1609" y="96"/>
                  </a:lnTo>
                  <a:lnTo>
                    <a:pt x="1647" y="130"/>
                  </a:lnTo>
                  <a:lnTo>
                    <a:pt x="1681" y="168"/>
                  </a:lnTo>
                  <a:lnTo>
                    <a:pt x="1709" y="210"/>
                  </a:lnTo>
                  <a:lnTo>
                    <a:pt x="1730" y="255"/>
                  </a:lnTo>
                  <a:lnTo>
                    <a:pt x="1744" y="306"/>
                  </a:lnTo>
                  <a:lnTo>
                    <a:pt x="1749" y="361"/>
                  </a:lnTo>
                  <a:lnTo>
                    <a:pt x="1749" y="1364"/>
                  </a:lnTo>
                  <a:lnTo>
                    <a:pt x="1745" y="1426"/>
                  </a:lnTo>
                  <a:lnTo>
                    <a:pt x="1732" y="1483"/>
                  </a:lnTo>
                  <a:lnTo>
                    <a:pt x="1711" y="1532"/>
                  </a:lnTo>
                  <a:lnTo>
                    <a:pt x="1685" y="1576"/>
                  </a:lnTo>
                  <a:lnTo>
                    <a:pt x="1651" y="1614"/>
                  </a:lnTo>
                  <a:lnTo>
                    <a:pt x="1609" y="1644"/>
                  </a:lnTo>
                  <a:lnTo>
                    <a:pt x="1564" y="1666"/>
                  </a:lnTo>
                  <a:lnTo>
                    <a:pt x="1513" y="1685"/>
                  </a:lnTo>
                  <a:lnTo>
                    <a:pt x="1458" y="1695"/>
                  </a:lnTo>
                  <a:lnTo>
                    <a:pt x="1401" y="1699"/>
                  </a:lnTo>
                  <a:lnTo>
                    <a:pt x="1394" y="1699"/>
                  </a:lnTo>
                  <a:lnTo>
                    <a:pt x="1375" y="1699"/>
                  </a:lnTo>
                  <a:lnTo>
                    <a:pt x="1348" y="1699"/>
                  </a:lnTo>
                  <a:lnTo>
                    <a:pt x="1314" y="1699"/>
                  </a:lnTo>
                  <a:lnTo>
                    <a:pt x="1278" y="1699"/>
                  </a:lnTo>
                  <a:lnTo>
                    <a:pt x="1240" y="1699"/>
                  </a:lnTo>
                  <a:lnTo>
                    <a:pt x="1203" y="1699"/>
                  </a:lnTo>
                  <a:lnTo>
                    <a:pt x="1170" y="1699"/>
                  </a:lnTo>
                  <a:lnTo>
                    <a:pt x="1144" y="1699"/>
                  </a:lnTo>
                  <a:lnTo>
                    <a:pt x="1127" y="1699"/>
                  </a:lnTo>
                  <a:lnTo>
                    <a:pt x="1119" y="1699"/>
                  </a:lnTo>
                  <a:lnTo>
                    <a:pt x="1117" y="1699"/>
                  </a:lnTo>
                  <a:lnTo>
                    <a:pt x="1108" y="1699"/>
                  </a:lnTo>
                  <a:lnTo>
                    <a:pt x="1095" y="1699"/>
                  </a:lnTo>
                  <a:lnTo>
                    <a:pt x="1078" y="1701"/>
                  </a:lnTo>
                  <a:lnTo>
                    <a:pt x="1059" y="1704"/>
                  </a:lnTo>
                  <a:lnTo>
                    <a:pt x="1036" y="1710"/>
                  </a:lnTo>
                  <a:lnTo>
                    <a:pt x="1012" y="1718"/>
                  </a:lnTo>
                  <a:lnTo>
                    <a:pt x="987" y="1727"/>
                  </a:lnTo>
                  <a:lnTo>
                    <a:pt x="962" y="1740"/>
                  </a:lnTo>
                  <a:lnTo>
                    <a:pt x="938" y="1757"/>
                  </a:lnTo>
                  <a:lnTo>
                    <a:pt x="915" y="1778"/>
                  </a:lnTo>
                  <a:lnTo>
                    <a:pt x="894" y="1803"/>
                  </a:lnTo>
                  <a:lnTo>
                    <a:pt x="875" y="1833"/>
                  </a:lnTo>
                  <a:lnTo>
                    <a:pt x="862" y="1867"/>
                  </a:lnTo>
                  <a:lnTo>
                    <a:pt x="853" y="1909"/>
                  </a:lnTo>
                  <a:lnTo>
                    <a:pt x="847" y="1954"/>
                  </a:lnTo>
                  <a:lnTo>
                    <a:pt x="849" y="2007"/>
                  </a:lnTo>
                  <a:lnTo>
                    <a:pt x="866" y="2183"/>
                  </a:lnTo>
                  <a:lnTo>
                    <a:pt x="885" y="2368"/>
                  </a:lnTo>
                  <a:lnTo>
                    <a:pt x="904" y="2561"/>
                  </a:lnTo>
                  <a:lnTo>
                    <a:pt x="923" y="2764"/>
                  </a:lnTo>
                  <a:lnTo>
                    <a:pt x="923" y="2807"/>
                  </a:lnTo>
                  <a:lnTo>
                    <a:pt x="913" y="2851"/>
                  </a:lnTo>
                  <a:lnTo>
                    <a:pt x="896" y="2888"/>
                  </a:lnTo>
                  <a:lnTo>
                    <a:pt x="872" y="2924"/>
                  </a:lnTo>
                  <a:lnTo>
                    <a:pt x="841" y="2953"/>
                  </a:lnTo>
                  <a:lnTo>
                    <a:pt x="805" y="2977"/>
                  </a:lnTo>
                  <a:lnTo>
                    <a:pt x="766" y="2994"/>
                  </a:lnTo>
                  <a:lnTo>
                    <a:pt x="722" y="3002"/>
                  </a:lnTo>
                  <a:lnTo>
                    <a:pt x="701" y="3002"/>
                  </a:lnTo>
                  <a:lnTo>
                    <a:pt x="654" y="2998"/>
                  </a:lnTo>
                  <a:lnTo>
                    <a:pt x="611" y="2983"/>
                  </a:lnTo>
                  <a:lnTo>
                    <a:pt x="571" y="2960"/>
                  </a:lnTo>
                  <a:lnTo>
                    <a:pt x="537" y="2928"/>
                  </a:lnTo>
                  <a:lnTo>
                    <a:pt x="510" y="2892"/>
                  </a:lnTo>
                  <a:lnTo>
                    <a:pt x="491" y="2849"/>
                  </a:lnTo>
                  <a:lnTo>
                    <a:pt x="482" y="2801"/>
                  </a:lnTo>
                  <a:lnTo>
                    <a:pt x="471" y="2652"/>
                  </a:lnTo>
                  <a:lnTo>
                    <a:pt x="459" y="2514"/>
                  </a:lnTo>
                  <a:lnTo>
                    <a:pt x="450" y="2389"/>
                  </a:lnTo>
                  <a:lnTo>
                    <a:pt x="440" y="2274"/>
                  </a:lnTo>
                  <a:lnTo>
                    <a:pt x="435" y="2170"/>
                  </a:lnTo>
                  <a:lnTo>
                    <a:pt x="429" y="2077"/>
                  </a:lnTo>
                  <a:lnTo>
                    <a:pt x="425" y="1992"/>
                  </a:lnTo>
                  <a:lnTo>
                    <a:pt x="421" y="1916"/>
                  </a:lnTo>
                  <a:lnTo>
                    <a:pt x="419" y="1848"/>
                  </a:lnTo>
                  <a:lnTo>
                    <a:pt x="419" y="1788"/>
                  </a:lnTo>
                  <a:lnTo>
                    <a:pt x="418" y="1735"/>
                  </a:lnTo>
                  <a:lnTo>
                    <a:pt x="419" y="1689"/>
                  </a:lnTo>
                  <a:lnTo>
                    <a:pt x="421" y="1649"/>
                  </a:lnTo>
                  <a:lnTo>
                    <a:pt x="423" y="1614"/>
                  </a:lnTo>
                  <a:lnTo>
                    <a:pt x="425" y="1585"/>
                  </a:lnTo>
                  <a:lnTo>
                    <a:pt x="429" y="1559"/>
                  </a:lnTo>
                  <a:lnTo>
                    <a:pt x="433" y="1538"/>
                  </a:lnTo>
                  <a:lnTo>
                    <a:pt x="437" y="1521"/>
                  </a:lnTo>
                  <a:lnTo>
                    <a:pt x="440" y="1506"/>
                  </a:lnTo>
                  <a:lnTo>
                    <a:pt x="444" y="1492"/>
                  </a:lnTo>
                  <a:lnTo>
                    <a:pt x="448" y="1481"/>
                  </a:lnTo>
                  <a:lnTo>
                    <a:pt x="454" y="1470"/>
                  </a:lnTo>
                  <a:lnTo>
                    <a:pt x="457" y="1460"/>
                  </a:lnTo>
                  <a:lnTo>
                    <a:pt x="467" y="1443"/>
                  </a:lnTo>
                  <a:lnTo>
                    <a:pt x="478" y="1426"/>
                  </a:lnTo>
                  <a:lnTo>
                    <a:pt x="493" y="1407"/>
                  </a:lnTo>
                  <a:lnTo>
                    <a:pt x="512" y="1390"/>
                  </a:lnTo>
                  <a:lnTo>
                    <a:pt x="537" y="1371"/>
                  </a:lnTo>
                  <a:lnTo>
                    <a:pt x="567" y="1354"/>
                  </a:lnTo>
                  <a:lnTo>
                    <a:pt x="603" y="1337"/>
                  </a:lnTo>
                  <a:lnTo>
                    <a:pt x="646" y="1322"/>
                  </a:lnTo>
                  <a:lnTo>
                    <a:pt x="699" y="1309"/>
                  </a:lnTo>
                  <a:lnTo>
                    <a:pt x="760" y="1296"/>
                  </a:lnTo>
                  <a:lnTo>
                    <a:pt x="832" y="1286"/>
                  </a:lnTo>
                  <a:lnTo>
                    <a:pt x="915" y="1279"/>
                  </a:lnTo>
                  <a:lnTo>
                    <a:pt x="915" y="984"/>
                  </a:lnTo>
                  <a:lnTo>
                    <a:pt x="868" y="1018"/>
                  </a:lnTo>
                  <a:lnTo>
                    <a:pt x="815" y="1046"/>
                  </a:lnTo>
                  <a:lnTo>
                    <a:pt x="756" y="1071"/>
                  </a:lnTo>
                  <a:lnTo>
                    <a:pt x="694" y="1090"/>
                  </a:lnTo>
                  <a:lnTo>
                    <a:pt x="624" y="1105"/>
                  </a:lnTo>
                  <a:lnTo>
                    <a:pt x="548" y="1114"/>
                  </a:lnTo>
                  <a:lnTo>
                    <a:pt x="465" y="1122"/>
                  </a:lnTo>
                  <a:lnTo>
                    <a:pt x="374" y="1124"/>
                  </a:lnTo>
                  <a:lnTo>
                    <a:pt x="274" y="1122"/>
                  </a:lnTo>
                  <a:lnTo>
                    <a:pt x="162" y="1114"/>
                  </a:lnTo>
                  <a:lnTo>
                    <a:pt x="123" y="1107"/>
                  </a:lnTo>
                  <a:lnTo>
                    <a:pt x="87" y="1091"/>
                  </a:lnTo>
                  <a:lnTo>
                    <a:pt x="56" y="1069"/>
                  </a:lnTo>
                  <a:lnTo>
                    <a:pt x="30" y="1038"/>
                  </a:lnTo>
                  <a:lnTo>
                    <a:pt x="13" y="1004"/>
                  </a:lnTo>
                  <a:lnTo>
                    <a:pt x="1" y="967"/>
                  </a:lnTo>
                  <a:lnTo>
                    <a:pt x="0" y="925"/>
                  </a:lnTo>
                  <a:lnTo>
                    <a:pt x="7" y="885"/>
                  </a:lnTo>
                  <a:lnTo>
                    <a:pt x="24" y="849"/>
                  </a:lnTo>
                  <a:lnTo>
                    <a:pt x="47" y="819"/>
                  </a:lnTo>
                  <a:lnTo>
                    <a:pt x="75" y="793"/>
                  </a:lnTo>
                  <a:lnTo>
                    <a:pt x="111" y="776"/>
                  </a:lnTo>
                  <a:lnTo>
                    <a:pt x="149" y="764"/>
                  </a:lnTo>
                  <a:lnTo>
                    <a:pt x="189" y="762"/>
                  </a:lnTo>
                  <a:lnTo>
                    <a:pt x="280" y="768"/>
                  </a:lnTo>
                  <a:lnTo>
                    <a:pt x="361" y="768"/>
                  </a:lnTo>
                  <a:lnTo>
                    <a:pt x="435" y="762"/>
                  </a:lnTo>
                  <a:lnTo>
                    <a:pt x="501" y="755"/>
                  </a:lnTo>
                  <a:lnTo>
                    <a:pt x="558" y="740"/>
                  </a:lnTo>
                  <a:lnTo>
                    <a:pt x="611" y="723"/>
                  </a:lnTo>
                  <a:lnTo>
                    <a:pt x="656" y="700"/>
                  </a:lnTo>
                  <a:lnTo>
                    <a:pt x="696" y="673"/>
                  </a:lnTo>
                  <a:lnTo>
                    <a:pt x="732" y="643"/>
                  </a:lnTo>
                  <a:lnTo>
                    <a:pt x="764" y="609"/>
                  </a:lnTo>
                  <a:lnTo>
                    <a:pt x="794" y="569"/>
                  </a:lnTo>
                  <a:lnTo>
                    <a:pt x="819" y="528"/>
                  </a:lnTo>
                  <a:lnTo>
                    <a:pt x="843" y="480"/>
                  </a:lnTo>
                  <a:lnTo>
                    <a:pt x="866" y="431"/>
                  </a:lnTo>
                  <a:lnTo>
                    <a:pt x="889" y="378"/>
                  </a:lnTo>
                  <a:lnTo>
                    <a:pt x="911" y="320"/>
                  </a:lnTo>
                  <a:lnTo>
                    <a:pt x="934" y="259"/>
                  </a:lnTo>
                  <a:lnTo>
                    <a:pt x="955" y="214"/>
                  </a:lnTo>
                  <a:lnTo>
                    <a:pt x="981" y="170"/>
                  </a:lnTo>
                  <a:lnTo>
                    <a:pt x="1015" y="132"/>
                  </a:lnTo>
                  <a:lnTo>
                    <a:pt x="1053" y="98"/>
                  </a:lnTo>
                  <a:lnTo>
                    <a:pt x="1095" y="70"/>
                  </a:lnTo>
                  <a:lnTo>
                    <a:pt x="1138" y="45"/>
                  </a:lnTo>
                  <a:lnTo>
                    <a:pt x="1184" y="26"/>
                  </a:lnTo>
                  <a:lnTo>
                    <a:pt x="1229" y="13"/>
                  </a:lnTo>
                  <a:lnTo>
                    <a:pt x="1235" y="11"/>
                  </a:lnTo>
                  <a:lnTo>
                    <a:pt x="1250" y="8"/>
                  </a:lnTo>
                  <a:lnTo>
                    <a:pt x="1271" y="4"/>
                  </a:lnTo>
                  <a:lnTo>
                    <a:pt x="1299" y="0"/>
                  </a:lnTo>
                  <a:lnTo>
                    <a:pt x="1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9" name="Freeform 20"/>
            <p:cNvSpPr>
              <a:spLocks/>
            </p:cNvSpPr>
            <p:nvPr/>
          </p:nvSpPr>
          <p:spPr bwMode="auto">
            <a:xfrm>
              <a:off x="49231550" y="18057813"/>
              <a:ext cx="974725" cy="2124075"/>
            </a:xfrm>
            <a:custGeom>
              <a:avLst/>
              <a:gdLst>
                <a:gd name="T0" fmla="*/ 1059 w 1230"/>
                <a:gd name="T1" fmla="*/ 0 h 2677"/>
                <a:gd name="T2" fmla="*/ 1099 w 1230"/>
                <a:gd name="T3" fmla="*/ 4 h 2677"/>
                <a:gd name="T4" fmla="*/ 1135 w 1230"/>
                <a:gd name="T5" fmla="*/ 17 h 2677"/>
                <a:gd name="T6" fmla="*/ 1165 w 1230"/>
                <a:gd name="T7" fmla="*/ 38 h 2677"/>
                <a:gd name="T8" fmla="*/ 1192 w 1230"/>
                <a:gd name="T9" fmla="*/ 65 h 2677"/>
                <a:gd name="T10" fmla="*/ 1213 w 1230"/>
                <a:gd name="T11" fmla="*/ 95 h 2677"/>
                <a:gd name="T12" fmla="*/ 1226 w 1230"/>
                <a:gd name="T13" fmla="*/ 131 h 2677"/>
                <a:gd name="T14" fmla="*/ 1230 w 1230"/>
                <a:gd name="T15" fmla="*/ 170 h 2677"/>
                <a:gd name="T16" fmla="*/ 1230 w 1230"/>
                <a:gd name="T17" fmla="*/ 1648 h 2677"/>
                <a:gd name="T18" fmla="*/ 1224 w 1230"/>
                <a:gd name="T19" fmla="*/ 1688 h 2677"/>
                <a:gd name="T20" fmla="*/ 1211 w 1230"/>
                <a:gd name="T21" fmla="*/ 1725 h 2677"/>
                <a:gd name="T22" fmla="*/ 1190 w 1230"/>
                <a:gd name="T23" fmla="*/ 1758 h 2677"/>
                <a:gd name="T24" fmla="*/ 1162 w 1230"/>
                <a:gd name="T25" fmla="*/ 1782 h 2677"/>
                <a:gd name="T26" fmla="*/ 1162 w 1230"/>
                <a:gd name="T27" fmla="*/ 2677 h 2677"/>
                <a:gd name="T28" fmla="*/ 957 w 1230"/>
                <a:gd name="T29" fmla="*/ 2677 h 2677"/>
                <a:gd name="T30" fmla="*/ 957 w 1230"/>
                <a:gd name="T31" fmla="*/ 1818 h 2677"/>
                <a:gd name="T32" fmla="*/ 346 w 1230"/>
                <a:gd name="T33" fmla="*/ 1818 h 2677"/>
                <a:gd name="T34" fmla="*/ 346 w 1230"/>
                <a:gd name="T35" fmla="*/ 2677 h 2677"/>
                <a:gd name="T36" fmla="*/ 142 w 1230"/>
                <a:gd name="T37" fmla="*/ 2677 h 2677"/>
                <a:gd name="T38" fmla="*/ 142 w 1230"/>
                <a:gd name="T39" fmla="*/ 1814 h 2677"/>
                <a:gd name="T40" fmla="*/ 104 w 1230"/>
                <a:gd name="T41" fmla="*/ 1805 h 2677"/>
                <a:gd name="T42" fmla="*/ 70 w 1230"/>
                <a:gd name="T43" fmla="*/ 1784 h 2677"/>
                <a:gd name="T44" fmla="*/ 42 w 1230"/>
                <a:gd name="T45" fmla="*/ 1758 h 2677"/>
                <a:gd name="T46" fmla="*/ 19 w 1230"/>
                <a:gd name="T47" fmla="*/ 1725 h 2677"/>
                <a:gd name="T48" fmla="*/ 6 w 1230"/>
                <a:gd name="T49" fmla="*/ 1689 h 2677"/>
                <a:gd name="T50" fmla="*/ 0 w 1230"/>
                <a:gd name="T51" fmla="*/ 1648 h 2677"/>
                <a:gd name="T52" fmla="*/ 6 w 1230"/>
                <a:gd name="T53" fmla="*/ 1608 h 2677"/>
                <a:gd name="T54" fmla="*/ 17 w 1230"/>
                <a:gd name="T55" fmla="*/ 1574 h 2677"/>
                <a:gd name="T56" fmla="*/ 38 w 1230"/>
                <a:gd name="T57" fmla="*/ 1542 h 2677"/>
                <a:gd name="T58" fmla="*/ 64 w 1230"/>
                <a:gd name="T59" fmla="*/ 1515 h 2677"/>
                <a:gd name="T60" fmla="*/ 95 w 1230"/>
                <a:gd name="T61" fmla="*/ 1495 h 2677"/>
                <a:gd name="T62" fmla="*/ 131 w 1230"/>
                <a:gd name="T63" fmla="*/ 1483 h 2677"/>
                <a:gd name="T64" fmla="*/ 170 w 1230"/>
                <a:gd name="T65" fmla="*/ 1478 h 2677"/>
                <a:gd name="T66" fmla="*/ 471 w 1230"/>
                <a:gd name="T67" fmla="*/ 1478 h 2677"/>
                <a:gd name="T68" fmla="*/ 537 w 1230"/>
                <a:gd name="T69" fmla="*/ 1476 h 2677"/>
                <a:gd name="T70" fmla="*/ 596 w 1230"/>
                <a:gd name="T71" fmla="*/ 1466 h 2677"/>
                <a:gd name="T72" fmla="*/ 649 w 1230"/>
                <a:gd name="T73" fmla="*/ 1453 h 2677"/>
                <a:gd name="T74" fmla="*/ 694 w 1230"/>
                <a:gd name="T75" fmla="*/ 1434 h 2677"/>
                <a:gd name="T76" fmla="*/ 734 w 1230"/>
                <a:gd name="T77" fmla="*/ 1411 h 2677"/>
                <a:gd name="T78" fmla="*/ 768 w 1230"/>
                <a:gd name="T79" fmla="*/ 1387 h 2677"/>
                <a:gd name="T80" fmla="*/ 797 w 1230"/>
                <a:gd name="T81" fmla="*/ 1360 h 2677"/>
                <a:gd name="T82" fmla="*/ 819 w 1230"/>
                <a:gd name="T83" fmla="*/ 1330 h 2677"/>
                <a:gd name="T84" fmla="*/ 840 w 1230"/>
                <a:gd name="T85" fmla="*/ 1300 h 2677"/>
                <a:gd name="T86" fmla="*/ 855 w 1230"/>
                <a:gd name="T87" fmla="*/ 1268 h 2677"/>
                <a:gd name="T88" fmla="*/ 868 w 1230"/>
                <a:gd name="T89" fmla="*/ 1235 h 2677"/>
                <a:gd name="T90" fmla="*/ 876 w 1230"/>
                <a:gd name="T91" fmla="*/ 1205 h 2677"/>
                <a:gd name="T92" fmla="*/ 884 w 1230"/>
                <a:gd name="T93" fmla="*/ 1175 h 2677"/>
                <a:gd name="T94" fmla="*/ 887 w 1230"/>
                <a:gd name="T95" fmla="*/ 1148 h 2677"/>
                <a:gd name="T96" fmla="*/ 891 w 1230"/>
                <a:gd name="T97" fmla="*/ 1122 h 2677"/>
                <a:gd name="T98" fmla="*/ 891 w 1230"/>
                <a:gd name="T99" fmla="*/ 1101 h 2677"/>
                <a:gd name="T100" fmla="*/ 891 w 1230"/>
                <a:gd name="T101" fmla="*/ 1082 h 2677"/>
                <a:gd name="T102" fmla="*/ 891 w 1230"/>
                <a:gd name="T103" fmla="*/ 1069 h 2677"/>
                <a:gd name="T104" fmla="*/ 891 w 1230"/>
                <a:gd name="T105" fmla="*/ 1060 h 2677"/>
                <a:gd name="T106" fmla="*/ 889 w 1230"/>
                <a:gd name="T107" fmla="*/ 1058 h 2677"/>
                <a:gd name="T108" fmla="*/ 889 w 1230"/>
                <a:gd name="T109" fmla="*/ 170 h 2677"/>
                <a:gd name="T110" fmla="*/ 895 w 1230"/>
                <a:gd name="T111" fmla="*/ 131 h 2677"/>
                <a:gd name="T112" fmla="*/ 908 w 1230"/>
                <a:gd name="T113" fmla="*/ 95 h 2677"/>
                <a:gd name="T114" fmla="*/ 927 w 1230"/>
                <a:gd name="T115" fmla="*/ 65 h 2677"/>
                <a:gd name="T116" fmla="*/ 953 w 1230"/>
                <a:gd name="T117" fmla="*/ 38 h 2677"/>
                <a:gd name="T118" fmla="*/ 986 w 1230"/>
                <a:gd name="T119" fmla="*/ 17 h 2677"/>
                <a:gd name="T120" fmla="*/ 1022 w 1230"/>
                <a:gd name="T121" fmla="*/ 4 h 2677"/>
                <a:gd name="T122" fmla="*/ 1059 w 1230"/>
                <a:gd name="T123" fmla="*/ 0 h 2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30" h="2677">
                  <a:moveTo>
                    <a:pt x="1059" y="0"/>
                  </a:moveTo>
                  <a:lnTo>
                    <a:pt x="1099" y="4"/>
                  </a:lnTo>
                  <a:lnTo>
                    <a:pt x="1135" y="17"/>
                  </a:lnTo>
                  <a:lnTo>
                    <a:pt x="1165" y="38"/>
                  </a:lnTo>
                  <a:lnTo>
                    <a:pt x="1192" y="65"/>
                  </a:lnTo>
                  <a:lnTo>
                    <a:pt x="1213" y="95"/>
                  </a:lnTo>
                  <a:lnTo>
                    <a:pt x="1226" y="131"/>
                  </a:lnTo>
                  <a:lnTo>
                    <a:pt x="1230" y="170"/>
                  </a:lnTo>
                  <a:lnTo>
                    <a:pt x="1230" y="1648"/>
                  </a:lnTo>
                  <a:lnTo>
                    <a:pt x="1224" y="1688"/>
                  </a:lnTo>
                  <a:lnTo>
                    <a:pt x="1211" y="1725"/>
                  </a:lnTo>
                  <a:lnTo>
                    <a:pt x="1190" y="1758"/>
                  </a:lnTo>
                  <a:lnTo>
                    <a:pt x="1162" y="1782"/>
                  </a:lnTo>
                  <a:lnTo>
                    <a:pt x="1162" y="2677"/>
                  </a:lnTo>
                  <a:lnTo>
                    <a:pt x="957" y="2677"/>
                  </a:lnTo>
                  <a:lnTo>
                    <a:pt x="957" y="1818"/>
                  </a:lnTo>
                  <a:lnTo>
                    <a:pt x="346" y="1818"/>
                  </a:lnTo>
                  <a:lnTo>
                    <a:pt x="346" y="2677"/>
                  </a:lnTo>
                  <a:lnTo>
                    <a:pt x="142" y="2677"/>
                  </a:lnTo>
                  <a:lnTo>
                    <a:pt x="142" y="1814"/>
                  </a:lnTo>
                  <a:lnTo>
                    <a:pt x="104" y="1805"/>
                  </a:lnTo>
                  <a:lnTo>
                    <a:pt x="70" y="1784"/>
                  </a:lnTo>
                  <a:lnTo>
                    <a:pt x="42" y="1758"/>
                  </a:lnTo>
                  <a:lnTo>
                    <a:pt x="19" y="1725"/>
                  </a:lnTo>
                  <a:lnTo>
                    <a:pt x="6" y="1689"/>
                  </a:lnTo>
                  <a:lnTo>
                    <a:pt x="0" y="1648"/>
                  </a:lnTo>
                  <a:lnTo>
                    <a:pt x="6" y="1608"/>
                  </a:lnTo>
                  <a:lnTo>
                    <a:pt x="17" y="1574"/>
                  </a:lnTo>
                  <a:lnTo>
                    <a:pt x="38" y="1542"/>
                  </a:lnTo>
                  <a:lnTo>
                    <a:pt x="64" y="1515"/>
                  </a:lnTo>
                  <a:lnTo>
                    <a:pt x="95" y="1495"/>
                  </a:lnTo>
                  <a:lnTo>
                    <a:pt x="131" y="1483"/>
                  </a:lnTo>
                  <a:lnTo>
                    <a:pt x="170" y="1478"/>
                  </a:lnTo>
                  <a:lnTo>
                    <a:pt x="471" y="1478"/>
                  </a:lnTo>
                  <a:lnTo>
                    <a:pt x="537" y="1476"/>
                  </a:lnTo>
                  <a:lnTo>
                    <a:pt x="596" y="1466"/>
                  </a:lnTo>
                  <a:lnTo>
                    <a:pt x="649" y="1453"/>
                  </a:lnTo>
                  <a:lnTo>
                    <a:pt x="694" y="1434"/>
                  </a:lnTo>
                  <a:lnTo>
                    <a:pt x="734" y="1411"/>
                  </a:lnTo>
                  <a:lnTo>
                    <a:pt x="768" y="1387"/>
                  </a:lnTo>
                  <a:lnTo>
                    <a:pt x="797" y="1360"/>
                  </a:lnTo>
                  <a:lnTo>
                    <a:pt x="819" y="1330"/>
                  </a:lnTo>
                  <a:lnTo>
                    <a:pt x="840" y="1300"/>
                  </a:lnTo>
                  <a:lnTo>
                    <a:pt x="855" y="1268"/>
                  </a:lnTo>
                  <a:lnTo>
                    <a:pt x="868" y="1235"/>
                  </a:lnTo>
                  <a:lnTo>
                    <a:pt x="876" y="1205"/>
                  </a:lnTo>
                  <a:lnTo>
                    <a:pt x="884" y="1175"/>
                  </a:lnTo>
                  <a:lnTo>
                    <a:pt x="887" y="1148"/>
                  </a:lnTo>
                  <a:lnTo>
                    <a:pt x="891" y="1122"/>
                  </a:lnTo>
                  <a:lnTo>
                    <a:pt x="891" y="1101"/>
                  </a:lnTo>
                  <a:lnTo>
                    <a:pt x="891" y="1082"/>
                  </a:lnTo>
                  <a:lnTo>
                    <a:pt x="891" y="1069"/>
                  </a:lnTo>
                  <a:lnTo>
                    <a:pt x="891" y="1060"/>
                  </a:lnTo>
                  <a:lnTo>
                    <a:pt x="889" y="1058"/>
                  </a:lnTo>
                  <a:lnTo>
                    <a:pt x="889" y="170"/>
                  </a:lnTo>
                  <a:lnTo>
                    <a:pt x="895" y="131"/>
                  </a:lnTo>
                  <a:lnTo>
                    <a:pt x="908" y="95"/>
                  </a:lnTo>
                  <a:lnTo>
                    <a:pt x="927" y="65"/>
                  </a:lnTo>
                  <a:lnTo>
                    <a:pt x="953" y="38"/>
                  </a:lnTo>
                  <a:lnTo>
                    <a:pt x="986" y="17"/>
                  </a:lnTo>
                  <a:lnTo>
                    <a:pt x="1022" y="4"/>
                  </a:lnTo>
                  <a:lnTo>
                    <a:pt x="10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0" name="Group 99"/>
          <p:cNvGrpSpPr/>
          <p:nvPr/>
        </p:nvGrpSpPr>
        <p:grpSpPr>
          <a:xfrm>
            <a:off x="42184041" y="15963727"/>
            <a:ext cx="1061744" cy="1158260"/>
            <a:chOff x="9044059" y="2245536"/>
            <a:chExt cx="290520" cy="316930"/>
          </a:xfrm>
          <a:solidFill>
            <a:srgbClr val="9C2A46"/>
          </a:solidFill>
        </p:grpSpPr>
        <p:sp>
          <p:nvSpPr>
            <p:cNvPr id="101" name="Freeform 7"/>
            <p:cNvSpPr>
              <a:spLocks/>
            </p:cNvSpPr>
            <p:nvPr/>
          </p:nvSpPr>
          <p:spPr bwMode="auto">
            <a:xfrm>
              <a:off x="9233887" y="2462600"/>
              <a:ext cx="68504" cy="57774"/>
            </a:xfrm>
            <a:custGeom>
              <a:avLst/>
              <a:gdLst>
                <a:gd name="T0" fmla="*/ 695 w 747"/>
                <a:gd name="T1" fmla="*/ 0 h 629"/>
                <a:gd name="T2" fmla="*/ 710 w 747"/>
                <a:gd name="T3" fmla="*/ 3 h 629"/>
                <a:gd name="T4" fmla="*/ 723 w 747"/>
                <a:gd name="T5" fmla="*/ 10 h 629"/>
                <a:gd name="T6" fmla="*/ 735 w 747"/>
                <a:gd name="T7" fmla="*/ 21 h 629"/>
                <a:gd name="T8" fmla="*/ 742 w 747"/>
                <a:gd name="T9" fmla="*/ 33 h 629"/>
                <a:gd name="T10" fmla="*/ 747 w 747"/>
                <a:gd name="T11" fmla="*/ 47 h 629"/>
                <a:gd name="T12" fmla="*/ 747 w 747"/>
                <a:gd name="T13" fmla="*/ 62 h 629"/>
                <a:gd name="T14" fmla="*/ 744 w 747"/>
                <a:gd name="T15" fmla="*/ 76 h 629"/>
                <a:gd name="T16" fmla="*/ 738 w 747"/>
                <a:gd name="T17" fmla="*/ 90 h 629"/>
                <a:gd name="T18" fmla="*/ 380 w 747"/>
                <a:gd name="T19" fmla="*/ 604 h 629"/>
                <a:gd name="T20" fmla="*/ 369 w 747"/>
                <a:gd name="T21" fmla="*/ 617 h 629"/>
                <a:gd name="T22" fmla="*/ 356 w 747"/>
                <a:gd name="T23" fmla="*/ 624 h 629"/>
                <a:gd name="T24" fmla="*/ 340 w 747"/>
                <a:gd name="T25" fmla="*/ 629 h 629"/>
                <a:gd name="T26" fmla="*/ 333 w 747"/>
                <a:gd name="T27" fmla="*/ 629 h 629"/>
                <a:gd name="T28" fmla="*/ 319 w 747"/>
                <a:gd name="T29" fmla="*/ 628 h 629"/>
                <a:gd name="T30" fmla="*/ 307 w 747"/>
                <a:gd name="T31" fmla="*/ 623 h 629"/>
                <a:gd name="T32" fmla="*/ 296 w 747"/>
                <a:gd name="T33" fmla="*/ 616 h 629"/>
                <a:gd name="T34" fmla="*/ 21 w 747"/>
                <a:gd name="T35" fmla="*/ 389 h 629"/>
                <a:gd name="T36" fmla="*/ 10 w 747"/>
                <a:gd name="T37" fmla="*/ 379 h 629"/>
                <a:gd name="T38" fmla="*/ 3 w 747"/>
                <a:gd name="T39" fmla="*/ 365 h 629"/>
                <a:gd name="T40" fmla="*/ 0 w 747"/>
                <a:gd name="T41" fmla="*/ 351 h 629"/>
                <a:gd name="T42" fmla="*/ 0 w 747"/>
                <a:gd name="T43" fmla="*/ 336 h 629"/>
                <a:gd name="T44" fmla="*/ 4 w 747"/>
                <a:gd name="T45" fmla="*/ 322 h 629"/>
                <a:gd name="T46" fmla="*/ 12 w 747"/>
                <a:gd name="T47" fmla="*/ 309 h 629"/>
                <a:gd name="T48" fmla="*/ 24 w 747"/>
                <a:gd name="T49" fmla="*/ 298 h 629"/>
                <a:gd name="T50" fmla="*/ 36 w 747"/>
                <a:gd name="T51" fmla="*/ 291 h 629"/>
                <a:gd name="T52" fmla="*/ 51 w 747"/>
                <a:gd name="T53" fmla="*/ 288 h 629"/>
                <a:gd name="T54" fmla="*/ 66 w 747"/>
                <a:gd name="T55" fmla="*/ 289 h 629"/>
                <a:gd name="T56" fmla="*/ 80 w 747"/>
                <a:gd name="T57" fmla="*/ 293 h 629"/>
                <a:gd name="T58" fmla="*/ 93 w 747"/>
                <a:gd name="T59" fmla="*/ 300 h 629"/>
                <a:gd name="T60" fmla="*/ 321 w 747"/>
                <a:gd name="T61" fmla="*/ 488 h 629"/>
                <a:gd name="T62" fmla="*/ 643 w 747"/>
                <a:gd name="T63" fmla="*/ 24 h 629"/>
                <a:gd name="T64" fmla="*/ 653 w 747"/>
                <a:gd name="T65" fmla="*/ 13 h 629"/>
                <a:gd name="T66" fmla="*/ 666 w 747"/>
                <a:gd name="T67" fmla="*/ 5 h 629"/>
                <a:gd name="T68" fmla="*/ 680 w 747"/>
                <a:gd name="T69" fmla="*/ 1 h 629"/>
                <a:gd name="T70" fmla="*/ 695 w 747"/>
                <a:gd name="T71" fmla="*/ 0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47" h="629">
                  <a:moveTo>
                    <a:pt x="695" y="0"/>
                  </a:moveTo>
                  <a:lnTo>
                    <a:pt x="710" y="3"/>
                  </a:lnTo>
                  <a:lnTo>
                    <a:pt x="723" y="10"/>
                  </a:lnTo>
                  <a:lnTo>
                    <a:pt x="735" y="21"/>
                  </a:lnTo>
                  <a:lnTo>
                    <a:pt x="742" y="33"/>
                  </a:lnTo>
                  <a:lnTo>
                    <a:pt x="747" y="47"/>
                  </a:lnTo>
                  <a:lnTo>
                    <a:pt x="747" y="62"/>
                  </a:lnTo>
                  <a:lnTo>
                    <a:pt x="744" y="76"/>
                  </a:lnTo>
                  <a:lnTo>
                    <a:pt x="738" y="90"/>
                  </a:lnTo>
                  <a:lnTo>
                    <a:pt x="380" y="604"/>
                  </a:lnTo>
                  <a:lnTo>
                    <a:pt x="369" y="617"/>
                  </a:lnTo>
                  <a:lnTo>
                    <a:pt x="356" y="624"/>
                  </a:lnTo>
                  <a:lnTo>
                    <a:pt x="340" y="629"/>
                  </a:lnTo>
                  <a:lnTo>
                    <a:pt x="333" y="629"/>
                  </a:lnTo>
                  <a:lnTo>
                    <a:pt x="319" y="628"/>
                  </a:lnTo>
                  <a:lnTo>
                    <a:pt x="307" y="623"/>
                  </a:lnTo>
                  <a:lnTo>
                    <a:pt x="296" y="616"/>
                  </a:lnTo>
                  <a:lnTo>
                    <a:pt x="21" y="389"/>
                  </a:lnTo>
                  <a:lnTo>
                    <a:pt x="10" y="379"/>
                  </a:lnTo>
                  <a:lnTo>
                    <a:pt x="3" y="365"/>
                  </a:lnTo>
                  <a:lnTo>
                    <a:pt x="0" y="351"/>
                  </a:lnTo>
                  <a:lnTo>
                    <a:pt x="0" y="336"/>
                  </a:lnTo>
                  <a:lnTo>
                    <a:pt x="4" y="322"/>
                  </a:lnTo>
                  <a:lnTo>
                    <a:pt x="12" y="309"/>
                  </a:lnTo>
                  <a:lnTo>
                    <a:pt x="24" y="298"/>
                  </a:lnTo>
                  <a:lnTo>
                    <a:pt x="36" y="291"/>
                  </a:lnTo>
                  <a:lnTo>
                    <a:pt x="51" y="288"/>
                  </a:lnTo>
                  <a:lnTo>
                    <a:pt x="66" y="289"/>
                  </a:lnTo>
                  <a:lnTo>
                    <a:pt x="80" y="293"/>
                  </a:lnTo>
                  <a:lnTo>
                    <a:pt x="93" y="300"/>
                  </a:lnTo>
                  <a:lnTo>
                    <a:pt x="321" y="488"/>
                  </a:lnTo>
                  <a:lnTo>
                    <a:pt x="643" y="24"/>
                  </a:lnTo>
                  <a:lnTo>
                    <a:pt x="653" y="13"/>
                  </a:lnTo>
                  <a:lnTo>
                    <a:pt x="666" y="5"/>
                  </a:lnTo>
                  <a:lnTo>
                    <a:pt x="680" y="1"/>
                  </a:lnTo>
                  <a:lnTo>
                    <a:pt x="695"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2" name="Freeform 8"/>
            <p:cNvSpPr>
              <a:spLocks noEditPoints="1"/>
            </p:cNvSpPr>
            <p:nvPr/>
          </p:nvSpPr>
          <p:spPr bwMode="auto">
            <a:xfrm>
              <a:off x="9044059" y="2245536"/>
              <a:ext cx="290520" cy="316930"/>
            </a:xfrm>
            <a:custGeom>
              <a:avLst/>
              <a:gdLst>
                <a:gd name="T0" fmla="*/ 2173 w 3169"/>
                <a:gd name="T1" fmla="*/ 2124 h 3456"/>
                <a:gd name="T2" fmla="*/ 1931 w 3169"/>
                <a:gd name="T3" fmla="*/ 2304 h 3456"/>
                <a:gd name="T4" fmla="*/ 1799 w 3169"/>
                <a:gd name="T5" fmla="*/ 2579 h 3456"/>
                <a:gd name="T6" fmla="*/ 1794 w 3169"/>
                <a:gd name="T7" fmla="*/ 2801 h 3456"/>
                <a:gd name="T8" fmla="*/ 1856 w 3169"/>
                <a:gd name="T9" fmla="*/ 2994 h 3456"/>
                <a:gd name="T10" fmla="*/ 1914 w 3169"/>
                <a:gd name="T11" fmla="*/ 3087 h 3456"/>
                <a:gd name="T12" fmla="*/ 2039 w 3169"/>
                <a:gd name="T13" fmla="*/ 3213 h 3456"/>
                <a:gd name="T14" fmla="*/ 2293 w 3169"/>
                <a:gd name="T15" fmla="*/ 3328 h 3456"/>
                <a:gd name="T16" fmla="*/ 2608 w 3169"/>
                <a:gd name="T17" fmla="*/ 3313 h 3456"/>
                <a:gd name="T18" fmla="*/ 2867 w 3169"/>
                <a:gd name="T19" fmla="*/ 3155 h 3456"/>
                <a:gd name="T20" fmla="*/ 3024 w 3169"/>
                <a:gd name="T21" fmla="*/ 2896 h 3456"/>
                <a:gd name="T22" fmla="*/ 3040 w 3169"/>
                <a:gd name="T23" fmla="*/ 2579 h 3456"/>
                <a:gd name="T24" fmla="*/ 2908 w 3169"/>
                <a:gd name="T25" fmla="*/ 2304 h 3456"/>
                <a:gd name="T26" fmla="*/ 2666 w 3169"/>
                <a:gd name="T27" fmla="*/ 2124 h 3456"/>
                <a:gd name="T28" fmla="*/ 116 w 3169"/>
                <a:gd name="T29" fmla="*/ 461 h 3456"/>
                <a:gd name="T30" fmla="*/ 1846 w 3169"/>
                <a:gd name="T31" fmla="*/ 3188 h 3456"/>
                <a:gd name="T32" fmla="*/ 1770 w 3169"/>
                <a:gd name="T33" fmla="*/ 3078 h 3456"/>
                <a:gd name="T34" fmla="*/ 1721 w 3169"/>
                <a:gd name="T35" fmla="*/ 2973 h 3456"/>
                <a:gd name="T36" fmla="*/ 1679 w 3169"/>
                <a:gd name="T37" fmla="*/ 2810 h 3456"/>
                <a:gd name="T38" fmla="*/ 1675 w 3169"/>
                <a:gd name="T39" fmla="*/ 2633 h 3456"/>
                <a:gd name="T40" fmla="*/ 1713 w 3169"/>
                <a:gd name="T41" fmla="*/ 2461 h 3456"/>
                <a:gd name="T42" fmla="*/ 1794 w 3169"/>
                <a:gd name="T43" fmla="*/ 2298 h 3456"/>
                <a:gd name="T44" fmla="*/ 1905 w 3169"/>
                <a:gd name="T45" fmla="*/ 2165 h 3456"/>
                <a:gd name="T46" fmla="*/ 2047 w 3169"/>
                <a:gd name="T47" fmla="*/ 2058 h 3456"/>
                <a:gd name="T48" fmla="*/ 2209 w 3169"/>
                <a:gd name="T49" fmla="*/ 1989 h 3456"/>
                <a:gd name="T50" fmla="*/ 2357 w 3169"/>
                <a:gd name="T51" fmla="*/ 1962 h 3456"/>
                <a:gd name="T52" fmla="*/ 1956 w 3169"/>
                <a:gd name="T53" fmla="*/ 594 h 3456"/>
                <a:gd name="T54" fmla="*/ 576 w 3169"/>
                <a:gd name="T55" fmla="*/ 634 h 3456"/>
                <a:gd name="T56" fmla="*/ 518 w 3169"/>
                <a:gd name="T57" fmla="*/ 576 h 3456"/>
                <a:gd name="T58" fmla="*/ 1844 w 3169"/>
                <a:gd name="T59" fmla="*/ 518 h 3456"/>
                <a:gd name="T60" fmla="*/ 1545 w 3169"/>
                <a:gd name="T61" fmla="*/ 437 h 3456"/>
                <a:gd name="T62" fmla="*/ 961 w 3169"/>
                <a:gd name="T63" fmla="*/ 458 h 3456"/>
                <a:gd name="T64" fmla="*/ 923 w 3169"/>
                <a:gd name="T65" fmla="*/ 288 h 3456"/>
                <a:gd name="T66" fmla="*/ 1440 w 3169"/>
                <a:gd name="T67" fmla="*/ 115 h 3456"/>
                <a:gd name="T68" fmla="*/ 1532 w 3169"/>
                <a:gd name="T69" fmla="*/ 12 h 3456"/>
                <a:gd name="T70" fmla="*/ 1901 w 3169"/>
                <a:gd name="T71" fmla="*/ 173 h 3456"/>
                <a:gd name="T72" fmla="*/ 1958 w 3169"/>
                <a:gd name="T73" fmla="*/ 230 h 3456"/>
                <a:gd name="T74" fmla="*/ 2466 w 3169"/>
                <a:gd name="T75" fmla="*/ 370 h 3456"/>
                <a:gd name="T76" fmla="*/ 2610 w 3169"/>
                <a:gd name="T77" fmla="*/ 1984 h 3456"/>
                <a:gd name="T78" fmla="*/ 2898 w 3169"/>
                <a:gd name="T79" fmla="*/ 2131 h 3456"/>
                <a:gd name="T80" fmla="*/ 3095 w 3169"/>
                <a:gd name="T81" fmla="*/ 2385 h 3456"/>
                <a:gd name="T82" fmla="*/ 3169 w 3169"/>
                <a:gd name="T83" fmla="*/ 2707 h 3456"/>
                <a:gd name="T84" fmla="*/ 3097 w 3169"/>
                <a:gd name="T85" fmla="*/ 3028 h 3456"/>
                <a:gd name="T86" fmla="*/ 2902 w 3169"/>
                <a:gd name="T87" fmla="*/ 3280 h 3456"/>
                <a:gd name="T88" fmla="*/ 2618 w 3169"/>
                <a:gd name="T89" fmla="*/ 3429 h 3456"/>
                <a:gd name="T90" fmla="*/ 2298 w 3169"/>
                <a:gd name="T91" fmla="*/ 3446 h 3456"/>
                <a:gd name="T92" fmla="*/ 2022 w 3169"/>
                <a:gd name="T93" fmla="*/ 3341 h 3456"/>
                <a:gd name="T94" fmla="*/ 3 w 3169"/>
                <a:gd name="T95" fmla="*/ 3301 h 3456"/>
                <a:gd name="T96" fmla="*/ 24 w 3169"/>
                <a:gd name="T97" fmla="*/ 357 h 3456"/>
                <a:gd name="T98" fmla="*/ 521 w 3169"/>
                <a:gd name="T99" fmla="*/ 213 h 3456"/>
                <a:gd name="T100" fmla="*/ 923 w 3169"/>
                <a:gd name="T101" fmla="*/ 173 h 3456"/>
                <a:gd name="T102" fmla="*/ 961 w 3169"/>
                <a:gd name="T103" fmla="*/ 3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69" h="3456">
                  <a:moveTo>
                    <a:pt x="2420" y="2074"/>
                  </a:moveTo>
                  <a:lnTo>
                    <a:pt x="2355" y="2077"/>
                  </a:lnTo>
                  <a:lnTo>
                    <a:pt x="2292" y="2086"/>
                  </a:lnTo>
                  <a:lnTo>
                    <a:pt x="2232" y="2102"/>
                  </a:lnTo>
                  <a:lnTo>
                    <a:pt x="2173" y="2124"/>
                  </a:lnTo>
                  <a:lnTo>
                    <a:pt x="2118" y="2150"/>
                  </a:lnTo>
                  <a:lnTo>
                    <a:pt x="2065" y="2181"/>
                  </a:lnTo>
                  <a:lnTo>
                    <a:pt x="2017" y="2218"/>
                  </a:lnTo>
                  <a:lnTo>
                    <a:pt x="1972" y="2259"/>
                  </a:lnTo>
                  <a:lnTo>
                    <a:pt x="1931" y="2304"/>
                  </a:lnTo>
                  <a:lnTo>
                    <a:pt x="1894" y="2353"/>
                  </a:lnTo>
                  <a:lnTo>
                    <a:pt x="1863" y="2406"/>
                  </a:lnTo>
                  <a:lnTo>
                    <a:pt x="1836" y="2461"/>
                  </a:lnTo>
                  <a:lnTo>
                    <a:pt x="1815" y="2519"/>
                  </a:lnTo>
                  <a:lnTo>
                    <a:pt x="1799" y="2579"/>
                  </a:lnTo>
                  <a:lnTo>
                    <a:pt x="1790" y="2642"/>
                  </a:lnTo>
                  <a:lnTo>
                    <a:pt x="1787" y="2707"/>
                  </a:lnTo>
                  <a:lnTo>
                    <a:pt x="1788" y="2744"/>
                  </a:lnTo>
                  <a:lnTo>
                    <a:pt x="1791" y="2781"/>
                  </a:lnTo>
                  <a:lnTo>
                    <a:pt x="1794" y="2801"/>
                  </a:lnTo>
                  <a:lnTo>
                    <a:pt x="1803" y="2852"/>
                  </a:lnTo>
                  <a:lnTo>
                    <a:pt x="1810" y="2876"/>
                  </a:lnTo>
                  <a:lnTo>
                    <a:pt x="1824" y="2921"/>
                  </a:lnTo>
                  <a:lnTo>
                    <a:pt x="1833" y="2944"/>
                  </a:lnTo>
                  <a:lnTo>
                    <a:pt x="1856" y="2994"/>
                  </a:lnTo>
                  <a:lnTo>
                    <a:pt x="1859" y="3001"/>
                  </a:lnTo>
                  <a:lnTo>
                    <a:pt x="1863" y="3009"/>
                  </a:lnTo>
                  <a:lnTo>
                    <a:pt x="1880" y="3038"/>
                  </a:lnTo>
                  <a:lnTo>
                    <a:pt x="1898" y="3066"/>
                  </a:lnTo>
                  <a:lnTo>
                    <a:pt x="1914" y="3087"/>
                  </a:lnTo>
                  <a:lnTo>
                    <a:pt x="1942" y="3122"/>
                  </a:lnTo>
                  <a:lnTo>
                    <a:pt x="1961" y="3143"/>
                  </a:lnTo>
                  <a:lnTo>
                    <a:pt x="1994" y="3175"/>
                  </a:lnTo>
                  <a:lnTo>
                    <a:pt x="2012" y="3191"/>
                  </a:lnTo>
                  <a:lnTo>
                    <a:pt x="2039" y="3213"/>
                  </a:lnTo>
                  <a:lnTo>
                    <a:pt x="2068" y="3234"/>
                  </a:lnTo>
                  <a:lnTo>
                    <a:pt x="2120" y="3265"/>
                  </a:lnTo>
                  <a:lnTo>
                    <a:pt x="2175" y="3292"/>
                  </a:lnTo>
                  <a:lnTo>
                    <a:pt x="2233" y="3313"/>
                  </a:lnTo>
                  <a:lnTo>
                    <a:pt x="2293" y="3328"/>
                  </a:lnTo>
                  <a:lnTo>
                    <a:pt x="2355" y="3338"/>
                  </a:lnTo>
                  <a:lnTo>
                    <a:pt x="2420" y="3341"/>
                  </a:lnTo>
                  <a:lnTo>
                    <a:pt x="2484" y="3338"/>
                  </a:lnTo>
                  <a:lnTo>
                    <a:pt x="2547" y="3328"/>
                  </a:lnTo>
                  <a:lnTo>
                    <a:pt x="2608" y="3313"/>
                  </a:lnTo>
                  <a:lnTo>
                    <a:pt x="2666" y="3291"/>
                  </a:lnTo>
                  <a:lnTo>
                    <a:pt x="2722" y="3264"/>
                  </a:lnTo>
                  <a:lnTo>
                    <a:pt x="2774" y="3232"/>
                  </a:lnTo>
                  <a:lnTo>
                    <a:pt x="2822" y="3196"/>
                  </a:lnTo>
                  <a:lnTo>
                    <a:pt x="2867" y="3155"/>
                  </a:lnTo>
                  <a:lnTo>
                    <a:pt x="2908" y="3110"/>
                  </a:lnTo>
                  <a:lnTo>
                    <a:pt x="2945" y="3061"/>
                  </a:lnTo>
                  <a:lnTo>
                    <a:pt x="2976" y="3009"/>
                  </a:lnTo>
                  <a:lnTo>
                    <a:pt x="3004" y="2953"/>
                  </a:lnTo>
                  <a:lnTo>
                    <a:pt x="3024" y="2896"/>
                  </a:lnTo>
                  <a:lnTo>
                    <a:pt x="3040" y="2835"/>
                  </a:lnTo>
                  <a:lnTo>
                    <a:pt x="3050" y="2772"/>
                  </a:lnTo>
                  <a:lnTo>
                    <a:pt x="3053" y="2707"/>
                  </a:lnTo>
                  <a:lnTo>
                    <a:pt x="3050" y="2642"/>
                  </a:lnTo>
                  <a:lnTo>
                    <a:pt x="3040" y="2579"/>
                  </a:lnTo>
                  <a:lnTo>
                    <a:pt x="3024" y="2519"/>
                  </a:lnTo>
                  <a:lnTo>
                    <a:pt x="3004" y="2461"/>
                  </a:lnTo>
                  <a:lnTo>
                    <a:pt x="2976" y="2406"/>
                  </a:lnTo>
                  <a:lnTo>
                    <a:pt x="2945" y="2353"/>
                  </a:lnTo>
                  <a:lnTo>
                    <a:pt x="2908" y="2304"/>
                  </a:lnTo>
                  <a:lnTo>
                    <a:pt x="2867" y="2259"/>
                  </a:lnTo>
                  <a:lnTo>
                    <a:pt x="2822" y="2218"/>
                  </a:lnTo>
                  <a:lnTo>
                    <a:pt x="2774" y="2181"/>
                  </a:lnTo>
                  <a:lnTo>
                    <a:pt x="2722" y="2150"/>
                  </a:lnTo>
                  <a:lnTo>
                    <a:pt x="2666" y="2124"/>
                  </a:lnTo>
                  <a:lnTo>
                    <a:pt x="2608" y="2102"/>
                  </a:lnTo>
                  <a:lnTo>
                    <a:pt x="2547" y="2086"/>
                  </a:lnTo>
                  <a:lnTo>
                    <a:pt x="2484" y="2077"/>
                  </a:lnTo>
                  <a:lnTo>
                    <a:pt x="2420" y="2074"/>
                  </a:lnTo>
                  <a:close/>
                  <a:moveTo>
                    <a:pt x="116" y="461"/>
                  </a:moveTo>
                  <a:lnTo>
                    <a:pt x="116" y="3226"/>
                  </a:lnTo>
                  <a:lnTo>
                    <a:pt x="1880" y="3226"/>
                  </a:lnTo>
                  <a:lnTo>
                    <a:pt x="1866" y="3210"/>
                  </a:lnTo>
                  <a:lnTo>
                    <a:pt x="1853" y="3195"/>
                  </a:lnTo>
                  <a:lnTo>
                    <a:pt x="1846" y="3188"/>
                  </a:lnTo>
                  <a:lnTo>
                    <a:pt x="1840" y="3181"/>
                  </a:lnTo>
                  <a:lnTo>
                    <a:pt x="1808" y="3138"/>
                  </a:lnTo>
                  <a:lnTo>
                    <a:pt x="1802" y="3130"/>
                  </a:lnTo>
                  <a:lnTo>
                    <a:pt x="1797" y="3122"/>
                  </a:lnTo>
                  <a:lnTo>
                    <a:pt x="1770" y="3078"/>
                  </a:lnTo>
                  <a:lnTo>
                    <a:pt x="1759" y="3060"/>
                  </a:lnTo>
                  <a:lnTo>
                    <a:pt x="1749" y="3038"/>
                  </a:lnTo>
                  <a:lnTo>
                    <a:pt x="1738" y="3016"/>
                  </a:lnTo>
                  <a:lnTo>
                    <a:pt x="1729" y="2994"/>
                  </a:lnTo>
                  <a:lnTo>
                    <a:pt x="1721" y="2973"/>
                  </a:lnTo>
                  <a:lnTo>
                    <a:pt x="1713" y="2952"/>
                  </a:lnTo>
                  <a:lnTo>
                    <a:pt x="1704" y="2926"/>
                  </a:lnTo>
                  <a:lnTo>
                    <a:pt x="1693" y="2884"/>
                  </a:lnTo>
                  <a:lnTo>
                    <a:pt x="1686" y="2855"/>
                  </a:lnTo>
                  <a:lnTo>
                    <a:pt x="1679" y="2810"/>
                  </a:lnTo>
                  <a:lnTo>
                    <a:pt x="1675" y="2782"/>
                  </a:lnTo>
                  <a:lnTo>
                    <a:pt x="1671" y="2745"/>
                  </a:lnTo>
                  <a:lnTo>
                    <a:pt x="1670" y="2707"/>
                  </a:lnTo>
                  <a:lnTo>
                    <a:pt x="1671" y="2669"/>
                  </a:lnTo>
                  <a:lnTo>
                    <a:pt x="1675" y="2633"/>
                  </a:lnTo>
                  <a:lnTo>
                    <a:pt x="1679" y="2608"/>
                  </a:lnTo>
                  <a:lnTo>
                    <a:pt x="1686" y="2560"/>
                  </a:lnTo>
                  <a:lnTo>
                    <a:pt x="1692" y="2532"/>
                  </a:lnTo>
                  <a:lnTo>
                    <a:pt x="1704" y="2489"/>
                  </a:lnTo>
                  <a:lnTo>
                    <a:pt x="1713" y="2461"/>
                  </a:lnTo>
                  <a:lnTo>
                    <a:pt x="1728" y="2422"/>
                  </a:lnTo>
                  <a:lnTo>
                    <a:pt x="1741" y="2394"/>
                  </a:lnTo>
                  <a:lnTo>
                    <a:pt x="1758" y="2358"/>
                  </a:lnTo>
                  <a:lnTo>
                    <a:pt x="1774" y="2330"/>
                  </a:lnTo>
                  <a:lnTo>
                    <a:pt x="1794" y="2298"/>
                  </a:lnTo>
                  <a:lnTo>
                    <a:pt x="1813" y="2270"/>
                  </a:lnTo>
                  <a:lnTo>
                    <a:pt x="1836" y="2240"/>
                  </a:lnTo>
                  <a:lnTo>
                    <a:pt x="1857" y="2216"/>
                  </a:lnTo>
                  <a:lnTo>
                    <a:pt x="1882" y="2188"/>
                  </a:lnTo>
                  <a:lnTo>
                    <a:pt x="1905" y="2165"/>
                  </a:lnTo>
                  <a:lnTo>
                    <a:pt x="1933" y="2140"/>
                  </a:lnTo>
                  <a:lnTo>
                    <a:pt x="1958" y="2119"/>
                  </a:lnTo>
                  <a:lnTo>
                    <a:pt x="1989" y="2097"/>
                  </a:lnTo>
                  <a:lnTo>
                    <a:pt x="2016" y="2078"/>
                  </a:lnTo>
                  <a:lnTo>
                    <a:pt x="2047" y="2058"/>
                  </a:lnTo>
                  <a:lnTo>
                    <a:pt x="2077" y="2042"/>
                  </a:lnTo>
                  <a:lnTo>
                    <a:pt x="2110" y="2025"/>
                  </a:lnTo>
                  <a:lnTo>
                    <a:pt x="2142" y="2013"/>
                  </a:lnTo>
                  <a:lnTo>
                    <a:pt x="2177" y="1999"/>
                  </a:lnTo>
                  <a:lnTo>
                    <a:pt x="2209" y="1989"/>
                  </a:lnTo>
                  <a:lnTo>
                    <a:pt x="2246" y="1979"/>
                  </a:lnTo>
                  <a:lnTo>
                    <a:pt x="2280" y="1972"/>
                  </a:lnTo>
                  <a:lnTo>
                    <a:pt x="2319" y="1966"/>
                  </a:lnTo>
                  <a:lnTo>
                    <a:pt x="2352" y="1962"/>
                  </a:lnTo>
                  <a:lnTo>
                    <a:pt x="2357" y="1962"/>
                  </a:lnTo>
                  <a:lnTo>
                    <a:pt x="2363" y="1960"/>
                  </a:lnTo>
                  <a:lnTo>
                    <a:pt x="2363" y="461"/>
                  </a:lnTo>
                  <a:lnTo>
                    <a:pt x="1958" y="461"/>
                  </a:lnTo>
                  <a:lnTo>
                    <a:pt x="1958" y="576"/>
                  </a:lnTo>
                  <a:lnTo>
                    <a:pt x="1956" y="594"/>
                  </a:lnTo>
                  <a:lnTo>
                    <a:pt x="1948" y="610"/>
                  </a:lnTo>
                  <a:lnTo>
                    <a:pt x="1935" y="622"/>
                  </a:lnTo>
                  <a:lnTo>
                    <a:pt x="1920" y="630"/>
                  </a:lnTo>
                  <a:lnTo>
                    <a:pt x="1901" y="634"/>
                  </a:lnTo>
                  <a:lnTo>
                    <a:pt x="576" y="634"/>
                  </a:lnTo>
                  <a:lnTo>
                    <a:pt x="558" y="630"/>
                  </a:lnTo>
                  <a:lnTo>
                    <a:pt x="542" y="622"/>
                  </a:lnTo>
                  <a:lnTo>
                    <a:pt x="530" y="610"/>
                  </a:lnTo>
                  <a:lnTo>
                    <a:pt x="521" y="594"/>
                  </a:lnTo>
                  <a:lnTo>
                    <a:pt x="518" y="576"/>
                  </a:lnTo>
                  <a:lnTo>
                    <a:pt x="518" y="461"/>
                  </a:lnTo>
                  <a:lnTo>
                    <a:pt x="116" y="461"/>
                  </a:lnTo>
                  <a:close/>
                  <a:moveTo>
                    <a:pt x="635" y="288"/>
                  </a:moveTo>
                  <a:lnTo>
                    <a:pt x="635" y="518"/>
                  </a:lnTo>
                  <a:lnTo>
                    <a:pt x="1844" y="518"/>
                  </a:lnTo>
                  <a:lnTo>
                    <a:pt x="1844" y="288"/>
                  </a:lnTo>
                  <a:lnTo>
                    <a:pt x="1556" y="288"/>
                  </a:lnTo>
                  <a:lnTo>
                    <a:pt x="1556" y="403"/>
                  </a:lnTo>
                  <a:lnTo>
                    <a:pt x="1553" y="421"/>
                  </a:lnTo>
                  <a:lnTo>
                    <a:pt x="1545" y="437"/>
                  </a:lnTo>
                  <a:lnTo>
                    <a:pt x="1532" y="449"/>
                  </a:lnTo>
                  <a:lnTo>
                    <a:pt x="1516" y="458"/>
                  </a:lnTo>
                  <a:lnTo>
                    <a:pt x="1499" y="461"/>
                  </a:lnTo>
                  <a:lnTo>
                    <a:pt x="980" y="461"/>
                  </a:lnTo>
                  <a:lnTo>
                    <a:pt x="961" y="458"/>
                  </a:lnTo>
                  <a:lnTo>
                    <a:pt x="946" y="449"/>
                  </a:lnTo>
                  <a:lnTo>
                    <a:pt x="933" y="437"/>
                  </a:lnTo>
                  <a:lnTo>
                    <a:pt x="925" y="421"/>
                  </a:lnTo>
                  <a:lnTo>
                    <a:pt x="923" y="403"/>
                  </a:lnTo>
                  <a:lnTo>
                    <a:pt x="923" y="288"/>
                  </a:lnTo>
                  <a:lnTo>
                    <a:pt x="635" y="288"/>
                  </a:lnTo>
                  <a:close/>
                  <a:moveTo>
                    <a:pt x="1037" y="115"/>
                  </a:moveTo>
                  <a:lnTo>
                    <a:pt x="1037" y="346"/>
                  </a:lnTo>
                  <a:lnTo>
                    <a:pt x="1440" y="346"/>
                  </a:lnTo>
                  <a:lnTo>
                    <a:pt x="1440" y="115"/>
                  </a:lnTo>
                  <a:lnTo>
                    <a:pt x="1037" y="115"/>
                  </a:lnTo>
                  <a:close/>
                  <a:moveTo>
                    <a:pt x="980" y="0"/>
                  </a:moveTo>
                  <a:lnTo>
                    <a:pt x="1499" y="0"/>
                  </a:lnTo>
                  <a:lnTo>
                    <a:pt x="1516" y="3"/>
                  </a:lnTo>
                  <a:lnTo>
                    <a:pt x="1532" y="12"/>
                  </a:lnTo>
                  <a:lnTo>
                    <a:pt x="1545" y="24"/>
                  </a:lnTo>
                  <a:lnTo>
                    <a:pt x="1553" y="40"/>
                  </a:lnTo>
                  <a:lnTo>
                    <a:pt x="1556" y="58"/>
                  </a:lnTo>
                  <a:lnTo>
                    <a:pt x="1556" y="173"/>
                  </a:lnTo>
                  <a:lnTo>
                    <a:pt x="1901" y="173"/>
                  </a:lnTo>
                  <a:lnTo>
                    <a:pt x="1920" y="176"/>
                  </a:lnTo>
                  <a:lnTo>
                    <a:pt x="1935" y="184"/>
                  </a:lnTo>
                  <a:lnTo>
                    <a:pt x="1948" y="196"/>
                  </a:lnTo>
                  <a:lnTo>
                    <a:pt x="1956" y="213"/>
                  </a:lnTo>
                  <a:lnTo>
                    <a:pt x="1958" y="230"/>
                  </a:lnTo>
                  <a:lnTo>
                    <a:pt x="1958" y="346"/>
                  </a:lnTo>
                  <a:lnTo>
                    <a:pt x="2420" y="346"/>
                  </a:lnTo>
                  <a:lnTo>
                    <a:pt x="2438" y="349"/>
                  </a:lnTo>
                  <a:lnTo>
                    <a:pt x="2454" y="357"/>
                  </a:lnTo>
                  <a:lnTo>
                    <a:pt x="2466" y="370"/>
                  </a:lnTo>
                  <a:lnTo>
                    <a:pt x="2475" y="385"/>
                  </a:lnTo>
                  <a:lnTo>
                    <a:pt x="2477" y="403"/>
                  </a:lnTo>
                  <a:lnTo>
                    <a:pt x="2477" y="1962"/>
                  </a:lnTo>
                  <a:lnTo>
                    <a:pt x="2545" y="1970"/>
                  </a:lnTo>
                  <a:lnTo>
                    <a:pt x="2610" y="1984"/>
                  </a:lnTo>
                  <a:lnTo>
                    <a:pt x="2673" y="2003"/>
                  </a:lnTo>
                  <a:lnTo>
                    <a:pt x="2733" y="2029"/>
                  </a:lnTo>
                  <a:lnTo>
                    <a:pt x="2791" y="2058"/>
                  </a:lnTo>
                  <a:lnTo>
                    <a:pt x="2845" y="2092"/>
                  </a:lnTo>
                  <a:lnTo>
                    <a:pt x="2898" y="2131"/>
                  </a:lnTo>
                  <a:lnTo>
                    <a:pt x="2945" y="2175"/>
                  </a:lnTo>
                  <a:lnTo>
                    <a:pt x="2989" y="2222"/>
                  </a:lnTo>
                  <a:lnTo>
                    <a:pt x="3029" y="2273"/>
                  </a:lnTo>
                  <a:lnTo>
                    <a:pt x="3064" y="2327"/>
                  </a:lnTo>
                  <a:lnTo>
                    <a:pt x="3095" y="2385"/>
                  </a:lnTo>
                  <a:lnTo>
                    <a:pt x="3121" y="2444"/>
                  </a:lnTo>
                  <a:lnTo>
                    <a:pt x="3141" y="2507"/>
                  </a:lnTo>
                  <a:lnTo>
                    <a:pt x="3156" y="2572"/>
                  </a:lnTo>
                  <a:lnTo>
                    <a:pt x="3166" y="2639"/>
                  </a:lnTo>
                  <a:lnTo>
                    <a:pt x="3169" y="2707"/>
                  </a:lnTo>
                  <a:lnTo>
                    <a:pt x="3166" y="2775"/>
                  </a:lnTo>
                  <a:lnTo>
                    <a:pt x="3156" y="2841"/>
                  </a:lnTo>
                  <a:lnTo>
                    <a:pt x="3142" y="2906"/>
                  </a:lnTo>
                  <a:lnTo>
                    <a:pt x="3122" y="2968"/>
                  </a:lnTo>
                  <a:lnTo>
                    <a:pt x="3097" y="3028"/>
                  </a:lnTo>
                  <a:lnTo>
                    <a:pt x="3066" y="3085"/>
                  </a:lnTo>
                  <a:lnTo>
                    <a:pt x="3032" y="3139"/>
                  </a:lnTo>
                  <a:lnTo>
                    <a:pt x="2992" y="3189"/>
                  </a:lnTo>
                  <a:lnTo>
                    <a:pt x="2949" y="3236"/>
                  </a:lnTo>
                  <a:lnTo>
                    <a:pt x="2902" y="3280"/>
                  </a:lnTo>
                  <a:lnTo>
                    <a:pt x="2852" y="3319"/>
                  </a:lnTo>
                  <a:lnTo>
                    <a:pt x="2797" y="3353"/>
                  </a:lnTo>
                  <a:lnTo>
                    <a:pt x="2741" y="3384"/>
                  </a:lnTo>
                  <a:lnTo>
                    <a:pt x="2681" y="3409"/>
                  </a:lnTo>
                  <a:lnTo>
                    <a:pt x="2618" y="3429"/>
                  </a:lnTo>
                  <a:lnTo>
                    <a:pt x="2554" y="3443"/>
                  </a:lnTo>
                  <a:lnTo>
                    <a:pt x="2488" y="3453"/>
                  </a:lnTo>
                  <a:lnTo>
                    <a:pt x="2420" y="3456"/>
                  </a:lnTo>
                  <a:lnTo>
                    <a:pt x="2357" y="3454"/>
                  </a:lnTo>
                  <a:lnTo>
                    <a:pt x="2298" y="3446"/>
                  </a:lnTo>
                  <a:lnTo>
                    <a:pt x="2238" y="3433"/>
                  </a:lnTo>
                  <a:lnTo>
                    <a:pt x="2181" y="3416"/>
                  </a:lnTo>
                  <a:lnTo>
                    <a:pt x="2126" y="3395"/>
                  </a:lnTo>
                  <a:lnTo>
                    <a:pt x="2074" y="3370"/>
                  </a:lnTo>
                  <a:lnTo>
                    <a:pt x="2022" y="3341"/>
                  </a:lnTo>
                  <a:lnTo>
                    <a:pt x="59" y="3341"/>
                  </a:lnTo>
                  <a:lnTo>
                    <a:pt x="40" y="3338"/>
                  </a:lnTo>
                  <a:lnTo>
                    <a:pt x="24" y="3329"/>
                  </a:lnTo>
                  <a:lnTo>
                    <a:pt x="11" y="3317"/>
                  </a:lnTo>
                  <a:lnTo>
                    <a:pt x="3" y="3301"/>
                  </a:lnTo>
                  <a:lnTo>
                    <a:pt x="0" y="3283"/>
                  </a:lnTo>
                  <a:lnTo>
                    <a:pt x="0" y="403"/>
                  </a:lnTo>
                  <a:lnTo>
                    <a:pt x="3" y="385"/>
                  </a:lnTo>
                  <a:lnTo>
                    <a:pt x="11" y="370"/>
                  </a:lnTo>
                  <a:lnTo>
                    <a:pt x="24" y="357"/>
                  </a:lnTo>
                  <a:lnTo>
                    <a:pt x="40" y="349"/>
                  </a:lnTo>
                  <a:lnTo>
                    <a:pt x="59" y="346"/>
                  </a:lnTo>
                  <a:lnTo>
                    <a:pt x="518" y="346"/>
                  </a:lnTo>
                  <a:lnTo>
                    <a:pt x="518" y="230"/>
                  </a:lnTo>
                  <a:lnTo>
                    <a:pt x="521" y="213"/>
                  </a:lnTo>
                  <a:lnTo>
                    <a:pt x="530" y="196"/>
                  </a:lnTo>
                  <a:lnTo>
                    <a:pt x="542" y="184"/>
                  </a:lnTo>
                  <a:lnTo>
                    <a:pt x="558" y="176"/>
                  </a:lnTo>
                  <a:lnTo>
                    <a:pt x="576" y="173"/>
                  </a:lnTo>
                  <a:lnTo>
                    <a:pt x="923" y="173"/>
                  </a:lnTo>
                  <a:lnTo>
                    <a:pt x="923" y="58"/>
                  </a:lnTo>
                  <a:lnTo>
                    <a:pt x="925" y="40"/>
                  </a:lnTo>
                  <a:lnTo>
                    <a:pt x="933" y="24"/>
                  </a:lnTo>
                  <a:lnTo>
                    <a:pt x="946" y="12"/>
                  </a:lnTo>
                  <a:lnTo>
                    <a:pt x="961" y="3"/>
                  </a:lnTo>
                  <a:lnTo>
                    <a:pt x="980"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3" name="Freeform 9"/>
            <p:cNvSpPr>
              <a:spLocks/>
            </p:cNvSpPr>
            <p:nvPr/>
          </p:nvSpPr>
          <p:spPr bwMode="auto">
            <a:xfrm>
              <a:off x="9075422" y="2329721"/>
              <a:ext cx="79233" cy="10730"/>
            </a:xfrm>
            <a:custGeom>
              <a:avLst/>
              <a:gdLst>
                <a:gd name="T0" fmla="*/ 57 w 864"/>
                <a:gd name="T1" fmla="*/ 0 h 115"/>
                <a:gd name="T2" fmla="*/ 805 w 864"/>
                <a:gd name="T3" fmla="*/ 0 h 115"/>
                <a:gd name="T4" fmla="*/ 824 w 864"/>
                <a:gd name="T5" fmla="*/ 3 h 115"/>
                <a:gd name="T6" fmla="*/ 840 w 864"/>
                <a:gd name="T7" fmla="*/ 11 h 115"/>
                <a:gd name="T8" fmla="*/ 852 w 864"/>
                <a:gd name="T9" fmla="*/ 24 h 115"/>
                <a:gd name="T10" fmla="*/ 860 w 864"/>
                <a:gd name="T11" fmla="*/ 39 h 115"/>
                <a:gd name="T12" fmla="*/ 864 w 864"/>
                <a:gd name="T13" fmla="*/ 57 h 115"/>
                <a:gd name="T14" fmla="*/ 860 w 864"/>
                <a:gd name="T15" fmla="*/ 75 h 115"/>
                <a:gd name="T16" fmla="*/ 852 w 864"/>
                <a:gd name="T17" fmla="*/ 91 h 115"/>
                <a:gd name="T18" fmla="*/ 840 w 864"/>
                <a:gd name="T19" fmla="*/ 103 h 115"/>
                <a:gd name="T20" fmla="*/ 824 w 864"/>
                <a:gd name="T21" fmla="*/ 112 h 115"/>
                <a:gd name="T22" fmla="*/ 805 w 864"/>
                <a:gd name="T23" fmla="*/ 115 h 115"/>
                <a:gd name="T24" fmla="*/ 57 w 864"/>
                <a:gd name="T25" fmla="*/ 115 h 115"/>
                <a:gd name="T26" fmla="*/ 38 w 864"/>
                <a:gd name="T27" fmla="*/ 112 h 115"/>
                <a:gd name="T28" fmla="*/ 23 w 864"/>
                <a:gd name="T29" fmla="*/ 103 h 115"/>
                <a:gd name="T30" fmla="*/ 10 w 864"/>
                <a:gd name="T31" fmla="*/ 91 h 115"/>
                <a:gd name="T32" fmla="*/ 2 w 864"/>
                <a:gd name="T33" fmla="*/ 75 h 115"/>
                <a:gd name="T34" fmla="*/ 0 w 864"/>
                <a:gd name="T35" fmla="*/ 57 h 115"/>
                <a:gd name="T36" fmla="*/ 2 w 864"/>
                <a:gd name="T37" fmla="*/ 39 h 115"/>
                <a:gd name="T38" fmla="*/ 10 w 864"/>
                <a:gd name="T39" fmla="*/ 24 h 115"/>
                <a:gd name="T40" fmla="*/ 23 w 864"/>
                <a:gd name="T41" fmla="*/ 11 h 115"/>
                <a:gd name="T42" fmla="*/ 38 w 864"/>
                <a:gd name="T43" fmla="*/ 3 h 115"/>
                <a:gd name="T44" fmla="*/ 57 w 86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64" h="115">
                  <a:moveTo>
                    <a:pt x="57" y="0"/>
                  </a:moveTo>
                  <a:lnTo>
                    <a:pt x="805" y="0"/>
                  </a:lnTo>
                  <a:lnTo>
                    <a:pt x="824" y="3"/>
                  </a:lnTo>
                  <a:lnTo>
                    <a:pt x="840" y="11"/>
                  </a:lnTo>
                  <a:lnTo>
                    <a:pt x="852" y="24"/>
                  </a:lnTo>
                  <a:lnTo>
                    <a:pt x="860" y="39"/>
                  </a:lnTo>
                  <a:lnTo>
                    <a:pt x="864" y="57"/>
                  </a:lnTo>
                  <a:lnTo>
                    <a:pt x="860" y="75"/>
                  </a:lnTo>
                  <a:lnTo>
                    <a:pt x="852" y="91"/>
                  </a:lnTo>
                  <a:lnTo>
                    <a:pt x="840" y="103"/>
                  </a:lnTo>
                  <a:lnTo>
                    <a:pt x="824" y="112"/>
                  </a:lnTo>
                  <a:lnTo>
                    <a:pt x="805" y="115"/>
                  </a:lnTo>
                  <a:lnTo>
                    <a:pt x="57" y="115"/>
                  </a:lnTo>
                  <a:lnTo>
                    <a:pt x="38" y="112"/>
                  </a:lnTo>
                  <a:lnTo>
                    <a:pt x="23" y="103"/>
                  </a:lnTo>
                  <a:lnTo>
                    <a:pt x="10" y="91"/>
                  </a:lnTo>
                  <a:lnTo>
                    <a:pt x="2" y="75"/>
                  </a:lnTo>
                  <a:lnTo>
                    <a:pt x="0" y="57"/>
                  </a:lnTo>
                  <a:lnTo>
                    <a:pt x="2" y="39"/>
                  </a:lnTo>
                  <a:lnTo>
                    <a:pt x="10" y="24"/>
                  </a:lnTo>
                  <a:lnTo>
                    <a:pt x="23" y="11"/>
                  </a:lnTo>
                  <a:lnTo>
                    <a:pt x="38" y="3"/>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7" name="Freeform 10"/>
            <p:cNvSpPr>
              <a:spLocks/>
            </p:cNvSpPr>
            <p:nvPr/>
          </p:nvSpPr>
          <p:spPr bwMode="auto">
            <a:xfrm>
              <a:off x="9075422" y="2488186"/>
              <a:ext cx="79233" cy="10730"/>
            </a:xfrm>
            <a:custGeom>
              <a:avLst/>
              <a:gdLst>
                <a:gd name="T0" fmla="*/ 57 w 864"/>
                <a:gd name="T1" fmla="*/ 0 h 115"/>
                <a:gd name="T2" fmla="*/ 805 w 864"/>
                <a:gd name="T3" fmla="*/ 0 h 115"/>
                <a:gd name="T4" fmla="*/ 824 w 864"/>
                <a:gd name="T5" fmla="*/ 3 h 115"/>
                <a:gd name="T6" fmla="*/ 840 w 864"/>
                <a:gd name="T7" fmla="*/ 11 h 115"/>
                <a:gd name="T8" fmla="*/ 852 w 864"/>
                <a:gd name="T9" fmla="*/ 24 h 115"/>
                <a:gd name="T10" fmla="*/ 860 w 864"/>
                <a:gd name="T11" fmla="*/ 39 h 115"/>
                <a:gd name="T12" fmla="*/ 864 w 864"/>
                <a:gd name="T13" fmla="*/ 57 h 115"/>
                <a:gd name="T14" fmla="*/ 860 w 864"/>
                <a:gd name="T15" fmla="*/ 75 h 115"/>
                <a:gd name="T16" fmla="*/ 852 w 864"/>
                <a:gd name="T17" fmla="*/ 91 h 115"/>
                <a:gd name="T18" fmla="*/ 840 w 864"/>
                <a:gd name="T19" fmla="*/ 103 h 115"/>
                <a:gd name="T20" fmla="*/ 824 w 864"/>
                <a:gd name="T21" fmla="*/ 112 h 115"/>
                <a:gd name="T22" fmla="*/ 805 w 864"/>
                <a:gd name="T23" fmla="*/ 115 h 115"/>
                <a:gd name="T24" fmla="*/ 57 w 864"/>
                <a:gd name="T25" fmla="*/ 115 h 115"/>
                <a:gd name="T26" fmla="*/ 38 w 864"/>
                <a:gd name="T27" fmla="*/ 112 h 115"/>
                <a:gd name="T28" fmla="*/ 23 w 864"/>
                <a:gd name="T29" fmla="*/ 103 h 115"/>
                <a:gd name="T30" fmla="*/ 10 w 864"/>
                <a:gd name="T31" fmla="*/ 91 h 115"/>
                <a:gd name="T32" fmla="*/ 2 w 864"/>
                <a:gd name="T33" fmla="*/ 75 h 115"/>
                <a:gd name="T34" fmla="*/ 0 w 864"/>
                <a:gd name="T35" fmla="*/ 57 h 115"/>
                <a:gd name="T36" fmla="*/ 2 w 864"/>
                <a:gd name="T37" fmla="*/ 39 h 115"/>
                <a:gd name="T38" fmla="*/ 10 w 864"/>
                <a:gd name="T39" fmla="*/ 24 h 115"/>
                <a:gd name="T40" fmla="*/ 23 w 864"/>
                <a:gd name="T41" fmla="*/ 11 h 115"/>
                <a:gd name="T42" fmla="*/ 38 w 864"/>
                <a:gd name="T43" fmla="*/ 3 h 115"/>
                <a:gd name="T44" fmla="*/ 57 w 864"/>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64" h="115">
                  <a:moveTo>
                    <a:pt x="57" y="0"/>
                  </a:moveTo>
                  <a:lnTo>
                    <a:pt x="805" y="0"/>
                  </a:lnTo>
                  <a:lnTo>
                    <a:pt x="824" y="3"/>
                  </a:lnTo>
                  <a:lnTo>
                    <a:pt x="840" y="11"/>
                  </a:lnTo>
                  <a:lnTo>
                    <a:pt x="852" y="24"/>
                  </a:lnTo>
                  <a:lnTo>
                    <a:pt x="860" y="39"/>
                  </a:lnTo>
                  <a:lnTo>
                    <a:pt x="864" y="57"/>
                  </a:lnTo>
                  <a:lnTo>
                    <a:pt x="860" y="75"/>
                  </a:lnTo>
                  <a:lnTo>
                    <a:pt x="852" y="91"/>
                  </a:lnTo>
                  <a:lnTo>
                    <a:pt x="840" y="103"/>
                  </a:lnTo>
                  <a:lnTo>
                    <a:pt x="824" y="112"/>
                  </a:lnTo>
                  <a:lnTo>
                    <a:pt x="805" y="115"/>
                  </a:lnTo>
                  <a:lnTo>
                    <a:pt x="57" y="115"/>
                  </a:lnTo>
                  <a:lnTo>
                    <a:pt x="38" y="112"/>
                  </a:lnTo>
                  <a:lnTo>
                    <a:pt x="23" y="103"/>
                  </a:lnTo>
                  <a:lnTo>
                    <a:pt x="10" y="91"/>
                  </a:lnTo>
                  <a:lnTo>
                    <a:pt x="2" y="75"/>
                  </a:lnTo>
                  <a:lnTo>
                    <a:pt x="0" y="57"/>
                  </a:lnTo>
                  <a:lnTo>
                    <a:pt x="2" y="39"/>
                  </a:lnTo>
                  <a:lnTo>
                    <a:pt x="10" y="24"/>
                  </a:lnTo>
                  <a:lnTo>
                    <a:pt x="23" y="11"/>
                  </a:lnTo>
                  <a:lnTo>
                    <a:pt x="38" y="3"/>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8" name="Freeform 11"/>
            <p:cNvSpPr>
              <a:spLocks/>
            </p:cNvSpPr>
            <p:nvPr/>
          </p:nvSpPr>
          <p:spPr bwMode="auto">
            <a:xfrm>
              <a:off x="9075422" y="2361909"/>
              <a:ext cx="164243" cy="10730"/>
            </a:xfrm>
            <a:custGeom>
              <a:avLst/>
              <a:gdLst>
                <a:gd name="T0" fmla="*/ 57 w 1785"/>
                <a:gd name="T1" fmla="*/ 0 h 115"/>
                <a:gd name="T2" fmla="*/ 1728 w 1785"/>
                <a:gd name="T3" fmla="*/ 0 h 115"/>
                <a:gd name="T4" fmla="*/ 1745 w 1785"/>
                <a:gd name="T5" fmla="*/ 3 h 115"/>
                <a:gd name="T6" fmla="*/ 1761 w 1785"/>
                <a:gd name="T7" fmla="*/ 12 h 115"/>
                <a:gd name="T8" fmla="*/ 1774 w 1785"/>
                <a:gd name="T9" fmla="*/ 24 h 115"/>
                <a:gd name="T10" fmla="*/ 1782 w 1785"/>
                <a:gd name="T11" fmla="*/ 40 h 115"/>
                <a:gd name="T12" fmla="*/ 1785 w 1785"/>
                <a:gd name="T13" fmla="*/ 58 h 115"/>
                <a:gd name="T14" fmla="*/ 1782 w 1785"/>
                <a:gd name="T15" fmla="*/ 76 h 115"/>
                <a:gd name="T16" fmla="*/ 1774 w 1785"/>
                <a:gd name="T17" fmla="*/ 91 h 115"/>
                <a:gd name="T18" fmla="*/ 1761 w 1785"/>
                <a:gd name="T19" fmla="*/ 104 h 115"/>
                <a:gd name="T20" fmla="*/ 1745 w 1785"/>
                <a:gd name="T21" fmla="*/ 112 h 115"/>
                <a:gd name="T22" fmla="*/ 1728 w 1785"/>
                <a:gd name="T23" fmla="*/ 115 h 115"/>
                <a:gd name="T24" fmla="*/ 57 w 1785"/>
                <a:gd name="T25" fmla="*/ 115 h 115"/>
                <a:gd name="T26" fmla="*/ 38 w 1785"/>
                <a:gd name="T27" fmla="*/ 112 h 115"/>
                <a:gd name="T28" fmla="*/ 23 w 1785"/>
                <a:gd name="T29" fmla="*/ 104 h 115"/>
                <a:gd name="T30" fmla="*/ 10 w 1785"/>
                <a:gd name="T31" fmla="*/ 91 h 115"/>
                <a:gd name="T32" fmla="*/ 2 w 1785"/>
                <a:gd name="T33" fmla="*/ 76 h 115"/>
                <a:gd name="T34" fmla="*/ 0 w 1785"/>
                <a:gd name="T35" fmla="*/ 58 h 115"/>
                <a:gd name="T36" fmla="*/ 2 w 1785"/>
                <a:gd name="T37" fmla="*/ 40 h 115"/>
                <a:gd name="T38" fmla="*/ 10 w 1785"/>
                <a:gd name="T39" fmla="*/ 24 h 115"/>
                <a:gd name="T40" fmla="*/ 23 w 1785"/>
                <a:gd name="T41" fmla="*/ 12 h 115"/>
                <a:gd name="T42" fmla="*/ 38 w 1785"/>
                <a:gd name="T43" fmla="*/ 3 h 115"/>
                <a:gd name="T44" fmla="*/ 57 w 1785"/>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85" h="115">
                  <a:moveTo>
                    <a:pt x="57" y="0"/>
                  </a:moveTo>
                  <a:lnTo>
                    <a:pt x="1728" y="0"/>
                  </a:lnTo>
                  <a:lnTo>
                    <a:pt x="1745" y="3"/>
                  </a:lnTo>
                  <a:lnTo>
                    <a:pt x="1761" y="12"/>
                  </a:lnTo>
                  <a:lnTo>
                    <a:pt x="1774" y="24"/>
                  </a:lnTo>
                  <a:lnTo>
                    <a:pt x="1782" y="40"/>
                  </a:lnTo>
                  <a:lnTo>
                    <a:pt x="1785" y="58"/>
                  </a:lnTo>
                  <a:lnTo>
                    <a:pt x="1782" y="76"/>
                  </a:lnTo>
                  <a:lnTo>
                    <a:pt x="1774" y="91"/>
                  </a:lnTo>
                  <a:lnTo>
                    <a:pt x="1761" y="104"/>
                  </a:lnTo>
                  <a:lnTo>
                    <a:pt x="1745" y="112"/>
                  </a:lnTo>
                  <a:lnTo>
                    <a:pt x="1728" y="115"/>
                  </a:lnTo>
                  <a:lnTo>
                    <a:pt x="57" y="115"/>
                  </a:lnTo>
                  <a:lnTo>
                    <a:pt x="38" y="112"/>
                  </a:lnTo>
                  <a:lnTo>
                    <a:pt x="23" y="104"/>
                  </a:lnTo>
                  <a:lnTo>
                    <a:pt x="10" y="91"/>
                  </a:lnTo>
                  <a:lnTo>
                    <a:pt x="2" y="76"/>
                  </a:lnTo>
                  <a:lnTo>
                    <a:pt x="0" y="58"/>
                  </a:lnTo>
                  <a:lnTo>
                    <a:pt x="2" y="40"/>
                  </a:lnTo>
                  <a:lnTo>
                    <a:pt x="10" y="24"/>
                  </a:lnTo>
                  <a:lnTo>
                    <a:pt x="23" y="12"/>
                  </a:lnTo>
                  <a:lnTo>
                    <a:pt x="38" y="3"/>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9" name="Freeform 12"/>
            <p:cNvSpPr>
              <a:spLocks/>
            </p:cNvSpPr>
            <p:nvPr/>
          </p:nvSpPr>
          <p:spPr bwMode="auto">
            <a:xfrm>
              <a:off x="9075422" y="2425460"/>
              <a:ext cx="137832" cy="9904"/>
            </a:xfrm>
            <a:custGeom>
              <a:avLst/>
              <a:gdLst>
                <a:gd name="T0" fmla="*/ 57 w 1497"/>
                <a:gd name="T1" fmla="*/ 0 h 116"/>
                <a:gd name="T2" fmla="*/ 1440 w 1497"/>
                <a:gd name="T3" fmla="*/ 0 h 116"/>
                <a:gd name="T4" fmla="*/ 1457 w 1497"/>
                <a:gd name="T5" fmla="*/ 4 h 116"/>
                <a:gd name="T6" fmla="*/ 1473 w 1497"/>
                <a:gd name="T7" fmla="*/ 12 h 116"/>
                <a:gd name="T8" fmla="*/ 1486 w 1497"/>
                <a:gd name="T9" fmla="*/ 24 h 116"/>
                <a:gd name="T10" fmla="*/ 1494 w 1497"/>
                <a:gd name="T11" fmla="*/ 40 h 116"/>
                <a:gd name="T12" fmla="*/ 1497 w 1497"/>
                <a:gd name="T13" fmla="*/ 58 h 116"/>
                <a:gd name="T14" fmla="*/ 1494 w 1497"/>
                <a:gd name="T15" fmla="*/ 76 h 116"/>
                <a:gd name="T16" fmla="*/ 1486 w 1497"/>
                <a:gd name="T17" fmla="*/ 92 h 116"/>
                <a:gd name="T18" fmla="*/ 1473 w 1497"/>
                <a:gd name="T19" fmla="*/ 104 h 116"/>
                <a:gd name="T20" fmla="*/ 1457 w 1497"/>
                <a:gd name="T21" fmla="*/ 112 h 116"/>
                <a:gd name="T22" fmla="*/ 1440 w 1497"/>
                <a:gd name="T23" fmla="*/ 116 h 116"/>
                <a:gd name="T24" fmla="*/ 57 w 1497"/>
                <a:gd name="T25" fmla="*/ 116 h 116"/>
                <a:gd name="T26" fmla="*/ 38 w 1497"/>
                <a:gd name="T27" fmla="*/ 112 h 116"/>
                <a:gd name="T28" fmla="*/ 23 w 1497"/>
                <a:gd name="T29" fmla="*/ 104 h 116"/>
                <a:gd name="T30" fmla="*/ 10 w 1497"/>
                <a:gd name="T31" fmla="*/ 92 h 116"/>
                <a:gd name="T32" fmla="*/ 2 w 1497"/>
                <a:gd name="T33" fmla="*/ 76 h 116"/>
                <a:gd name="T34" fmla="*/ 0 w 1497"/>
                <a:gd name="T35" fmla="*/ 58 h 116"/>
                <a:gd name="T36" fmla="*/ 2 w 1497"/>
                <a:gd name="T37" fmla="*/ 40 h 116"/>
                <a:gd name="T38" fmla="*/ 10 w 1497"/>
                <a:gd name="T39" fmla="*/ 24 h 116"/>
                <a:gd name="T40" fmla="*/ 23 w 1497"/>
                <a:gd name="T41" fmla="*/ 12 h 116"/>
                <a:gd name="T42" fmla="*/ 38 w 1497"/>
                <a:gd name="T43" fmla="*/ 4 h 116"/>
                <a:gd name="T44" fmla="*/ 57 w 1497"/>
                <a:gd name="T45"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7" h="116">
                  <a:moveTo>
                    <a:pt x="57" y="0"/>
                  </a:moveTo>
                  <a:lnTo>
                    <a:pt x="1440" y="0"/>
                  </a:lnTo>
                  <a:lnTo>
                    <a:pt x="1457" y="4"/>
                  </a:lnTo>
                  <a:lnTo>
                    <a:pt x="1473" y="12"/>
                  </a:lnTo>
                  <a:lnTo>
                    <a:pt x="1486" y="24"/>
                  </a:lnTo>
                  <a:lnTo>
                    <a:pt x="1494" y="40"/>
                  </a:lnTo>
                  <a:lnTo>
                    <a:pt x="1497" y="58"/>
                  </a:lnTo>
                  <a:lnTo>
                    <a:pt x="1494" y="76"/>
                  </a:lnTo>
                  <a:lnTo>
                    <a:pt x="1486" y="92"/>
                  </a:lnTo>
                  <a:lnTo>
                    <a:pt x="1473" y="104"/>
                  </a:lnTo>
                  <a:lnTo>
                    <a:pt x="1457" y="112"/>
                  </a:lnTo>
                  <a:lnTo>
                    <a:pt x="1440" y="116"/>
                  </a:lnTo>
                  <a:lnTo>
                    <a:pt x="57" y="116"/>
                  </a:lnTo>
                  <a:lnTo>
                    <a:pt x="38" y="112"/>
                  </a:lnTo>
                  <a:lnTo>
                    <a:pt x="23" y="104"/>
                  </a:lnTo>
                  <a:lnTo>
                    <a:pt x="10" y="92"/>
                  </a:lnTo>
                  <a:lnTo>
                    <a:pt x="2" y="76"/>
                  </a:lnTo>
                  <a:lnTo>
                    <a:pt x="0" y="58"/>
                  </a:lnTo>
                  <a:lnTo>
                    <a:pt x="2" y="40"/>
                  </a:lnTo>
                  <a:lnTo>
                    <a:pt x="10" y="24"/>
                  </a:lnTo>
                  <a:lnTo>
                    <a:pt x="23" y="12"/>
                  </a:lnTo>
                  <a:lnTo>
                    <a:pt x="38" y="4"/>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0" name="Freeform 13"/>
            <p:cNvSpPr>
              <a:spLocks/>
            </p:cNvSpPr>
            <p:nvPr/>
          </p:nvSpPr>
          <p:spPr bwMode="auto">
            <a:xfrm>
              <a:off x="9075422" y="2456823"/>
              <a:ext cx="111421" cy="10730"/>
            </a:xfrm>
            <a:custGeom>
              <a:avLst/>
              <a:gdLst>
                <a:gd name="T0" fmla="*/ 57 w 1209"/>
                <a:gd name="T1" fmla="*/ 0 h 115"/>
                <a:gd name="T2" fmla="*/ 1152 w 1209"/>
                <a:gd name="T3" fmla="*/ 0 h 115"/>
                <a:gd name="T4" fmla="*/ 1169 w 1209"/>
                <a:gd name="T5" fmla="*/ 3 h 115"/>
                <a:gd name="T6" fmla="*/ 1185 w 1209"/>
                <a:gd name="T7" fmla="*/ 12 h 115"/>
                <a:gd name="T8" fmla="*/ 1198 w 1209"/>
                <a:gd name="T9" fmla="*/ 24 h 115"/>
                <a:gd name="T10" fmla="*/ 1206 w 1209"/>
                <a:gd name="T11" fmla="*/ 40 h 115"/>
                <a:gd name="T12" fmla="*/ 1209 w 1209"/>
                <a:gd name="T13" fmla="*/ 58 h 115"/>
                <a:gd name="T14" fmla="*/ 1206 w 1209"/>
                <a:gd name="T15" fmla="*/ 75 h 115"/>
                <a:gd name="T16" fmla="*/ 1198 w 1209"/>
                <a:gd name="T17" fmla="*/ 92 h 115"/>
                <a:gd name="T18" fmla="*/ 1185 w 1209"/>
                <a:gd name="T19" fmla="*/ 104 h 115"/>
                <a:gd name="T20" fmla="*/ 1169 w 1209"/>
                <a:gd name="T21" fmla="*/ 112 h 115"/>
                <a:gd name="T22" fmla="*/ 1152 w 1209"/>
                <a:gd name="T23" fmla="*/ 115 h 115"/>
                <a:gd name="T24" fmla="*/ 57 w 1209"/>
                <a:gd name="T25" fmla="*/ 115 h 115"/>
                <a:gd name="T26" fmla="*/ 38 w 1209"/>
                <a:gd name="T27" fmla="*/ 112 h 115"/>
                <a:gd name="T28" fmla="*/ 23 w 1209"/>
                <a:gd name="T29" fmla="*/ 104 h 115"/>
                <a:gd name="T30" fmla="*/ 10 w 1209"/>
                <a:gd name="T31" fmla="*/ 92 h 115"/>
                <a:gd name="T32" fmla="*/ 2 w 1209"/>
                <a:gd name="T33" fmla="*/ 75 h 115"/>
                <a:gd name="T34" fmla="*/ 0 w 1209"/>
                <a:gd name="T35" fmla="*/ 58 h 115"/>
                <a:gd name="T36" fmla="*/ 2 w 1209"/>
                <a:gd name="T37" fmla="*/ 40 h 115"/>
                <a:gd name="T38" fmla="*/ 10 w 1209"/>
                <a:gd name="T39" fmla="*/ 24 h 115"/>
                <a:gd name="T40" fmla="*/ 23 w 1209"/>
                <a:gd name="T41" fmla="*/ 12 h 115"/>
                <a:gd name="T42" fmla="*/ 38 w 1209"/>
                <a:gd name="T43" fmla="*/ 3 h 115"/>
                <a:gd name="T44" fmla="*/ 57 w 1209"/>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09" h="115">
                  <a:moveTo>
                    <a:pt x="57" y="0"/>
                  </a:moveTo>
                  <a:lnTo>
                    <a:pt x="1152" y="0"/>
                  </a:lnTo>
                  <a:lnTo>
                    <a:pt x="1169" y="3"/>
                  </a:lnTo>
                  <a:lnTo>
                    <a:pt x="1185" y="12"/>
                  </a:lnTo>
                  <a:lnTo>
                    <a:pt x="1198" y="24"/>
                  </a:lnTo>
                  <a:lnTo>
                    <a:pt x="1206" y="40"/>
                  </a:lnTo>
                  <a:lnTo>
                    <a:pt x="1209" y="58"/>
                  </a:lnTo>
                  <a:lnTo>
                    <a:pt x="1206" y="75"/>
                  </a:lnTo>
                  <a:lnTo>
                    <a:pt x="1198" y="92"/>
                  </a:lnTo>
                  <a:lnTo>
                    <a:pt x="1185" y="104"/>
                  </a:lnTo>
                  <a:lnTo>
                    <a:pt x="1169" y="112"/>
                  </a:lnTo>
                  <a:lnTo>
                    <a:pt x="1152" y="115"/>
                  </a:lnTo>
                  <a:lnTo>
                    <a:pt x="57" y="115"/>
                  </a:lnTo>
                  <a:lnTo>
                    <a:pt x="38" y="112"/>
                  </a:lnTo>
                  <a:lnTo>
                    <a:pt x="23" y="104"/>
                  </a:lnTo>
                  <a:lnTo>
                    <a:pt x="10" y="92"/>
                  </a:lnTo>
                  <a:lnTo>
                    <a:pt x="2" y="75"/>
                  </a:lnTo>
                  <a:lnTo>
                    <a:pt x="0" y="58"/>
                  </a:lnTo>
                  <a:lnTo>
                    <a:pt x="2" y="40"/>
                  </a:lnTo>
                  <a:lnTo>
                    <a:pt x="10" y="24"/>
                  </a:lnTo>
                  <a:lnTo>
                    <a:pt x="23" y="12"/>
                  </a:lnTo>
                  <a:lnTo>
                    <a:pt x="38" y="3"/>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1" name="Freeform 14"/>
            <p:cNvSpPr>
              <a:spLocks/>
            </p:cNvSpPr>
            <p:nvPr/>
          </p:nvSpPr>
          <p:spPr bwMode="auto">
            <a:xfrm>
              <a:off x="9075422" y="2393272"/>
              <a:ext cx="85010" cy="10730"/>
            </a:xfrm>
            <a:custGeom>
              <a:avLst/>
              <a:gdLst>
                <a:gd name="T0" fmla="*/ 57 w 921"/>
                <a:gd name="T1" fmla="*/ 0 h 115"/>
                <a:gd name="T2" fmla="*/ 864 w 921"/>
                <a:gd name="T3" fmla="*/ 0 h 115"/>
                <a:gd name="T4" fmla="*/ 881 w 921"/>
                <a:gd name="T5" fmla="*/ 3 h 115"/>
                <a:gd name="T6" fmla="*/ 897 w 921"/>
                <a:gd name="T7" fmla="*/ 11 h 115"/>
                <a:gd name="T8" fmla="*/ 910 w 921"/>
                <a:gd name="T9" fmla="*/ 23 h 115"/>
                <a:gd name="T10" fmla="*/ 918 w 921"/>
                <a:gd name="T11" fmla="*/ 40 h 115"/>
                <a:gd name="T12" fmla="*/ 921 w 921"/>
                <a:gd name="T13" fmla="*/ 57 h 115"/>
                <a:gd name="T14" fmla="*/ 918 w 921"/>
                <a:gd name="T15" fmla="*/ 75 h 115"/>
                <a:gd name="T16" fmla="*/ 910 w 921"/>
                <a:gd name="T17" fmla="*/ 91 h 115"/>
                <a:gd name="T18" fmla="*/ 897 w 921"/>
                <a:gd name="T19" fmla="*/ 103 h 115"/>
                <a:gd name="T20" fmla="*/ 881 w 921"/>
                <a:gd name="T21" fmla="*/ 112 h 115"/>
                <a:gd name="T22" fmla="*/ 864 w 921"/>
                <a:gd name="T23" fmla="*/ 115 h 115"/>
                <a:gd name="T24" fmla="*/ 57 w 921"/>
                <a:gd name="T25" fmla="*/ 115 h 115"/>
                <a:gd name="T26" fmla="*/ 38 w 921"/>
                <a:gd name="T27" fmla="*/ 112 h 115"/>
                <a:gd name="T28" fmla="*/ 23 w 921"/>
                <a:gd name="T29" fmla="*/ 103 h 115"/>
                <a:gd name="T30" fmla="*/ 10 w 921"/>
                <a:gd name="T31" fmla="*/ 91 h 115"/>
                <a:gd name="T32" fmla="*/ 2 w 921"/>
                <a:gd name="T33" fmla="*/ 75 h 115"/>
                <a:gd name="T34" fmla="*/ 0 w 921"/>
                <a:gd name="T35" fmla="*/ 57 h 115"/>
                <a:gd name="T36" fmla="*/ 2 w 921"/>
                <a:gd name="T37" fmla="*/ 40 h 115"/>
                <a:gd name="T38" fmla="*/ 10 w 921"/>
                <a:gd name="T39" fmla="*/ 23 h 115"/>
                <a:gd name="T40" fmla="*/ 23 w 921"/>
                <a:gd name="T41" fmla="*/ 11 h 115"/>
                <a:gd name="T42" fmla="*/ 38 w 921"/>
                <a:gd name="T43" fmla="*/ 3 h 115"/>
                <a:gd name="T44" fmla="*/ 57 w 921"/>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1" h="115">
                  <a:moveTo>
                    <a:pt x="57" y="0"/>
                  </a:moveTo>
                  <a:lnTo>
                    <a:pt x="864" y="0"/>
                  </a:lnTo>
                  <a:lnTo>
                    <a:pt x="881" y="3"/>
                  </a:lnTo>
                  <a:lnTo>
                    <a:pt x="897" y="11"/>
                  </a:lnTo>
                  <a:lnTo>
                    <a:pt x="910" y="23"/>
                  </a:lnTo>
                  <a:lnTo>
                    <a:pt x="918" y="40"/>
                  </a:lnTo>
                  <a:lnTo>
                    <a:pt x="921" y="57"/>
                  </a:lnTo>
                  <a:lnTo>
                    <a:pt x="918" y="75"/>
                  </a:lnTo>
                  <a:lnTo>
                    <a:pt x="910" y="91"/>
                  </a:lnTo>
                  <a:lnTo>
                    <a:pt x="897" y="103"/>
                  </a:lnTo>
                  <a:lnTo>
                    <a:pt x="881" y="112"/>
                  </a:lnTo>
                  <a:lnTo>
                    <a:pt x="864" y="115"/>
                  </a:lnTo>
                  <a:lnTo>
                    <a:pt x="57" y="115"/>
                  </a:lnTo>
                  <a:lnTo>
                    <a:pt x="38" y="112"/>
                  </a:lnTo>
                  <a:lnTo>
                    <a:pt x="23" y="103"/>
                  </a:lnTo>
                  <a:lnTo>
                    <a:pt x="10" y="91"/>
                  </a:lnTo>
                  <a:lnTo>
                    <a:pt x="2" y="75"/>
                  </a:lnTo>
                  <a:lnTo>
                    <a:pt x="0" y="57"/>
                  </a:lnTo>
                  <a:lnTo>
                    <a:pt x="2" y="40"/>
                  </a:lnTo>
                  <a:lnTo>
                    <a:pt x="10" y="23"/>
                  </a:lnTo>
                  <a:lnTo>
                    <a:pt x="23" y="11"/>
                  </a:lnTo>
                  <a:lnTo>
                    <a:pt x="38" y="3"/>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2" name="Freeform 15"/>
            <p:cNvSpPr>
              <a:spLocks/>
            </p:cNvSpPr>
            <p:nvPr/>
          </p:nvSpPr>
          <p:spPr bwMode="auto">
            <a:xfrm>
              <a:off x="9191795" y="2393272"/>
              <a:ext cx="47870" cy="10730"/>
            </a:xfrm>
            <a:custGeom>
              <a:avLst/>
              <a:gdLst>
                <a:gd name="T0" fmla="*/ 57 w 519"/>
                <a:gd name="T1" fmla="*/ 0 h 115"/>
                <a:gd name="T2" fmla="*/ 462 w 519"/>
                <a:gd name="T3" fmla="*/ 0 h 115"/>
                <a:gd name="T4" fmla="*/ 479 w 519"/>
                <a:gd name="T5" fmla="*/ 3 h 115"/>
                <a:gd name="T6" fmla="*/ 495 w 519"/>
                <a:gd name="T7" fmla="*/ 11 h 115"/>
                <a:gd name="T8" fmla="*/ 508 w 519"/>
                <a:gd name="T9" fmla="*/ 23 h 115"/>
                <a:gd name="T10" fmla="*/ 516 w 519"/>
                <a:gd name="T11" fmla="*/ 40 h 115"/>
                <a:gd name="T12" fmla="*/ 519 w 519"/>
                <a:gd name="T13" fmla="*/ 57 h 115"/>
                <a:gd name="T14" fmla="*/ 516 w 519"/>
                <a:gd name="T15" fmla="*/ 75 h 115"/>
                <a:gd name="T16" fmla="*/ 508 w 519"/>
                <a:gd name="T17" fmla="*/ 91 h 115"/>
                <a:gd name="T18" fmla="*/ 495 w 519"/>
                <a:gd name="T19" fmla="*/ 103 h 115"/>
                <a:gd name="T20" fmla="*/ 479 w 519"/>
                <a:gd name="T21" fmla="*/ 112 h 115"/>
                <a:gd name="T22" fmla="*/ 462 w 519"/>
                <a:gd name="T23" fmla="*/ 115 h 115"/>
                <a:gd name="T24" fmla="*/ 57 w 519"/>
                <a:gd name="T25" fmla="*/ 115 h 115"/>
                <a:gd name="T26" fmla="*/ 40 w 519"/>
                <a:gd name="T27" fmla="*/ 112 h 115"/>
                <a:gd name="T28" fmla="*/ 24 w 519"/>
                <a:gd name="T29" fmla="*/ 103 h 115"/>
                <a:gd name="T30" fmla="*/ 11 w 519"/>
                <a:gd name="T31" fmla="*/ 91 h 115"/>
                <a:gd name="T32" fmla="*/ 3 w 519"/>
                <a:gd name="T33" fmla="*/ 75 h 115"/>
                <a:gd name="T34" fmla="*/ 0 w 519"/>
                <a:gd name="T35" fmla="*/ 57 h 115"/>
                <a:gd name="T36" fmla="*/ 3 w 519"/>
                <a:gd name="T37" fmla="*/ 40 h 115"/>
                <a:gd name="T38" fmla="*/ 11 w 519"/>
                <a:gd name="T39" fmla="*/ 23 h 115"/>
                <a:gd name="T40" fmla="*/ 24 w 519"/>
                <a:gd name="T41" fmla="*/ 11 h 115"/>
                <a:gd name="T42" fmla="*/ 40 w 519"/>
                <a:gd name="T43" fmla="*/ 3 h 115"/>
                <a:gd name="T44" fmla="*/ 57 w 519"/>
                <a:gd name="T4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9" h="115">
                  <a:moveTo>
                    <a:pt x="57" y="0"/>
                  </a:moveTo>
                  <a:lnTo>
                    <a:pt x="462" y="0"/>
                  </a:lnTo>
                  <a:lnTo>
                    <a:pt x="479" y="3"/>
                  </a:lnTo>
                  <a:lnTo>
                    <a:pt x="495" y="11"/>
                  </a:lnTo>
                  <a:lnTo>
                    <a:pt x="508" y="23"/>
                  </a:lnTo>
                  <a:lnTo>
                    <a:pt x="516" y="40"/>
                  </a:lnTo>
                  <a:lnTo>
                    <a:pt x="519" y="57"/>
                  </a:lnTo>
                  <a:lnTo>
                    <a:pt x="516" y="75"/>
                  </a:lnTo>
                  <a:lnTo>
                    <a:pt x="508" y="91"/>
                  </a:lnTo>
                  <a:lnTo>
                    <a:pt x="495" y="103"/>
                  </a:lnTo>
                  <a:lnTo>
                    <a:pt x="479" y="112"/>
                  </a:lnTo>
                  <a:lnTo>
                    <a:pt x="462" y="115"/>
                  </a:lnTo>
                  <a:lnTo>
                    <a:pt x="57" y="115"/>
                  </a:lnTo>
                  <a:lnTo>
                    <a:pt x="40" y="112"/>
                  </a:lnTo>
                  <a:lnTo>
                    <a:pt x="24" y="103"/>
                  </a:lnTo>
                  <a:lnTo>
                    <a:pt x="11" y="91"/>
                  </a:lnTo>
                  <a:lnTo>
                    <a:pt x="3" y="75"/>
                  </a:lnTo>
                  <a:lnTo>
                    <a:pt x="0" y="57"/>
                  </a:lnTo>
                  <a:lnTo>
                    <a:pt x="3" y="40"/>
                  </a:lnTo>
                  <a:lnTo>
                    <a:pt x="11" y="23"/>
                  </a:lnTo>
                  <a:lnTo>
                    <a:pt x="24" y="11"/>
                  </a:lnTo>
                  <a:lnTo>
                    <a:pt x="40" y="3"/>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3" name="Freeform 16"/>
            <p:cNvSpPr>
              <a:spLocks/>
            </p:cNvSpPr>
            <p:nvPr/>
          </p:nvSpPr>
          <p:spPr bwMode="auto">
            <a:xfrm>
              <a:off x="9170336" y="2393272"/>
              <a:ext cx="10730" cy="10730"/>
            </a:xfrm>
            <a:custGeom>
              <a:avLst/>
              <a:gdLst>
                <a:gd name="T0" fmla="*/ 59 w 117"/>
                <a:gd name="T1" fmla="*/ 0 h 114"/>
                <a:gd name="T2" fmla="*/ 74 w 117"/>
                <a:gd name="T3" fmla="*/ 2 h 114"/>
                <a:gd name="T4" fmla="*/ 87 w 117"/>
                <a:gd name="T5" fmla="*/ 7 h 114"/>
                <a:gd name="T6" fmla="*/ 99 w 117"/>
                <a:gd name="T7" fmla="*/ 16 h 114"/>
                <a:gd name="T8" fmla="*/ 108 w 117"/>
                <a:gd name="T9" fmla="*/ 27 h 114"/>
                <a:gd name="T10" fmla="*/ 115 w 117"/>
                <a:gd name="T11" fmla="*/ 42 h 114"/>
                <a:gd name="T12" fmla="*/ 117 w 117"/>
                <a:gd name="T13" fmla="*/ 56 h 114"/>
                <a:gd name="T14" fmla="*/ 115 w 117"/>
                <a:gd name="T15" fmla="*/ 71 h 114"/>
                <a:gd name="T16" fmla="*/ 108 w 117"/>
                <a:gd name="T17" fmla="*/ 85 h 114"/>
                <a:gd name="T18" fmla="*/ 99 w 117"/>
                <a:gd name="T19" fmla="*/ 97 h 114"/>
                <a:gd name="T20" fmla="*/ 87 w 117"/>
                <a:gd name="T21" fmla="*/ 107 h 114"/>
                <a:gd name="T22" fmla="*/ 74 w 117"/>
                <a:gd name="T23" fmla="*/ 112 h 114"/>
                <a:gd name="T24" fmla="*/ 58 w 117"/>
                <a:gd name="T25" fmla="*/ 114 h 114"/>
                <a:gd name="T26" fmla="*/ 43 w 117"/>
                <a:gd name="T27" fmla="*/ 112 h 114"/>
                <a:gd name="T28" fmla="*/ 30 w 117"/>
                <a:gd name="T29" fmla="*/ 107 h 114"/>
                <a:gd name="T30" fmla="*/ 18 w 117"/>
                <a:gd name="T31" fmla="*/ 97 h 114"/>
                <a:gd name="T32" fmla="*/ 9 w 117"/>
                <a:gd name="T33" fmla="*/ 85 h 114"/>
                <a:gd name="T34" fmla="*/ 2 w 117"/>
                <a:gd name="T35" fmla="*/ 71 h 114"/>
                <a:gd name="T36" fmla="*/ 0 w 117"/>
                <a:gd name="T37" fmla="*/ 56 h 114"/>
                <a:gd name="T38" fmla="*/ 2 w 117"/>
                <a:gd name="T39" fmla="*/ 42 h 114"/>
                <a:gd name="T40" fmla="*/ 9 w 117"/>
                <a:gd name="T41" fmla="*/ 27 h 114"/>
                <a:gd name="T42" fmla="*/ 18 w 117"/>
                <a:gd name="T43" fmla="*/ 16 h 114"/>
                <a:gd name="T44" fmla="*/ 30 w 117"/>
                <a:gd name="T45" fmla="*/ 7 h 114"/>
                <a:gd name="T46" fmla="*/ 43 w 117"/>
                <a:gd name="T47" fmla="*/ 2 h 114"/>
                <a:gd name="T48" fmla="*/ 59 w 117"/>
                <a:gd name="T49"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7" h="114">
                  <a:moveTo>
                    <a:pt x="59" y="0"/>
                  </a:moveTo>
                  <a:lnTo>
                    <a:pt x="74" y="2"/>
                  </a:lnTo>
                  <a:lnTo>
                    <a:pt x="87" y="7"/>
                  </a:lnTo>
                  <a:lnTo>
                    <a:pt x="99" y="16"/>
                  </a:lnTo>
                  <a:lnTo>
                    <a:pt x="108" y="27"/>
                  </a:lnTo>
                  <a:lnTo>
                    <a:pt x="115" y="42"/>
                  </a:lnTo>
                  <a:lnTo>
                    <a:pt x="117" y="56"/>
                  </a:lnTo>
                  <a:lnTo>
                    <a:pt x="115" y="71"/>
                  </a:lnTo>
                  <a:lnTo>
                    <a:pt x="108" y="85"/>
                  </a:lnTo>
                  <a:lnTo>
                    <a:pt x="99" y="97"/>
                  </a:lnTo>
                  <a:lnTo>
                    <a:pt x="87" y="107"/>
                  </a:lnTo>
                  <a:lnTo>
                    <a:pt x="74" y="112"/>
                  </a:lnTo>
                  <a:lnTo>
                    <a:pt x="58" y="114"/>
                  </a:lnTo>
                  <a:lnTo>
                    <a:pt x="43" y="112"/>
                  </a:lnTo>
                  <a:lnTo>
                    <a:pt x="30" y="107"/>
                  </a:lnTo>
                  <a:lnTo>
                    <a:pt x="18" y="97"/>
                  </a:lnTo>
                  <a:lnTo>
                    <a:pt x="9" y="85"/>
                  </a:lnTo>
                  <a:lnTo>
                    <a:pt x="2" y="71"/>
                  </a:lnTo>
                  <a:lnTo>
                    <a:pt x="0" y="56"/>
                  </a:lnTo>
                  <a:lnTo>
                    <a:pt x="2" y="42"/>
                  </a:lnTo>
                  <a:lnTo>
                    <a:pt x="9" y="27"/>
                  </a:lnTo>
                  <a:lnTo>
                    <a:pt x="18" y="16"/>
                  </a:lnTo>
                  <a:lnTo>
                    <a:pt x="30" y="7"/>
                  </a:lnTo>
                  <a:lnTo>
                    <a:pt x="43" y="2"/>
                  </a:lnTo>
                  <a:lnTo>
                    <a:pt x="59"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grpSp>
        <p:nvGrpSpPr>
          <p:cNvPr id="114" name="Group 113"/>
          <p:cNvGrpSpPr/>
          <p:nvPr/>
        </p:nvGrpSpPr>
        <p:grpSpPr>
          <a:xfrm>
            <a:off x="25233063" y="15929702"/>
            <a:ext cx="1345340" cy="1220294"/>
            <a:chOff x="4896423" y="-219362"/>
            <a:chExt cx="754726" cy="715963"/>
          </a:xfrm>
          <a:solidFill>
            <a:srgbClr val="9C2A46"/>
          </a:solidFill>
        </p:grpSpPr>
        <p:sp>
          <p:nvSpPr>
            <p:cNvPr id="115" name="Freeform 97"/>
            <p:cNvSpPr>
              <a:spLocks noEditPoints="1"/>
            </p:cNvSpPr>
            <p:nvPr/>
          </p:nvSpPr>
          <p:spPr bwMode="auto">
            <a:xfrm>
              <a:off x="4896423" y="-219362"/>
              <a:ext cx="520700" cy="519113"/>
            </a:xfrm>
            <a:custGeom>
              <a:avLst/>
              <a:gdLst>
                <a:gd name="T0" fmla="*/ 861 w 1966"/>
                <a:gd name="T1" fmla="*/ 647 h 1964"/>
                <a:gd name="T2" fmla="*/ 725 w 1966"/>
                <a:gd name="T3" fmla="*/ 741 h 1964"/>
                <a:gd name="T4" fmla="*/ 647 w 1966"/>
                <a:gd name="T5" fmla="*/ 888 h 1964"/>
                <a:gd name="T6" fmla="*/ 647 w 1966"/>
                <a:gd name="T7" fmla="*/ 1060 h 1964"/>
                <a:gd name="T8" fmla="*/ 725 w 1966"/>
                <a:gd name="T9" fmla="*/ 1207 h 1964"/>
                <a:gd name="T10" fmla="*/ 861 w 1966"/>
                <a:gd name="T11" fmla="*/ 1301 h 1964"/>
                <a:gd name="T12" fmla="*/ 1032 w 1966"/>
                <a:gd name="T13" fmla="*/ 1322 h 1964"/>
                <a:gd name="T14" fmla="*/ 1187 w 1966"/>
                <a:gd name="T15" fmla="*/ 1262 h 1964"/>
                <a:gd name="T16" fmla="*/ 1297 w 1966"/>
                <a:gd name="T17" fmla="*/ 1139 h 1964"/>
                <a:gd name="T18" fmla="*/ 1338 w 1966"/>
                <a:gd name="T19" fmla="*/ 974 h 1964"/>
                <a:gd name="T20" fmla="*/ 1297 w 1966"/>
                <a:gd name="T21" fmla="*/ 810 h 1964"/>
                <a:gd name="T22" fmla="*/ 1187 w 1966"/>
                <a:gd name="T23" fmla="*/ 686 h 1964"/>
                <a:gd name="T24" fmla="*/ 1032 w 1966"/>
                <a:gd name="T25" fmla="*/ 626 h 1964"/>
                <a:gd name="T26" fmla="*/ 1115 w 1966"/>
                <a:gd name="T27" fmla="*/ 3 h 1964"/>
                <a:gd name="T28" fmla="*/ 1177 w 1966"/>
                <a:gd name="T29" fmla="*/ 58 h 1964"/>
                <a:gd name="T30" fmla="*/ 1297 w 1966"/>
                <a:gd name="T31" fmla="*/ 236 h 1964"/>
                <a:gd name="T32" fmla="*/ 1503 w 1966"/>
                <a:gd name="T33" fmla="*/ 198 h 1964"/>
                <a:gd name="T34" fmla="*/ 1575 w 1966"/>
                <a:gd name="T35" fmla="*/ 195 h 1964"/>
                <a:gd name="T36" fmla="*/ 1770 w 1966"/>
                <a:gd name="T37" fmla="*/ 383 h 1964"/>
                <a:gd name="T38" fmla="*/ 1775 w 1966"/>
                <a:gd name="T39" fmla="*/ 465 h 1964"/>
                <a:gd name="T40" fmla="*/ 1741 w 1966"/>
                <a:gd name="T41" fmla="*/ 703 h 1964"/>
                <a:gd name="T42" fmla="*/ 1927 w 1966"/>
                <a:gd name="T43" fmla="*/ 798 h 1964"/>
                <a:gd name="T44" fmla="*/ 1966 w 1966"/>
                <a:gd name="T45" fmla="*/ 871 h 1964"/>
                <a:gd name="T46" fmla="*/ 1944 w 1966"/>
                <a:gd name="T47" fmla="*/ 1143 h 1964"/>
                <a:gd name="T48" fmla="*/ 1760 w 1966"/>
                <a:gd name="T49" fmla="*/ 1187 h 1964"/>
                <a:gd name="T50" fmla="*/ 1764 w 1966"/>
                <a:gd name="T51" fmla="*/ 1479 h 1964"/>
                <a:gd name="T52" fmla="*/ 1782 w 1966"/>
                <a:gd name="T53" fmla="*/ 1549 h 1964"/>
                <a:gd name="T54" fmla="*/ 1606 w 1966"/>
                <a:gd name="T55" fmla="*/ 1748 h 1964"/>
                <a:gd name="T56" fmla="*/ 1526 w 1966"/>
                <a:gd name="T57" fmla="*/ 1773 h 1964"/>
                <a:gd name="T58" fmla="*/ 1319 w 1966"/>
                <a:gd name="T59" fmla="*/ 1703 h 1964"/>
                <a:gd name="T60" fmla="*/ 1169 w 1966"/>
                <a:gd name="T61" fmla="*/ 1906 h 1964"/>
                <a:gd name="T62" fmla="*/ 1107 w 1966"/>
                <a:gd name="T63" fmla="*/ 1961 h 1964"/>
                <a:gd name="T64" fmla="*/ 831 w 1966"/>
                <a:gd name="T65" fmla="*/ 1953 h 1964"/>
                <a:gd name="T66" fmla="*/ 783 w 1966"/>
                <a:gd name="T67" fmla="*/ 1885 h 1964"/>
                <a:gd name="T68" fmla="*/ 588 w 1966"/>
                <a:gd name="T69" fmla="*/ 1669 h 1964"/>
                <a:gd name="T70" fmla="*/ 427 w 1966"/>
                <a:gd name="T71" fmla="*/ 1774 h 1964"/>
                <a:gd name="T72" fmla="*/ 360 w 1966"/>
                <a:gd name="T73" fmla="*/ 1748 h 1964"/>
                <a:gd name="T74" fmla="*/ 184 w 1966"/>
                <a:gd name="T75" fmla="*/ 1540 h 1964"/>
                <a:gd name="T76" fmla="*/ 290 w 1966"/>
                <a:gd name="T77" fmla="*/ 1368 h 1964"/>
                <a:gd name="T78" fmla="*/ 79 w 1966"/>
                <a:gd name="T79" fmla="*/ 1181 h 1964"/>
                <a:gd name="T80" fmla="*/ 10 w 1966"/>
                <a:gd name="T81" fmla="*/ 1134 h 1964"/>
                <a:gd name="T82" fmla="*/ 3 w 1966"/>
                <a:gd name="T83" fmla="*/ 858 h 1964"/>
                <a:gd name="T84" fmla="*/ 58 w 1966"/>
                <a:gd name="T85" fmla="*/ 796 h 1964"/>
                <a:gd name="T86" fmla="*/ 254 w 1966"/>
                <a:gd name="T87" fmla="*/ 649 h 1964"/>
                <a:gd name="T88" fmla="*/ 186 w 1966"/>
                <a:gd name="T89" fmla="*/ 451 h 1964"/>
                <a:gd name="T90" fmla="*/ 197 w 1966"/>
                <a:gd name="T91" fmla="*/ 381 h 1964"/>
                <a:gd name="T92" fmla="*/ 397 w 1966"/>
                <a:gd name="T93" fmla="*/ 193 h 1964"/>
                <a:gd name="T94" fmla="*/ 480 w 1966"/>
                <a:gd name="T95" fmla="*/ 209 h 1964"/>
                <a:gd name="T96" fmla="*/ 725 w 1966"/>
                <a:gd name="T97" fmla="*/ 217 h 1964"/>
                <a:gd name="T98" fmla="*/ 807 w 1966"/>
                <a:gd name="T99" fmla="*/ 39 h 1964"/>
                <a:gd name="T100" fmla="*/ 881 w 1966"/>
                <a:gd name="T101" fmla="*/ 0 h 1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66" h="1964">
                  <a:moveTo>
                    <a:pt x="987" y="623"/>
                  </a:moveTo>
                  <a:lnTo>
                    <a:pt x="943" y="626"/>
                  </a:lnTo>
                  <a:lnTo>
                    <a:pt x="901" y="634"/>
                  </a:lnTo>
                  <a:lnTo>
                    <a:pt x="861" y="647"/>
                  </a:lnTo>
                  <a:lnTo>
                    <a:pt x="822" y="664"/>
                  </a:lnTo>
                  <a:lnTo>
                    <a:pt x="787" y="686"/>
                  </a:lnTo>
                  <a:lnTo>
                    <a:pt x="754" y="712"/>
                  </a:lnTo>
                  <a:lnTo>
                    <a:pt x="725" y="741"/>
                  </a:lnTo>
                  <a:lnTo>
                    <a:pt x="699" y="774"/>
                  </a:lnTo>
                  <a:lnTo>
                    <a:pt x="678" y="810"/>
                  </a:lnTo>
                  <a:lnTo>
                    <a:pt x="660" y="848"/>
                  </a:lnTo>
                  <a:lnTo>
                    <a:pt x="647" y="888"/>
                  </a:lnTo>
                  <a:lnTo>
                    <a:pt x="638" y="930"/>
                  </a:lnTo>
                  <a:lnTo>
                    <a:pt x="636" y="974"/>
                  </a:lnTo>
                  <a:lnTo>
                    <a:pt x="638" y="1018"/>
                  </a:lnTo>
                  <a:lnTo>
                    <a:pt x="647" y="1060"/>
                  </a:lnTo>
                  <a:lnTo>
                    <a:pt x="660" y="1101"/>
                  </a:lnTo>
                  <a:lnTo>
                    <a:pt x="678" y="1139"/>
                  </a:lnTo>
                  <a:lnTo>
                    <a:pt x="699" y="1174"/>
                  </a:lnTo>
                  <a:lnTo>
                    <a:pt x="725" y="1207"/>
                  </a:lnTo>
                  <a:lnTo>
                    <a:pt x="754" y="1237"/>
                  </a:lnTo>
                  <a:lnTo>
                    <a:pt x="787" y="1262"/>
                  </a:lnTo>
                  <a:lnTo>
                    <a:pt x="822" y="1284"/>
                  </a:lnTo>
                  <a:lnTo>
                    <a:pt x="861" y="1301"/>
                  </a:lnTo>
                  <a:lnTo>
                    <a:pt x="901" y="1314"/>
                  </a:lnTo>
                  <a:lnTo>
                    <a:pt x="943" y="1322"/>
                  </a:lnTo>
                  <a:lnTo>
                    <a:pt x="987" y="1325"/>
                  </a:lnTo>
                  <a:lnTo>
                    <a:pt x="1032" y="1322"/>
                  </a:lnTo>
                  <a:lnTo>
                    <a:pt x="1074" y="1314"/>
                  </a:lnTo>
                  <a:lnTo>
                    <a:pt x="1114" y="1301"/>
                  </a:lnTo>
                  <a:lnTo>
                    <a:pt x="1152" y="1284"/>
                  </a:lnTo>
                  <a:lnTo>
                    <a:pt x="1187" y="1262"/>
                  </a:lnTo>
                  <a:lnTo>
                    <a:pt x="1221" y="1237"/>
                  </a:lnTo>
                  <a:lnTo>
                    <a:pt x="1250" y="1207"/>
                  </a:lnTo>
                  <a:lnTo>
                    <a:pt x="1276" y="1174"/>
                  </a:lnTo>
                  <a:lnTo>
                    <a:pt x="1297" y="1139"/>
                  </a:lnTo>
                  <a:lnTo>
                    <a:pt x="1315" y="1101"/>
                  </a:lnTo>
                  <a:lnTo>
                    <a:pt x="1328" y="1060"/>
                  </a:lnTo>
                  <a:lnTo>
                    <a:pt x="1336" y="1018"/>
                  </a:lnTo>
                  <a:lnTo>
                    <a:pt x="1338" y="974"/>
                  </a:lnTo>
                  <a:lnTo>
                    <a:pt x="1336" y="930"/>
                  </a:lnTo>
                  <a:lnTo>
                    <a:pt x="1328" y="888"/>
                  </a:lnTo>
                  <a:lnTo>
                    <a:pt x="1315" y="848"/>
                  </a:lnTo>
                  <a:lnTo>
                    <a:pt x="1297" y="810"/>
                  </a:lnTo>
                  <a:lnTo>
                    <a:pt x="1276" y="774"/>
                  </a:lnTo>
                  <a:lnTo>
                    <a:pt x="1250" y="741"/>
                  </a:lnTo>
                  <a:lnTo>
                    <a:pt x="1221" y="712"/>
                  </a:lnTo>
                  <a:lnTo>
                    <a:pt x="1187" y="686"/>
                  </a:lnTo>
                  <a:lnTo>
                    <a:pt x="1152" y="664"/>
                  </a:lnTo>
                  <a:lnTo>
                    <a:pt x="1114" y="647"/>
                  </a:lnTo>
                  <a:lnTo>
                    <a:pt x="1074" y="634"/>
                  </a:lnTo>
                  <a:lnTo>
                    <a:pt x="1032" y="626"/>
                  </a:lnTo>
                  <a:lnTo>
                    <a:pt x="987" y="623"/>
                  </a:lnTo>
                  <a:close/>
                  <a:moveTo>
                    <a:pt x="881" y="0"/>
                  </a:moveTo>
                  <a:lnTo>
                    <a:pt x="1093" y="0"/>
                  </a:lnTo>
                  <a:lnTo>
                    <a:pt x="1115" y="3"/>
                  </a:lnTo>
                  <a:lnTo>
                    <a:pt x="1135" y="10"/>
                  </a:lnTo>
                  <a:lnTo>
                    <a:pt x="1153" y="23"/>
                  </a:lnTo>
                  <a:lnTo>
                    <a:pt x="1167" y="39"/>
                  </a:lnTo>
                  <a:lnTo>
                    <a:pt x="1177" y="58"/>
                  </a:lnTo>
                  <a:lnTo>
                    <a:pt x="1182" y="79"/>
                  </a:lnTo>
                  <a:lnTo>
                    <a:pt x="1196" y="202"/>
                  </a:lnTo>
                  <a:lnTo>
                    <a:pt x="1248" y="217"/>
                  </a:lnTo>
                  <a:lnTo>
                    <a:pt x="1297" y="236"/>
                  </a:lnTo>
                  <a:lnTo>
                    <a:pt x="1345" y="258"/>
                  </a:lnTo>
                  <a:lnTo>
                    <a:pt x="1393" y="283"/>
                  </a:lnTo>
                  <a:lnTo>
                    <a:pt x="1487" y="209"/>
                  </a:lnTo>
                  <a:lnTo>
                    <a:pt x="1503" y="198"/>
                  </a:lnTo>
                  <a:lnTo>
                    <a:pt x="1520" y="192"/>
                  </a:lnTo>
                  <a:lnTo>
                    <a:pt x="1538" y="189"/>
                  </a:lnTo>
                  <a:lnTo>
                    <a:pt x="1556" y="190"/>
                  </a:lnTo>
                  <a:lnTo>
                    <a:pt x="1575" y="195"/>
                  </a:lnTo>
                  <a:lnTo>
                    <a:pt x="1592" y="203"/>
                  </a:lnTo>
                  <a:lnTo>
                    <a:pt x="1606" y="215"/>
                  </a:lnTo>
                  <a:lnTo>
                    <a:pt x="1756" y="365"/>
                  </a:lnTo>
                  <a:lnTo>
                    <a:pt x="1770" y="383"/>
                  </a:lnTo>
                  <a:lnTo>
                    <a:pt x="1779" y="403"/>
                  </a:lnTo>
                  <a:lnTo>
                    <a:pt x="1782" y="424"/>
                  </a:lnTo>
                  <a:lnTo>
                    <a:pt x="1781" y="445"/>
                  </a:lnTo>
                  <a:lnTo>
                    <a:pt x="1775" y="465"/>
                  </a:lnTo>
                  <a:lnTo>
                    <a:pt x="1763" y="484"/>
                  </a:lnTo>
                  <a:lnTo>
                    <a:pt x="1686" y="582"/>
                  </a:lnTo>
                  <a:lnTo>
                    <a:pt x="1716" y="641"/>
                  </a:lnTo>
                  <a:lnTo>
                    <a:pt x="1741" y="703"/>
                  </a:lnTo>
                  <a:lnTo>
                    <a:pt x="1762" y="768"/>
                  </a:lnTo>
                  <a:lnTo>
                    <a:pt x="1886" y="782"/>
                  </a:lnTo>
                  <a:lnTo>
                    <a:pt x="1908" y="787"/>
                  </a:lnTo>
                  <a:lnTo>
                    <a:pt x="1927" y="798"/>
                  </a:lnTo>
                  <a:lnTo>
                    <a:pt x="1944" y="812"/>
                  </a:lnTo>
                  <a:lnTo>
                    <a:pt x="1956" y="829"/>
                  </a:lnTo>
                  <a:lnTo>
                    <a:pt x="1964" y="849"/>
                  </a:lnTo>
                  <a:lnTo>
                    <a:pt x="1966" y="871"/>
                  </a:lnTo>
                  <a:lnTo>
                    <a:pt x="1966" y="1083"/>
                  </a:lnTo>
                  <a:lnTo>
                    <a:pt x="1964" y="1105"/>
                  </a:lnTo>
                  <a:lnTo>
                    <a:pt x="1956" y="1125"/>
                  </a:lnTo>
                  <a:lnTo>
                    <a:pt x="1944" y="1143"/>
                  </a:lnTo>
                  <a:lnTo>
                    <a:pt x="1927" y="1157"/>
                  </a:lnTo>
                  <a:lnTo>
                    <a:pt x="1908" y="1167"/>
                  </a:lnTo>
                  <a:lnTo>
                    <a:pt x="1886" y="1172"/>
                  </a:lnTo>
                  <a:lnTo>
                    <a:pt x="1760" y="1187"/>
                  </a:lnTo>
                  <a:lnTo>
                    <a:pt x="1738" y="1252"/>
                  </a:lnTo>
                  <a:lnTo>
                    <a:pt x="1712" y="1314"/>
                  </a:lnTo>
                  <a:lnTo>
                    <a:pt x="1681" y="1374"/>
                  </a:lnTo>
                  <a:lnTo>
                    <a:pt x="1764" y="1479"/>
                  </a:lnTo>
                  <a:lnTo>
                    <a:pt x="1774" y="1495"/>
                  </a:lnTo>
                  <a:lnTo>
                    <a:pt x="1780" y="1513"/>
                  </a:lnTo>
                  <a:lnTo>
                    <a:pt x="1783" y="1531"/>
                  </a:lnTo>
                  <a:lnTo>
                    <a:pt x="1782" y="1549"/>
                  </a:lnTo>
                  <a:lnTo>
                    <a:pt x="1777" y="1567"/>
                  </a:lnTo>
                  <a:lnTo>
                    <a:pt x="1769" y="1583"/>
                  </a:lnTo>
                  <a:lnTo>
                    <a:pt x="1757" y="1598"/>
                  </a:lnTo>
                  <a:lnTo>
                    <a:pt x="1606" y="1748"/>
                  </a:lnTo>
                  <a:lnTo>
                    <a:pt x="1589" y="1762"/>
                  </a:lnTo>
                  <a:lnTo>
                    <a:pt x="1569" y="1771"/>
                  </a:lnTo>
                  <a:lnTo>
                    <a:pt x="1547" y="1774"/>
                  </a:lnTo>
                  <a:lnTo>
                    <a:pt x="1526" y="1773"/>
                  </a:lnTo>
                  <a:lnTo>
                    <a:pt x="1506" y="1767"/>
                  </a:lnTo>
                  <a:lnTo>
                    <a:pt x="1487" y="1755"/>
                  </a:lnTo>
                  <a:lnTo>
                    <a:pt x="1380" y="1672"/>
                  </a:lnTo>
                  <a:lnTo>
                    <a:pt x="1319" y="1703"/>
                  </a:lnTo>
                  <a:lnTo>
                    <a:pt x="1256" y="1729"/>
                  </a:lnTo>
                  <a:lnTo>
                    <a:pt x="1189" y="1749"/>
                  </a:lnTo>
                  <a:lnTo>
                    <a:pt x="1174" y="1885"/>
                  </a:lnTo>
                  <a:lnTo>
                    <a:pt x="1169" y="1906"/>
                  </a:lnTo>
                  <a:lnTo>
                    <a:pt x="1159" y="1925"/>
                  </a:lnTo>
                  <a:lnTo>
                    <a:pt x="1144" y="1941"/>
                  </a:lnTo>
                  <a:lnTo>
                    <a:pt x="1127" y="1953"/>
                  </a:lnTo>
                  <a:lnTo>
                    <a:pt x="1107" y="1961"/>
                  </a:lnTo>
                  <a:lnTo>
                    <a:pt x="1085" y="1964"/>
                  </a:lnTo>
                  <a:lnTo>
                    <a:pt x="873" y="1964"/>
                  </a:lnTo>
                  <a:lnTo>
                    <a:pt x="851" y="1961"/>
                  </a:lnTo>
                  <a:lnTo>
                    <a:pt x="831" y="1953"/>
                  </a:lnTo>
                  <a:lnTo>
                    <a:pt x="812" y="1941"/>
                  </a:lnTo>
                  <a:lnTo>
                    <a:pt x="798" y="1925"/>
                  </a:lnTo>
                  <a:lnTo>
                    <a:pt x="788" y="1906"/>
                  </a:lnTo>
                  <a:lnTo>
                    <a:pt x="783" y="1885"/>
                  </a:lnTo>
                  <a:lnTo>
                    <a:pt x="767" y="1744"/>
                  </a:lnTo>
                  <a:lnTo>
                    <a:pt x="706" y="1724"/>
                  </a:lnTo>
                  <a:lnTo>
                    <a:pt x="646" y="1699"/>
                  </a:lnTo>
                  <a:lnTo>
                    <a:pt x="588" y="1669"/>
                  </a:lnTo>
                  <a:lnTo>
                    <a:pt x="480" y="1755"/>
                  </a:lnTo>
                  <a:lnTo>
                    <a:pt x="464" y="1765"/>
                  </a:lnTo>
                  <a:lnTo>
                    <a:pt x="445" y="1771"/>
                  </a:lnTo>
                  <a:lnTo>
                    <a:pt x="427" y="1774"/>
                  </a:lnTo>
                  <a:lnTo>
                    <a:pt x="409" y="1773"/>
                  </a:lnTo>
                  <a:lnTo>
                    <a:pt x="391" y="1768"/>
                  </a:lnTo>
                  <a:lnTo>
                    <a:pt x="375" y="1760"/>
                  </a:lnTo>
                  <a:lnTo>
                    <a:pt x="360" y="1748"/>
                  </a:lnTo>
                  <a:lnTo>
                    <a:pt x="209" y="1598"/>
                  </a:lnTo>
                  <a:lnTo>
                    <a:pt x="196" y="1580"/>
                  </a:lnTo>
                  <a:lnTo>
                    <a:pt x="187" y="1561"/>
                  </a:lnTo>
                  <a:lnTo>
                    <a:pt x="184" y="1540"/>
                  </a:lnTo>
                  <a:lnTo>
                    <a:pt x="185" y="1518"/>
                  </a:lnTo>
                  <a:lnTo>
                    <a:pt x="191" y="1498"/>
                  </a:lnTo>
                  <a:lnTo>
                    <a:pt x="203" y="1479"/>
                  </a:lnTo>
                  <a:lnTo>
                    <a:pt x="290" y="1368"/>
                  </a:lnTo>
                  <a:lnTo>
                    <a:pt x="261" y="1314"/>
                  </a:lnTo>
                  <a:lnTo>
                    <a:pt x="237" y="1257"/>
                  </a:lnTo>
                  <a:lnTo>
                    <a:pt x="218" y="1197"/>
                  </a:lnTo>
                  <a:lnTo>
                    <a:pt x="79" y="1181"/>
                  </a:lnTo>
                  <a:lnTo>
                    <a:pt x="58" y="1176"/>
                  </a:lnTo>
                  <a:lnTo>
                    <a:pt x="39" y="1166"/>
                  </a:lnTo>
                  <a:lnTo>
                    <a:pt x="23" y="1152"/>
                  </a:lnTo>
                  <a:lnTo>
                    <a:pt x="10" y="1134"/>
                  </a:lnTo>
                  <a:lnTo>
                    <a:pt x="3" y="1114"/>
                  </a:lnTo>
                  <a:lnTo>
                    <a:pt x="0" y="1092"/>
                  </a:lnTo>
                  <a:lnTo>
                    <a:pt x="0" y="880"/>
                  </a:lnTo>
                  <a:lnTo>
                    <a:pt x="3" y="858"/>
                  </a:lnTo>
                  <a:lnTo>
                    <a:pt x="10" y="838"/>
                  </a:lnTo>
                  <a:lnTo>
                    <a:pt x="23" y="820"/>
                  </a:lnTo>
                  <a:lnTo>
                    <a:pt x="39" y="806"/>
                  </a:lnTo>
                  <a:lnTo>
                    <a:pt x="58" y="796"/>
                  </a:lnTo>
                  <a:lnTo>
                    <a:pt x="79" y="791"/>
                  </a:lnTo>
                  <a:lnTo>
                    <a:pt x="210" y="776"/>
                  </a:lnTo>
                  <a:lnTo>
                    <a:pt x="230" y="711"/>
                  </a:lnTo>
                  <a:lnTo>
                    <a:pt x="254" y="649"/>
                  </a:lnTo>
                  <a:lnTo>
                    <a:pt x="285" y="589"/>
                  </a:lnTo>
                  <a:lnTo>
                    <a:pt x="203" y="485"/>
                  </a:lnTo>
                  <a:lnTo>
                    <a:pt x="192" y="469"/>
                  </a:lnTo>
                  <a:lnTo>
                    <a:pt x="186" y="451"/>
                  </a:lnTo>
                  <a:lnTo>
                    <a:pt x="183" y="433"/>
                  </a:lnTo>
                  <a:lnTo>
                    <a:pt x="184" y="415"/>
                  </a:lnTo>
                  <a:lnTo>
                    <a:pt x="189" y="397"/>
                  </a:lnTo>
                  <a:lnTo>
                    <a:pt x="197" y="381"/>
                  </a:lnTo>
                  <a:lnTo>
                    <a:pt x="209" y="366"/>
                  </a:lnTo>
                  <a:lnTo>
                    <a:pt x="360" y="215"/>
                  </a:lnTo>
                  <a:lnTo>
                    <a:pt x="377" y="202"/>
                  </a:lnTo>
                  <a:lnTo>
                    <a:pt x="397" y="193"/>
                  </a:lnTo>
                  <a:lnTo>
                    <a:pt x="418" y="190"/>
                  </a:lnTo>
                  <a:lnTo>
                    <a:pt x="439" y="191"/>
                  </a:lnTo>
                  <a:lnTo>
                    <a:pt x="460" y="197"/>
                  </a:lnTo>
                  <a:lnTo>
                    <a:pt x="480" y="209"/>
                  </a:lnTo>
                  <a:lnTo>
                    <a:pt x="577" y="286"/>
                  </a:lnTo>
                  <a:lnTo>
                    <a:pt x="625" y="260"/>
                  </a:lnTo>
                  <a:lnTo>
                    <a:pt x="675" y="237"/>
                  </a:lnTo>
                  <a:lnTo>
                    <a:pt x="725" y="217"/>
                  </a:lnTo>
                  <a:lnTo>
                    <a:pt x="777" y="202"/>
                  </a:lnTo>
                  <a:lnTo>
                    <a:pt x="791" y="79"/>
                  </a:lnTo>
                  <a:lnTo>
                    <a:pt x="797" y="58"/>
                  </a:lnTo>
                  <a:lnTo>
                    <a:pt x="807" y="39"/>
                  </a:lnTo>
                  <a:lnTo>
                    <a:pt x="821" y="23"/>
                  </a:lnTo>
                  <a:lnTo>
                    <a:pt x="839" y="10"/>
                  </a:lnTo>
                  <a:lnTo>
                    <a:pt x="859" y="3"/>
                  </a:lnTo>
                  <a:lnTo>
                    <a:pt x="881"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6" name="Freeform 99"/>
            <p:cNvSpPr>
              <a:spLocks noEditPoints="1"/>
            </p:cNvSpPr>
            <p:nvPr/>
          </p:nvSpPr>
          <p:spPr bwMode="auto">
            <a:xfrm rot="879636">
              <a:off x="5303486" y="150526"/>
              <a:ext cx="347663" cy="346075"/>
            </a:xfrm>
            <a:custGeom>
              <a:avLst/>
              <a:gdLst>
                <a:gd name="T0" fmla="*/ 588 w 1312"/>
                <a:gd name="T1" fmla="*/ 427 h 1310"/>
                <a:gd name="T2" fmla="*/ 495 w 1312"/>
                <a:gd name="T3" fmla="*/ 482 h 1310"/>
                <a:gd name="T4" fmla="*/ 437 w 1312"/>
                <a:gd name="T5" fmla="*/ 574 h 1310"/>
                <a:gd name="T6" fmla="*/ 427 w 1312"/>
                <a:gd name="T7" fmla="*/ 685 h 1310"/>
                <a:gd name="T8" fmla="*/ 468 w 1312"/>
                <a:gd name="T9" fmla="*/ 786 h 1310"/>
                <a:gd name="T10" fmla="*/ 548 w 1312"/>
                <a:gd name="T11" fmla="*/ 856 h 1310"/>
                <a:gd name="T12" fmla="*/ 656 w 1312"/>
                <a:gd name="T13" fmla="*/ 884 h 1310"/>
                <a:gd name="T14" fmla="*/ 764 w 1312"/>
                <a:gd name="T15" fmla="*/ 859 h 1310"/>
                <a:gd name="T16" fmla="*/ 846 w 1312"/>
                <a:gd name="T17" fmla="*/ 790 h 1310"/>
                <a:gd name="T18" fmla="*/ 889 w 1312"/>
                <a:gd name="T19" fmla="*/ 690 h 1310"/>
                <a:gd name="T20" fmla="*/ 881 w 1312"/>
                <a:gd name="T21" fmla="*/ 579 h 1310"/>
                <a:gd name="T22" fmla="*/ 826 w 1312"/>
                <a:gd name="T23" fmla="*/ 486 h 1310"/>
                <a:gd name="T24" fmla="*/ 736 w 1312"/>
                <a:gd name="T25" fmla="*/ 429 h 1310"/>
                <a:gd name="T26" fmla="*/ 622 w 1312"/>
                <a:gd name="T27" fmla="*/ 0 h 1310"/>
                <a:gd name="T28" fmla="*/ 754 w 1312"/>
                <a:gd name="T29" fmla="*/ 11 h 1310"/>
                <a:gd name="T30" fmla="*/ 794 w 1312"/>
                <a:gd name="T31" fmla="*/ 59 h 1310"/>
                <a:gd name="T32" fmla="*/ 850 w 1312"/>
                <a:gd name="T33" fmla="*/ 151 h 1310"/>
                <a:gd name="T34" fmla="*/ 978 w 1312"/>
                <a:gd name="T35" fmla="*/ 159 h 1310"/>
                <a:gd name="T36" fmla="*/ 1038 w 1312"/>
                <a:gd name="T37" fmla="*/ 141 h 1310"/>
                <a:gd name="T38" fmla="*/ 1095 w 1312"/>
                <a:gd name="T39" fmla="*/ 168 h 1310"/>
                <a:gd name="T40" fmla="*/ 1180 w 1312"/>
                <a:gd name="T41" fmla="*/ 269 h 1310"/>
                <a:gd name="T42" fmla="*/ 1176 w 1312"/>
                <a:gd name="T43" fmla="*/ 331 h 1310"/>
                <a:gd name="T44" fmla="*/ 1148 w 1312"/>
                <a:gd name="T45" fmla="*/ 434 h 1310"/>
                <a:gd name="T46" fmla="*/ 1234 w 1312"/>
                <a:gd name="T47" fmla="*/ 525 h 1310"/>
                <a:gd name="T48" fmla="*/ 1291 w 1312"/>
                <a:gd name="T49" fmla="*/ 556 h 1310"/>
                <a:gd name="T50" fmla="*/ 1312 w 1312"/>
                <a:gd name="T51" fmla="*/ 615 h 1310"/>
                <a:gd name="T52" fmla="*/ 1300 w 1312"/>
                <a:gd name="T53" fmla="*/ 746 h 1310"/>
                <a:gd name="T54" fmla="*/ 1252 w 1312"/>
                <a:gd name="T55" fmla="*/ 788 h 1310"/>
                <a:gd name="T56" fmla="*/ 1158 w 1312"/>
                <a:gd name="T57" fmla="*/ 842 h 1310"/>
                <a:gd name="T58" fmla="*/ 1156 w 1312"/>
                <a:gd name="T59" fmla="*/ 972 h 1310"/>
                <a:gd name="T60" fmla="*/ 1175 w 1312"/>
                <a:gd name="T61" fmla="*/ 1033 h 1310"/>
                <a:gd name="T62" fmla="*/ 1148 w 1312"/>
                <a:gd name="T63" fmla="*/ 1090 h 1310"/>
                <a:gd name="T64" fmla="*/ 1046 w 1312"/>
                <a:gd name="T65" fmla="*/ 1175 h 1310"/>
                <a:gd name="T66" fmla="*/ 984 w 1312"/>
                <a:gd name="T67" fmla="*/ 1170 h 1310"/>
                <a:gd name="T68" fmla="*/ 874 w 1312"/>
                <a:gd name="T69" fmla="*/ 1138 h 1310"/>
                <a:gd name="T70" fmla="*/ 780 w 1312"/>
                <a:gd name="T71" fmla="*/ 1233 h 1310"/>
                <a:gd name="T72" fmla="*/ 750 w 1312"/>
                <a:gd name="T73" fmla="*/ 1289 h 1310"/>
                <a:gd name="T74" fmla="*/ 690 w 1312"/>
                <a:gd name="T75" fmla="*/ 1310 h 1310"/>
                <a:gd name="T76" fmla="*/ 559 w 1312"/>
                <a:gd name="T77" fmla="*/ 1298 h 1310"/>
                <a:gd name="T78" fmla="*/ 517 w 1312"/>
                <a:gd name="T79" fmla="*/ 1251 h 1310"/>
                <a:gd name="T80" fmla="*/ 465 w 1312"/>
                <a:gd name="T81" fmla="*/ 1147 h 1310"/>
                <a:gd name="T82" fmla="*/ 334 w 1312"/>
                <a:gd name="T83" fmla="*/ 1150 h 1310"/>
                <a:gd name="T84" fmla="*/ 273 w 1312"/>
                <a:gd name="T85" fmla="*/ 1169 h 1310"/>
                <a:gd name="T86" fmla="*/ 216 w 1312"/>
                <a:gd name="T87" fmla="*/ 1142 h 1310"/>
                <a:gd name="T88" fmla="*/ 131 w 1312"/>
                <a:gd name="T89" fmla="*/ 1041 h 1310"/>
                <a:gd name="T90" fmla="*/ 136 w 1312"/>
                <a:gd name="T91" fmla="*/ 978 h 1310"/>
                <a:gd name="T92" fmla="*/ 171 w 1312"/>
                <a:gd name="T93" fmla="*/ 871 h 1310"/>
                <a:gd name="T94" fmla="*/ 77 w 1312"/>
                <a:gd name="T95" fmla="*/ 785 h 1310"/>
                <a:gd name="T96" fmla="*/ 22 w 1312"/>
                <a:gd name="T97" fmla="*/ 754 h 1310"/>
                <a:gd name="T98" fmla="*/ 0 w 1312"/>
                <a:gd name="T99" fmla="*/ 695 h 1310"/>
                <a:gd name="T100" fmla="*/ 12 w 1312"/>
                <a:gd name="T101" fmla="*/ 564 h 1310"/>
                <a:gd name="T102" fmla="*/ 59 w 1312"/>
                <a:gd name="T103" fmla="*/ 522 h 1310"/>
                <a:gd name="T104" fmla="*/ 156 w 1312"/>
                <a:gd name="T105" fmla="*/ 468 h 1310"/>
                <a:gd name="T106" fmla="*/ 155 w 1312"/>
                <a:gd name="T107" fmla="*/ 338 h 1310"/>
                <a:gd name="T108" fmla="*/ 137 w 1312"/>
                <a:gd name="T109" fmla="*/ 277 h 1310"/>
                <a:gd name="T110" fmla="*/ 163 w 1312"/>
                <a:gd name="T111" fmla="*/ 220 h 1310"/>
                <a:gd name="T112" fmla="*/ 266 w 1312"/>
                <a:gd name="T113" fmla="*/ 135 h 1310"/>
                <a:gd name="T114" fmla="*/ 328 w 1312"/>
                <a:gd name="T115" fmla="*/ 140 h 1310"/>
                <a:gd name="T116" fmla="*/ 434 w 1312"/>
                <a:gd name="T117" fmla="*/ 165 h 1310"/>
                <a:gd name="T118" fmla="*/ 532 w 1312"/>
                <a:gd name="T119" fmla="*/ 77 h 1310"/>
                <a:gd name="T120" fmla="*/ 563 w 1312"/>
                <a:gd name="T121" fmla="*/ 21 h 1310"/>
                <a:gd name="T122" fmla="*/ 622 w 1312"/>
                <a:gd name="T123" fmla="*/ 0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12" h="1310">
                  <a:moveTo>
                    <a:pt x="661" y="416"/>
                  </a:moveTo>
                  <a:lnTo>
                    <a:pt x="624" y="419"/>
                  </a:lnTo>
                  <a:lnTo>
                    <a:pt x="588" y="427"/>
                  </a:lnTo>
                  <a:lnTo>
                    <a:pt x="554" y="441"/>
                  </a:lnTo>
                  <a:lnTo>
                    <a:pt x="522" y="459"/>
                  </a:lnTo>
                  <a:lnTo>
                    <a:pt x="495" y="482"/>
                  </a:lnTo>
                  <a:lnTo>
                    <a:pt x="471" y="509"/>
                  </a:lnTo>
                  <a:lnTo>
                    <a:pt x="452" y="539"/>
                  </a:lnTo>
                  <a:lnTo>
                    <a:pt x="437" y="574"/>
                  </a:lnTo>
                  <a:lnTo>
                    <a:pt x="428" y="609"/>
                  </a:lnTo>
                  <a:lnTo>
                    <a:pt x="425" y="647"/>
                  </a:lnTo>
                  <a:lnTo>
                    <a:pt x="427" y="685"/>
                  </a:lnTo>
                  <a:lnTo>
                    <a:pt x="436" y="721"/>
                  </a:lnTo>
                  <a:lnTo>
                    <a:pt x="449" y="754"/>
                  </a:lnTo>
                  <a:lnTo>
                    <a:pt x="468" y="786"/>
                  </a:lnTo>
                  <a:lnTo>
                    <a:pt x="491" y="813"/>
                  </a:lnTo>
                  <a:lnTo>
                    <a:pt x="518" y="837"/>
                  </a:lnTo>
                  <a:lnTo>
                    <a:pt x="548" y="856"/>
                  </a:lnTo>
                  <a:lnTo>
                    <a:pt x="582" y="871"/>
                  </a:lnTo>
                  <a:lnTo>
                    <a:pt x="618" y="880"/>
                  </a:lnTo>
                  <a:lnTo>
                    <a:pt x="656" y="884"/>
                  </a:lnTo>
                  <a:lnTo>
                    <a:pt x="693" y="881"/>
                  </a:lnTo>
                  <a:lnTo>
                    <a:pt x="729" y="873"/>
                  </a:lnTo>
                  <a:lnTo>
                    <a:pt x="764" y="859"/>
                  </a:lnTo>
                  <a:lnTo>
                    <a:pt x="795" y="840"/>
                  </a:lnTo>
                  <a:lnTo>
                    <a:pt x="822" y="817"/>
                  </a:lnTo>
                  <a:lnTo>
                    <a:pt x="846" y="790"/>
                  </a:lnTo>
                  <a:lnTo>
                    <a:pt x="865" y="759"/>
                  </a:lnTo>
                  <a:lnTo>
                    <a:pt x="880" y="726"/>
                  </a:lnTo>
                  <a:lnTo>
                    <a:pt x="889" y="690"/>
                  </a:lnTo>
                  <a:lnTo>
                    <a:pt x="892" y="653"/>
                  </a:lnTo>
                  <a:lnTo>
                    <a:pt x="890" y="615"/>
                  </a:lnTo>
                  <a:lnTo>
                    <a:pt x="881" y="579"/>
                  </a:lnTo>
                  <a:lnTo>
                    <a:pt x="868" y="544"/>
                  </a:lnTo>
                  <a:lnTo>
                    <a:pt x="849" y="514"/>
                  </a:lnTo>
                  <a:lnTo>
                    <a:pt x="826" y="486"/>
                  </a:lnTo>
                  <a:lnTo>
                    <a:pt x="799" y="462"/>
                  </a:lnTo>
                  <a:lnTo>
                    <a:pt x="769" y="443"/>
                  </a:lnTo>
                  <a:lnTo>
                    <a:pt x="736" y="429"/>
                  </a:lnTo>
                  <a:lnTo>
                    <a:pt x="699" y="419"/>
                  </a:lnTo>
                  <a:lnTo>
                    <a:pt x="661" y="416"/>
                  </a:lnTo>
                  <a:close/>
                  <a:moveTo>
                    <a:pt x="622" y="0"/>
                  </a:moveTo>
                  <a:lnTo>
                    <a:pt x="711" y="1"/>
                  </a:lnTo>
                  <a:lnTo>
                    <a:pt x="734" y="3"/>
                  </a:lnTo>
                  <a:lnTo>
                    <a:pt x="754" y="11"/>
                  </a:lnTo>
                  <a:lnTo>
                    <a:pt x="771" y="24"/>
                  </a:lnTo>
                  <a:lnTo>
                    <a:pt x="785" y="40"/>
                  </a:lnTo>
                  <a:lnTo>
                    <a:pt x="794" y="59"/>
                  </a:lnTo>
                  <a:lnTo>
                    <a:pt x="799" y="80"/>
                  </a:lnTo>
                  <a:lnTo>
                    <a:pt x="805" y="136"/>
                  </a:lnTo>
                  <a:lnTo>
                    <a:pt x="850" y="151"/>
                  </a:lnTo>
                  <a:lnTo>
                    <a:pt x="893" y="170"/>
                  </a:lnTo>
                  <a:lnTo>
                    <a:pt x="935" y="192"/>
                  </a:lnTo>
                  <a:lnTo>
                    <a:pt x="978" y="159"/>
                  </a:lnTo>
                  <a:lnTo>
                    <a:pt x="997" y="148"/>
                  </a:lnTo>
                  <a:lnTo>
                    <a:pt x="1017" y="142"/>
                  </a:lnTo>
                  <a:lnTo>
                    <a:pt x="1038" y="141"/>
                  </a:lnTo>
                  <a:lnTo>
                    <a:pt x="1059" y="145"/>
                  </a:lnTo>
                  <a:lnTo>
                    <a:pt x="1078" y="154"/>
                  </a:lnTo>
                  <a:lnTo>
                    <a:pt x="1095" y="168"/>
                  </a:lnTo>
                  <a:lnTo>
                    <a:pt x="1159" y="232"/>
                  </a:lnTo>
                  <a:lnTo>
                    <a:pt x="1172" y="249"/>
                  </a:lnTo>
                  <a:lnTo>
                    <a:pt x="1180" y="269"/>
                  </a:lnTo>
                  <a:lnTo>
                    <a:pt x="1184" y="289"/>
                  </a:lnTo>
                  <a:lnTo>
                    <a:pt x="1182" y="310"/>
                  </a:lnTo>
                  <a:lnTo>
                    <a:pt x="1176" y="331"/>
                  </a:lnTo>
                  <a:lnTo>
                    <a:pt x="1164" y="350"/>
                  </a:lnTo>
                  <a:lnTo>
                    <a:pt x="1128" y="394"/>
                  </a:lnTo>
                  <a:lnTo>
                    <a:pt x="1148" y="434"/>
                  </a:lnTo>
                  <a:lnTo>
                    <a:pt x="1164" y="475"/>
                  </a:lnTo>
                  <a:lnTo>
                    <a:pt x="1177" y="518"/>
                  </a:lnTo>
                  <a:lnTo>
                    <a:pt x="1234" y="525"/>
                  </a:lnTo>
                  <a:lnTo>
                    <a:pt x="1255" y="531"/>
                  </a:lnTo>
                  <a:lnTo>
                    <a:pt x="1274" y="541"/>
                  </a:lnTo>
                  <a:lnTo>
                    <a:pt x="1291" y="556"/>
                  </a:lnTo>
                  <a:lnTo>
                    <a:pt x="1302" y="573"/>
                  </a:lnTo>
                  <a:lnTo>
                    <a:pt x="1310" y="593"/>
                  </a:lnTo>
                  <a:lnTo>
                    <a:pt x="1312" y="615"/>
                  </a:lnTo>
                  <a:lnTo>
                    <a:pt x="1311" y="705"/>
                  </a:lnTo>
                  <a:lnTo>
                    <a:pt x="1308" y="726"/>
                  </a:lnTo>
                  <a:lnTo>
                    <a:pt x="1300" y="746"/>
                  </a:lnTo>
                  <a:lnTo>
                    <a:pt x="1288" y="763"/>
                  </a:lnTo>
                  <a:lnTo>
                    <a:pt x="1271" y="778"/>
                  </a:lnTo>
                  <a:lnTo>
                    <a:pt x="1252" y="788"/>
                  </a:lnTo>
                  <a:lnTo>
                    <a:pt x="1231" y="793"/>
                  </a:lnTo>
                  <a:lnTo>
                    <a:pt x="1172" y="799"/>
                  </a:lnTo>
                  <a:lnTo>
                    <a:pt x="1158" y="842"/>
                  </a:lnTo>
                  <a:lnTo>
                    <a:pt x="1140" y="883"/>
                  </a:lnTo>
                  <a:lnTo>
                    <a:pt x="1118" y="923"/>
                  </a:lnTo>
                  <a:lnTo>
                    <a:pt x="1156" y="972"/>
                  </a:lnTo>
                  <a:lnTo>
                    <a:pt x="1167" y="992"/>
                  </a:lnTo>
                  <a:lnTo>
                    <a:pt x="1174" y="1012"/>
                  </a:lnTo>
                  <a:lnTo>
                    <a:pt x="1175" y="1033"/>
                  </a:lnTo>
                  <a:lnTo>
                    <a:pt x="1171" y="1054"/>
                  </a:lnTo>
                  <a:lnTo>
                    <a:pt x="1162" y="1073"/>
                  </a:lnTo>
                  <a:lnTo>
                    <a:pt x="1148" y="1090"/>
                  </a:lnTo>
                  <a:lnTo>
                    <a:pt x="1083" y="1153"/>
                  </a:lnTo>
                  <a:lnTo>
                    <a:pt x="1066" y="1166"/>
                  </a:lnTo>
                  <a:lnTo>
                    <a:pt x="1046" y="1175"/>
                  </a:lnTo>
                  <a:lnTo>
                    <a:pt x="1025" y="1178"/>
                  </a:lnTo>
                  <a:lnTo>
                    <a:pt x="1004" y="1176"/>
                  </a:lnTo>
                  <a:lnTo>
                    <a:pt x="984" y="1170"/>
                  </a:lnTo>
                  <a:lnTo>
                    <a:pt x="966" y="1158"/>
                  </a:lnTo>
                  <a:lnTo>
                    <a:pt x="915" y="1118"/>
                  </a:lnTo>
                  <a:lnTo>
                    <a:pt x="874" y="1138"/>
                  </a:lnTo>
                  <a:lnTo>
                    <a:pt x="832" y="1155"/>
                  </a:lnTo>
                  <a:lnTo>
                    <a:pt x="788" y="1168"/>
                  </a:lnTo>
                  <a:lnTo>
                    <a:pt x="780" y="1233"/>
                  </a:lnTo>
                  <a:lnTo>
                    <a:pt x="774" y="1254"/>
                  </a:lnTo>
                  <a:lnTo>
                    <a:pt x="764" y="1273"/>
                  </a:lnTo>
                  <a:lnTo>
                    <a:pt x="750" y="1289"/>
                  </a:lnTo>
                  <a:lnTo>
                    <a:pt x="731" y="1301"/>
                  </a:lnTo>
                  <a:lnTo>
                    <a:pt x="711" y="1308"/>
                  </a:lnTo>
                  <a:lnTo>
                    <a:pt x="690" y="1310"/>
                  </a:lnTo>
                  <a:lnTo>
                    <a:pt x="600" y="1309"/>
                  </a:lnTo>
                  <a:lnTo>
                    <a:pt x="578" y="1306"/>
                  </a:lnTo>
                  <a:lnTo>
                    <a:pt x="559" y="1298"/>
                  </a:lnTo>
                  <a:lnTo>
                    <a:pt x="540" y="1286"/>
                  </a:lnTo>
                  <a:lnTo>
                    <a:pt x="527" y="1270"/>
                  </a:lnTo>
                  <a:lnTo>
                    <a:pt x="517" y="1251"/>
                  </a:lnTo>
                  <a:lnTo>
                    <a:pt x="512" y="1230"/>
                  </a:lnTo>
                  <a:lnTo>
                    <a:pt x="505" y="1161"/>
                  </a:lnTo>
                  <a:lnTo>
                    <a:pt x="465" y="1147"/>
                  </a:lnTo>
                  <a:lnTo>
                    <a:pt x="425" y="1130"/>
                  </a:lnTo>
                  <a:lnTo>
                    <a:pt x="388" y="1110"/>
                  </a:lnTo>
                  <a:lnTo>
                    <a:pt x="334" y="1150"/>
                  </a:lnTo>
                  <a:lnTo>
                    <a:pt x="315" y="1162"/>
                  </a:lnTo>
                  <a:lnTo>
                    <a:pt x="294" y="1168"/>
                  </a:lnTo>
                  <a:lnTo>
                    <a:pt x="273" y="1169"/>
                  </a:lnTo>
                  <a:lnTo>
                    <a:pt x="253" y="1165"/>
                  </a:lnTo>
                  <a:lnTo>
                    <a:pt x="233" y="1156"/>
                  </a:lnTo>
                  <a:lnTo>
                    <a:pt x="216" y="1142"/>
                  </a:lnTo>
                  <a:lnTo>
                    <a:pt x="153" y="1078"/>
                  </a:lnTo>
                  <a:lnTo>
                    <a:pt x="139" y="1061"/>
                  </a:lnTo>
                  <a:lnTo>
                    <a:pt x="131" y="1041"/>
                  </a:lnTo>
                  <a:lnTo>
                    <a:pt x="128" y="1021"/>
                  </a:lnTo>
                  <a:lnTo>
                    <a:pt x="129" y="1000"/>
                  </a:lnTo>
                  <a:lnTo>
                    <a:pt x="136" y="978"/>
                  </a:lnTo>
                  <a:lnTo>
                    <a:pt x="147" y="960"/>
                  </a:lnTo>
                  <a:lnTo>
                    <a:pt x="191" y="907"/>
                  </a:lnTo>
                  <a:lnTo>
                    <a:pt x="171" y="871"/>
                  </a:lnTo>
                  <a:lnTo>
                    <a:pt x="156" y="832"/>
                  </a:lnTo>
                  <a:lnTo>
                    <a:pt x="143" y="793"/>
                  </a:lnTo>
                  <a:lnTo>
                    <a:pt x="77" y="785"/>
                  </a:lnTo>
                  <a:lnTo>
                    <a:pt x="56" y="779"/>
                  </a:lnTo>
                  <a:lnTo>
                    <a:pt x="37" y="769"/>
                  </a:lnTo>
                  <a:lnTo>
                    <a:pt x="22" y="754"/>
                  </a:lnTo>
                  <a:lnTo>
                    <a:pt x="10" y="736"/>
                  </a:lnTo>
                  <a:lnTo>
                    <a:pt x="3" y="717"/>
                  </a:lnTo>
                  <a:lnTo>
                    <a:pt x="0" y="695"/>
                  </a:lnTo>
                  <a:lnTo>
                    <a:pt x="1" y="605"/>
                  </a:lnTo>
                  <a:lnTo>
                    <a:pt x="4" y="583"/>
                  </a:lnTo>
                  <a:lnTo>
                    <a:pt x="12" y="564"/>
                  </a:lnTo>
                  <a:lnTo>
                    <a:pt x="24" y="546"/>
                  </a:lnTo>
                  <a:lnTo>
                    <a:pt x="40" y="532"/>
                  </a:lnTo>
                  <a:lnTo>
                    <a:pt x="59" y="522"/>
                  </a:lnTo>
                  <a:lnTo>
                    <a:pt x="80" y="517"/>
                  </a:lnTo>
                  <a:lnTo>
                    <a:pt x="142" y="511"/>
                  </a:lnTo>
                  <a:lnTo>
                    <a:pt x="156" y="468"/>
                  </a:lnTo>
                  <a:lnTo>
                    <a:pt x="173" y="427"/>
                  </a:lnTo>
                  <a:lnTo>
                    <a:pt x="194" y="387"/>
                  </a:lnTo>
                  <a:lnTo>
                    <a:pt x="155" y="338"/>
                  </a:lnTo>
                  <a:lnTo>
                    <a:pt x="144" y="318"/>
                  </a:lnTo>
                  <a:lnTo>
                    <a:pt x="138" y="298"/>
                  </a:lnTo>
                  <a:lnTo>
                    <a:pt x="137" y="277"/>
                  </a:lnTo>
                  <a:lnTo>
                    <a:pt x="141" y="256"/>
                  </a:lnTo>
                  <a:lnTo>
                    <a:pt x="150" y="237"/>
                  </a:lnTo>
                  <a:lnTo>
                    <a:pt x="163" y="220"/>
                  </a:lnTo>
                  <a:lnTo>
                    <a:pt x="229" y="157"/>
                  </a:lnTo>
                  <a:lnTo>
                    <a:pt x="246" y="143"/>
                  </a:lnTo>
                  <a:lnTo>
                    <a:pt x="266" y="135"/>
                  </a:lnTo>
                  <a:lnTo>
                    <a:pt x="286" y="131"/>
                  </a:lnTo>
                  <a:lnTo>
                    <a:pt x="307" y="133"/>
                  </a:lnTo>
                  <a:lnTo>
                    <a:pt x="328" y="140"/>
                  </a:lnTo>
                  <a:lnTo>
                    <a:pt x="346" y="151"/>
                  </a:lnTo>
                  <a:lnTo>
                    <a:pt x="391" y="187"/>
                  </a:lnTo>
                  <a:lnTo>
                    <a:pt x="434" y="165"/>
                  </a:lnTo>
                  <a:lnTo>
                    <a:pt x="479" y="147"/>
                  </a:lnTo>
                  <a:lnTo>
                    <a:pt x="525" y="133"/>
                  </a:lnTo>
                  <a:lnTo>
                    <a:pt x="532" y="77"/>
                  </a:lnTo>
                  <a:lnTo>
                    <a:pt x="537" y="55"/>
                  </a:lnTo>
                  <a:lnTo>
                    <a:pt x="547" y="37"/>
                  </a:lnTo>
                  <a:lnTo>
                    <a:pt x="563" y="21"/>
                  </a:lnTo>
                  <a:lnTo>
                    <a:pt x="580" y="9"/>
                  </a:lnTo>
                  <a:lnTo>
                    <a:pt x="600" y="2"/>
                  </a:lnTo>
                  <a:lnTo>
                    <a:pt x="622"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grpSp>
        <p:nvGrpSpPr>
          <p:cNvPr id="130" name="Group 129"/>
          <p:cNvGrpSpPr/>
          <p:nvPr/>
        </p:nvGrpSpPr>
        <p:grpSpPr>
          <a:xfrm>
            <a:off x="10179107" y="15986892"/>
            <a:ext cx="793658" cy="1056040"/>
            <a:chOff x="8878888" y="2871788"/>
            <a:chExt cx="581025" cy="773112"/>
          </a:xfrm>
          <a:solidFill>
            <a:srgbClr val="9C2A46"/>
          </a:solidFill>
        </p:grpSpPr>
        <p:sp>
          <p:nvSpPr>
            <p:cNvPr id="131" name="Freeform 144"/>
            <p:cNvSpPr>
              <a:spLocks/>
            </p:cNvSpPr>
            <p:nvPr/>
          </p:nvSpPr>
          <p:spPr bwMode="auto">
            <a:xfrm>
              <a:off x="9086851" y="3525838"/>
              <a:ext cx="165100" cy="23812"/>
            </a:xfrm>
            <a:custGeom>
              <a:avLst/>
              <a:gdLst>
                <a:gd name="T0" fmla="*/ 54 w 725"/>
                <a:gd name="T1" fmla="*/ 0 h 105"/>
                <a:gd name="T2" fmla="*/ 672 w 725"/>
                <a:gd name="T3" fmla="*/ 0 h 105"/>
                <a:gd name="T4" fmla="*/ 689 w 725"/>
                <a:gd name="T5" fmla="*/ 2 h 105"/>
                <a:gd name="T6" fmla="*/ 703 w 725"/>
                <a:gd name="T7" fmla="*/ 9 h 105"/>
                <a:gd name="T8" fmla="*/ 715 w 725"/>
                <a:gd name="T9" fmla="*/ 21 h 105"/>
                <a:gd name="T10" fmla="*/ 722 w 725"/>
                <a:gd name="T11" fmla="*/ 36 h 105"/>
                <a:gd name="T12" fmla="*/ 725 w 725"/>
                <a:gd name="T13" fmla="*/ 53 h 105"/>
                <a:gd name="T14" fmla="*/ 722 w 725"/>
                <a:gd name="T15" fmla="*/ 69 h 105"/>
                <a:gd name="T16" fmla="*/ 715 w 725"/>
                <a:gd name="T17" fmla="*/ 84 h 105"/>
                <a:gd name="T18" fmla="*/ 703 w 725"/>
                <a:gd name="T19" fmla="*/ 96 h 105"/>
                <a:gd name="T20" fmla="*/ 689 w 725"/>
                <a:gd name="T21" fmla="*/ 103 h 105"/>
                <a:gd name="T22" fmla="*/ 672 w 725"/>
                <a:gd name="T23" fmla="*/ 105 h 105"/>
                <a:gd name="T24" fmla="*/ 54 w 725"/>
                <a:gd name="T25" fmla="*/ 105 h 105"/>
                <a:gd name="T26" fmla="*/ 36 w 725"/>
                <a:gd name="T27" fmla="*/ 103 h 105"/>
                <a:gd name="T28" fmla="*/ 22 w 725"/>
                <a:gd name="T29" fmla="*/ 96 h 105"/>
                <a:gd name="T30" fmla="*/ 10 w 725"/>
                <a:gd name="T31" fmla="*/ 84 h 105"/>
                <a:gd name="T32" fmla="*/ 3 w 725"/>
                <a:gd name="T33" fmla="*/ 69 h 105"/>
                <a:gd name="T34" fmla="*/ 0 w 725"/>
                <a:gd name="T35" fmla="*/ 53 h 105"/>
                <a:gd name="T36" fmla="*/ 3 w 725"/>
                <a:gd name="T37" fmla="*/ 36 h 105"/>
                <a:gd name="T38" fmla="*/ 10 w 725"/>
                <a:gd name="T39" fmla="*/ 21 h 105"/>
                <a:gd name="T40" fmla="*/ 22 w 725"/>
                <a:gd name="T41" fmla="*/ 9 h 105"/>
                <a:gd name="T42" fmla="*/ 36 w 725"/>
                <a:gd name="T43" fmla="*/ 2 h 105"/>
                <a:gd name="T44" fmla="*/ 54 w 725"/>
                <a:gd name="T45"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5" h="105">
                  <a:moveTo>
                    <a:pt x="54" y="0"/>
                  </a:moveTo>
                  <a:lnTo>
                    <a:pt x="672" y="0"/>
                  </a:lnTo>
                  <a:lnTo>
                    <a:pt x="689" y="2"/>
                  </a:lnTo>
                  <a:lnTo>
                    <a:pt x="703" y="9"/>
                  </a:lnTo>
                  <a:lnTo>
                    <a:pt x="715" y="21"/>
                  </a:lnTo>
                  <a:lnTo>
                    <a:pt x="722" y="36"/>
                  </a:lnTo>
                  <a:lnTo>
                    <a:pt x="725" y="53"/>
                  </a:lnTo>
                  <a:lnTo>
                    <a:pt x="722" y="69"/>
                  </a:lnTo>
                  <a:lnTo>
                    <a:pt x="715" y="84"/>
                  </a:lnTo>
                  <a:lnTo>
                    <a:pt x="703" y="96"/>
                  </a:lnTo>
                  <a:lnTo>
                    <a:pt x="689" y="103"/>
                  </a:lnTo>
                  <a:lnTo>
                    <a:pt x="672" y="105"/>
                  </a:lnTo>
                  <a:lnTo>
                    <a:pt x="54" y="105"/>
                  </a:lnTo>
                  <a:lnTo>
                    <a:pt x="36" y="103"/>
                  </a:lnTo>
                  <a:lnTo>
                    <a:pt x="22" y="96"/>
                  </a:lnTo>
                  <a:lnTo>
                    <a:pt x="10" y="84"/>
                  </a:lnTo>
                  <a:lnTo>
                    <a:pt x="3" y="69"/>
                  </a:lnTo>
                  <a:lnTo>
                    <a:pt x="0" y="53"/>
                  </a:lnTo>
                  <a:lnTo>
                    <a:pt x="3" y="36"/>
                  </a:lnTo>
                  <a:lnTo>
                    <a:pt x="10" y="21"/>
                  </a:lnTo>
                  <a:lnTo>
                    <a:pt x="22" y="9"/>
                  </a:lnTo>
                  <a:lnTo>
                    <a:pt x="36" y="2"/>
                  </a:lnTo>
                  <a:lnTo>
                    <a:pt x="54"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45"/>
            <p:cNvSpPr>
              <a:spLocks/>
            </p:cNvSpPr>
            <p:nvPr/>
          </p:nvSpPr>
          <p:spPr bwMode="auto">
            <a:xfrm>
              <a:off x="9102726" y="3573463"/>
              <a:ext cx="133350" cy="23812"/>
            </a:xfrm>
            <a:custGeom>
              <a:avLst/>
              <a:gdLst>
                <a:gd name="T0" fmla="*/ 53 w 587"/>
                <a:gd name="T1" fmla="*/ 0 h 107"/>
                <a:gd name="T2" fmla="*/ 534 w 587"/>
                <a:gd name="T3" fmla="*/ 0 h 107"/>
                <a:gd name="T4" fmla="*/ 551 w 587"/>
                <a:gd name="T5" fmla="*/ 4 h 107"/>
                <a:gd name="T6" fmla="*/ 565 w 587"/>
                <a:gd name="T7" fmla="*/ 11 h 107"/>
                <a:gd name="T8" fmla="*/ 577 w 587"/>
                <a:gd name="T9" fmla="*/ 22 h 107"/>
                <a:gd name="T10" fmla="*/ 585 w 587"/>
                <a:gd name="T11" fmla="*/ 38 h 107"/>
                <a:gd name="T12" fmla="*/ 587 w 587"/>
                <a:gd name="T13" fmla="*/ 54 h 107"/>
                <a:gd name="T14" fmla="*/ 585 w 587"/>
                <a:gd name="T15" fmla="*/ 70 h 107"/>
                <a:gd name="T16" fmla="*/ 577 w 587"/>
                <a:gd name="T17" fmla="*/ 86 h 107"/>
                <a:gd name="T18" fmla="*/ 565 w 587"/>
                <a:gd name="T19" fmla="*/ 97 h 107"/>
                <a:gd name="T20" fmla="*/ 551 w 587"/>
                <a:gd name="T21" fmla="*/ 104 h 107"/>
                <a:gd name="T22" fmla="*/ 534 w 587"/>
                <a:gd name="T23" fmla="*/ 107 h 107"/>
                <a:gd name="T24" fmla="*/ 53 w 587"/>
                <a:gd name="T25" fmla="*/ 107 h 107"/>
                <a:gd name="T26" fmla="*/ 36 w 587"/>
                <a:gd name="T27" fmla="*/ 104 h 107"/>
                <a:gd name="T28" fmla="*/ 22 w 587"/>
                <a:gd name="T29" fmla="*/ 97 h 107"/>
                <a:gd name="T30" fmla="*/ 10 w 587"/>
                <a:gd name="T31" fmla="*/ 86 h 107"/>
                <a:gd name="T32" fmla="*/ 3 w 587"/>
                <a:gd name="T33" fmla="*/ 70 h 107"/>
                <a:gd name="T34" fmla="*/ 0 w 587"/>
                <a:gd name="T35" fmla="*/ 54 h 107"/>
                <a:gd name="T36" fmla="*/ 3 w 587"/>
                <a:gd name="T37" fmla="*/ 38 h 107"/>
                <a:gd name="T38" fmla="*/ 10 w 587"/>
                <a:gd name="T39" fmla="*/ 22 h 107"/>
                <a:gd name="T40" fmla="*/ 22 w 587"/>
                <a:gd name="T41" fmla="*/ 11 h 107"/>
                <a:gd name="T42" fmla="*/ 36 w 587"/>
                <a:gd name="T43" fmla="*/ 4 h 107"/>
                <a:gd name="T44" fmla="*/ 53 w 587"/>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87" h="107">
                  <a:moveTo>
                    <a:pt x="53" y="0"/>
                  </a:moveTo>
                  <a:lnTo>
                    <a:pt x="534" y="0"/>
                  </a:lnTo>
                  <a:lnTo>
                    <a:pt x="551" y="4"/>
                  </a:lnTo>
                  <a:lnTo>
                    <a:pt x="565" y="11"/>
                  </a:lnTo>
                  <a:lnTo>
                    <a:pt x="577" y="22"/>
                  </a:lnTo>
                  <a:lnTo>
                    <a:pt x="585" y="38"/>
                  </a:lnTo>
                  <a:lnTo>
                    <a:pt x="587" y="54"/>
                  </a:lnTo>
                  <a:lnTo>
                    <a:pt x="585" y="70"/>
                  </a:lnTo>
                  <a:lnTo>
                    <a:pt x="577" y="86"/>
                  </a:lnTo>
                  <a:lnTo>
                    <a:pt x="565" y="97"/>
                  </a:lnTo>
                  <a:lnTo>
                    <a:pt x="551" y="104"/>
                  </a:lnTo>
                  <a:lnTo>
                    <a:pt x="534" y="107"/>
                  </a:lnTo>
                  <a:lnTo>
                    <a:pt x="53" y="107"/>
                  </a:lnTo>
                  <a:lnTo>
                    <a:pt x="36" y="104"/>
                  </a:lnTo>
                  <a:lnTo>
                    <a:pt x="22" y="97"/>
                  </a:lnTo>
                  <a:lnTo>
                    <a:pt x="10" y="86"/>
                  </a:lnTo>
                  <a:lnTo>
                    <a:pt x="3" y="70"/>
                  </a:lnTo>
                  <a:lnTo>
                    <a:pt x="0" y="54"/>
                  </a:lnTo>
                  <a:lnTo>
                    <a:pt x="3" y="38"/>
                  </a:lnTo>
                  <a:lnTo>
                    <a:pt x="10" y="22"/>
                  </a:lnTo>
                  <a:lnTo>
                    <a:pt x="22" y="11"/>
                  </a:lnTo>
                  <a:lnTo>
                    <a:pt x="36" y="4"/>
                  </a:lnTo>
                  <a:lnTo>
                    <a:pt x="53"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Freeform 146"/>
            <p:cNvSpPr>
              <a:spLocks/>
            </p:cNvSpPr>
            <p:nvPr/>
          </p:nvSpPr>
          <p:spPr bwMode="auto">
            <a:xfrm>
              <a:off x="9083676" y="3181350"/>
              <a:ext cx="74613" cy="260350"/>
            </a:xfrm>
            <a:custGeom>
              <a:avLst/>
              <a:gdLst>
                <a:gd name="T0" fmla="*/ 58 w 331"/>
                <a:gd name="T1" fmla="*/ 0 h 1149"/>
                <a:gd name="T2" fmla="*/ 74 w 331"/>
                <a:gd name="T3" fmla="*/ 5 h 1149"/>
                <a:gd name="T4" fmla="*/ 88 w 331"/>
                <a:gd name="T5" fmla="*/ 14 h 1149"/>
                <a:gd name="T6" fmla="*/ 98 w 331"/>
                <a:gd name="T7" fmla="*/ 27 h 1149"/>
                <a:gd name="T8" fmla="*/ 135 w 331"/>
                <a:gd name="T9" fmla="*/ 95 h 1149"/>
                <a:gd name="T10" fmla="*/ 168 w 331"/>
                <a:gd name="T11" fmla="*/ 161 h 1149"/>
                <a:gd name="T12" fmla="*/ 197 w 331"/>
                <a:gd name="T13" fmla="*/ 224 h 1149"/>
                <a:gd name="T14" fmla="*/ 222 w 331"/>
                <a:gd name="T15" fmla="*/ 287 h 1149"/>
                <a:gd name="T16" fmla="*/ 244 w 331"/>
                <a:gd name="T17" fmla="*/ 347 h 1149"/>
                <a:gd name="T18" fmla="*/ 263 w 331"/>
                <a:gd name="T19" fmla="*/ 407 h 1149"/>
                <a:gd name="T20" fmla="*/ 279 w 331"/>
                <a:gd name="T21" fmla="*/ 468 h 1149"/>
                <a:gd name="T22" fmla="*/ 292 w 331"/>
                <a:gd name="T23" fmla="*/ 529 h 1149"/>
                <a:gd name="T24" fmla="*/ 305 w 331"/>
                <a:gd name="T25" fmla="*/ 599 h 1149"/>
                <a:gd name="T26" fmla="*/ 314 w 331"/>
                <a:gd name="T27" fmla="*/ 671 h 1149"/>
                <a:gd name="T28" fmla="*/ 322 w 331"/>
                <a:gd name="T29" fmla="*/ 747 h 1149"/>
                <a:gd name="T30" fmla="*/ 326 w 331"/>
                <a:gd name="T31" fmla="*/ 826 h 1149"/>
                <a:gd name="T32" fmla="*/ 329 w 331"/>
                <a:gd name="T33" fmla="*/ 910 h 1149"/>
                <a:gd name="T34" fmla="*/ 331 w 331"/>
                <a:gd name="T35" fmla="*/ 1000 h 1149"/>
                <a:gd name="T36" fmla="*/ 331 w 331"/>
                <a:gd name="T37" fmla="*/ 1096 h 1149"/>
                <a:gd name="T38" fmla="*/ 329 w 331"/>
                <a:gd name="T39" fmla="*/ 1113 h 1149"/>
                <a:gd name="T40" fmla="*/ 322 w 331"/>
                <a:gd name="T41" fmla="*/ 1128 h 1149"/>
                <a:gd name="T42" fmla="*/ 310 w 331"/>
                <a:gd name="T43" fmla="*/ 1139 h 1149"/>
                <a:gd name="T44" fmla="*/ 295 w 331"/>
                <a:gd name="T45" fmla="*/ 1146 h 1149"/>
                <a:gd name="T46" fmla="*/ 279 w 331"/>
                <a:gd name="T47" fmla="*/ 1149 h 1149"/>
                <a:gd name="T48" fmla="*/ 262 w 331"/>
                <a:gd name="T49" fmla="*/ 1146 h 1149"/>
                <a:gd name="T50" fmla="*/ 247 w 331"/>
                <a:gd name="T51" fmla="*/ 1139 h 1149"/>
                <a:gd name="T52" fmla="*/ 235 w 331"/>
                <a:gd name="T53" fmla="*/ 1128 h 1149"/>
                <a:gd name="T54" fmla="*/ 228 w 331"/>
                <a:gd name="T55" fmla="*/ 1113 h 1149"/>
                <a:gd name="T56" fmla="*/ 226 w 331"/>
                <a:gd name="T57" fmla="*/ 1096 h 1149"/>
                <a:gd name="T58" fmla="*/ 226 w 331"/>
                <a:gd name="T59" fmla="*/ 1003 h 1149"/>
                <a:gd name="T60" fmla="*/ 223 w 331"/>
                <a:gd name="T61" fmla="*/ 917 h 1149"/>
                <a:gd name="T62" fmla="*/ 220 w 331"/>
                <a:gd name="T63" fmla="*/ 836 h 1149"/>
                <a:gd name="T64" fmla="*/ 216 w 331"/>
                <a:gd name="T65" fmla="*/ 759 h 1149"/>
                <a:gd name="T66" fmla="*/ 209 w 331"/>
                <a:gd name="T67" fmla="*/ 686 h 1149"/>
                <a:gd name="T68" fmla="*/ 200 w 331"/>
                <a:gd name="T69" fmla="*/ 617 h 1149"/>
                <a:gd name="T70" fmla="*/ 188 w 331"/>
                <a:gd name="T71" fmla="*/ 549 h 1149"/>
                <a:gd name="T72" fmla="*/ 175 w 331"/>
                <a:gd name="T73" fmla="*/ 492 h 1149"/>
                <a:gd name="T74" fmla="*/ 160 w 331"/>
                <a:gd name="T75" fmla="*/ 436 h 1149"/>
                <a:gd name="T76" fmla="*/ 143 w 331"/>
                <a:gd name="T77" fmla="*/ 378 h 1149"/>
                <a:gd name="T78" fmla="*/ 122 w 331"/>
                <a:gd name="T79" fmla="*/ 323 h 1149"/>
                <a:gd name="T80" fmla="*/ 98 w 331"/>
                <a:gd name="T81" fmla="*/ 265 h 1149"/>
                <a:gd name="T82" fmla="*/ 70 w 331"/>
                <a:gd name="T83" fmla="*/ 205 h 1149"/>
                <a:gd name="T84" fmla="*/ 40 w 331"/>
                <a:gd name="T85" fmla="*/ 142 h 1149"/>
                <a:gd name="T86" fmla="*/ 6 w 331"/>
                <a:gd name="T87" fmla="*/ 79 h 1149"/>
                <a:gd name="T88" fmla="*/ 0 w 331"/>
                <a:gd name="T89" fmla="*/ 63 h 1149"/>
                <a:gd name="T90" fmla="*/ 0 w 331"/>
                <a:gd name="T91" fmla="*/ 46 h 1149"/>
                <a:gd name="T92" fmla="*/ 4 w 331"/>
                <a:gd name="T93" fmla="*/ 31 h 1149"/>
                <a:gd name="T94" fmla="*/ 13 w 331"/>
                <a:gd name="T95" fmla="*/ 17 h 1149"/>
                <a:gd name="T96" fmla="*/ 26 w 331"/>
                <a:gd name="T97" fmla="*/ 7 h 1149"/>
                <a:gd name="T98" fmla="*/ 42 w 331"/>
                <a:gd name="T99" fmla="*/ 0 h 1149"/>
                <a:gd name="T100" fmla="*/ 58 w 331"/>
                <a:gd name="T101" fmla="*/ 0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1" h="1149">
                  <a:moveTo>
                    <a:pt x="58" y="0"/>
                  </a:moveTo>
                  <a:lnTo>
                    <a:pt x="74" y="5"/>
                  </a:lnTo>
                  <a:lnTo>
                    <a:pt x="88" y="14"/>
                  </a:lnTo>
                  <a:lnTo>
                    <a:pt x="98" y="27"/>
                  </a:lnTo>
                  <a:lnTo>
                    <a:pt x="135" y="95"/>
                  </a:lnTo>
                  <a:lnTo>
                    <a:pt x="168" y="161"/>
                  </a:lnTo>
                  <a:lnTo>
                    <a:pt x="197" y="224"/>
                  </a:lnTo>
                  <a:lnTo>
                    <a:pt x="222" y="287"/>
                  </a:lnTo>
                  <a:lnTo>
                    <a:pt x="244" y="347"/>
                  </a:lnTo>
                  <a:lnTo>
                    <a:pt x="263" y="407"/>
                  </a:lnTo>
                  <a:lnTo>
                    <a:pt x="279" y="468"/>
                  </a:lnTo>
                  <a:lnTo>
                    <a:pt x="292" y="529"/>
                  </a:lnTo>
                  <a:lnTo>
                    <a:pt x="305" y="599"/>
                  </a:lnTo>
                  <a:lnTo>
                    <a:pt x="314" y="671"/>
                  </a:lnTo>
                  <a:lnTo>
                    <a:pt x="322" y="747"/>
                  </a:lnTo>
                  <a:lnTo>
                    <a:pt x="326" y="826"/>
                  </a:lnTo>
                  <a:lnTo>
                    <a:pt x="329" y="910"/>
                  </a:lnTo>
                  <a:lnTo>
                    <a:pt x="331" y="1000"/>
                  </a:lnTo>
                  <a:lnTo>
                    <a:pt x="331" y="1096"/>
                  </a:lnTo>
                  <a:lnTo>
                    <a:pt x="329" y="1113"/>
                  </a:lnTo>
                  <a:lnTo>
                    <a:pt x="322" y="1128"/>
                  </a:lnTo>
                  <a:lnTo>
                    <a:pt x="310" y="1139"/>
                  </a:lnTo>
                  <a:lnTo>
                    <a:pt x="295" y="1146"/>
                  </a:lnTo>
                  <a:lnTo>
                    <a:pt x="279" y="1149"/>
                  </a:lnTo>
                  <a:lnTo>
                    <a:pt x="262" y="1146"/>
                  </a:lnTo>
                  <a:lnTo>
                    <a:pt x="247" y="1139"/>
                  </a:lnTo>
                  <a:lnTo>
                    <a:pt x="235" y="1128"/>
                  </a:lnTo>
                  <a:lnTo>
                    <a:pt x="228" y="1113"/>
                  </a:lnTo>
                  <a:lnTo>
                    <a:pt x="226" y="1096"/>
                  </a:lnTo>
                  <a:lnTo>
                    <a:pt x="226" y="1003"/>
                  </a:lnTo>
                  <a:lnTo>
                    <a:pt x="223" y="917"/>
                  </a:lnTo>
                  <a:lnTo>
                    <a:pt x="220" y="836"/>
                  </a:lnTo>
                  <a:lnTo>
                    <a:pt x="216" y="759"/>
                  </a:lnTo>
                  <a:lnTo>
                    <a:pt x="209" y="686"/>
                  </a:lnTo>
                  <a:lnTo>
                    <a:pt x="200" y="617"/>
                  </a:lnTo>
                  <a:lnTo>
                    <a:pt x="188" y="549"/>
                  </a:lnTo>
                  <a:lnTo>
                    <a:pt x="175" y="492"/>
                  </a:lnTo>
                  <a:lnTo>
                    <a:pt x="160" y="436"/>
                  </a:lnTo>
                  <a:lnTo>
                    <a:pt x="143" y="378"/>
                  </a:lnTo>
                  <a:lnTo>
                    <a:pt x="122" y="323"/>
                  </a:lnTo>
                  <a:lnTo>
                    <a:pt x="98" y="265"/>
                  </a:lnTo>
                  <a:lnTo>
                    <a:pt x="70" y="205"/>
                  </a:lnTo>
                  <a:lnTo>
                    <a:pt x="40" y="142"/>
                  </a:lnTo>
                  <a:lnTo>
                    <a:pt x="6" y="79"/>
                  </a:lnTo>
                  <a:lnTo>
                    <a:pt x="0" y="63"/>
                  </a:lnTo>
                  <a:lnTo>
                    <a:pt x="0" y="46"/>
                  </a:lnTo>
                  <a:lnTo>
                    <a:pt x="4" y="31"/>
                  </a:lnTo>
                  <a:lnTo>
                    <a:pt x="13" y="17"/>
                  </a:lnTo>
                  <a:lnTo>
                    <a:pt x="26" y="7"/>
                  </a:lnTo>
                  <a:lnTo>
                    <a:pt x="42" y="0"/>
                  </a:lnTo>
                  <a:lnTo>
                    <a:pt x="58"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Freeform 147"/>
            <p:cNvSpPr>
              <a:spLocks/>
            </p:cNvSpPr>
            <p:nvPr/>
          </p:nvSpPr>
          <p:spPr bwMode="auto">
            <a:xfrm>
              <a:off x="9180513" y="3181350"/>
              <a:ext cx="76200" cy="260350"/>
            </a:xfrm>
            <a:custGeom>
              <a:avLst/>
              <a:gdLst>
                <a:gd name="T0" fmla="*/ 273 w 332"/>
                <a:gd name="T1" fmla="*/ 0 h 1149"/>
                <a:gd name="T2" fmla="*/ 289 w 332"/>
                <a:gd name="T3" fmla="*/ 0 h 1149"/>
                <a:gd name="T4" fmla="*/ 305 w 332"/>
                <a:gd name="T5" fmla="*/ 7 h 1149"/>
                <a:gd name="T6" fmla="*/ 319 w 332"/>
                <a:gd name="T7" fmla="*/ 17 h 1149"/>
                <a:gd name="T8" fmla="*/ 327 w 332"/>
                <a:gd name="T9" fmla="*/ 31 h 1149"/>
                <a:gd name="T10" fmla="*/ 332 w 332"/>
                <a:gd name="T11" fmla="*/ 46 h 1149"/>
                <a:gd name="T12" fmla="*/ 332 w 332"/>
                <a:gd name="T13" fmla="*/ 63 h 1149"/>
                <a:gd name="T14" fmla="*/ 326 w 332"/>
                <a:gd name="T15" fmla="*/ 79 h 1149"/>
                <a:gd name="T16" fmla="*/ 291 w 332"/>
                <a:gd name="T17" fmla="*/ 142 h 1149"/>
                <a:gd name="T18" fmla="*/ 261 w 332"/>
                <a:gd name="T19" fmla="*/ 205 h 1149"/>
                <a:gd name="T20" fmla="*/ 233 w 332"/>
                <a:gd name="T21" fmla="*/ 265 h 1149"/>
                <a:gd name="T22" fmla="*/ 209 w 332"/>
                <a:gd name="T23" fmla="*/ 323 h 1149"/>
                <a:gd name="T24" fmla="*/ 189 w 332"/>
                <a:gd name="T25" fmla="*/ 378 h 1149"/>
                <a:gd name="T26" fmla="*/ 171 w 332"/>
                <a:gd name="T27" fmla="*/ 436 h 1149"/>
                <a:gd name="T28" fmla="*/ 156 w 332"/>
                <a:gd name="T29" fmla="*/ 492 h 1149"/>
                <a:gd name="T30" fmla="*/ 143 w 332"/>
                <a:gd name="T31" fmla="*/ 549 h 1149"/>
                <a:gd name="T32" fmla="*/ 131 w 332"/>
                <a:gd name="T33" fmla="*/ 617 h 1149"/>
                <a:gd name="T34" fmla="*/ 122 w 332"/>
                <a:gd name="T35" fmla="*/ 686 h 1149"/>
                <a:gd name="T36" fmla="*/ 116 w 332"/>
                <a:gd name="T37" fmla="*/ 759 h 1149"/>
                <a:gd name="T38" fmla="*/ 111 w 332"/>
                <a:gd name="T39" fmla="*/ 836 h 1149"/>
                <a:gd name="T40" fmla="*/ 108 w 332"/>
                <a:gd name="T41" fmla="*/ 917 h 1149"/>
                <a:gd name="T42" fmla="*/ 106 w 332"/>
                <a:gd name="T43" fmla="*/ 1003 h 1149"/>
                <a:gd name="T44" fmla="*/ 106 w 332"/>
                <a:gd name="T45" fmla="*/ 1096 h 1149"/>
                <a:gd name="T46" fmla="*/ 104 w 332"/>
                <a:gd name="T47" fmla="*/ 1113 h 1149"/>
                <a:gd name="T48" fmla="*/ 96 w 332"/>
                <a:gd name="T49" fmla="*/ 1128 h 1149"/>
                <a:gd name="T50" fmla="*/ 84 w 332"/>
                <a:gd name="T51" fmla="*/ 1139 h 1149"/>
                <a:gd name="T52" fmla="*/ 70 w 332"/>
                <a:gd name="T53" fmla="*/ 1146 h 1149"/>
                <a:gd name="T54" fmla="*/ 52 w 332"/>
                <a:gd name="T55" fmla="*/ 1149 h 1149"/>
                <a:gd name="T56" fmla="*/ 36 w 332"/>
                <a:gd name="T57" fmla="*/ 1146 h 1149"/>
                <a:gd name="T58" fmla="*/ 22 w 332"/>
                <a:gd name="T59" fmla="*/ 1139 h 1149"/>
                <a:gd name="T60" fmla="*/ 10 w 332"/>
                <a:gd name="T61" fmla="*/ 1128 h 1149"/>
                <a:gd name="T62" fmla="*/ 2 w 332"/>
                <a:gd name="T63" fmla="*/ 1113 h 1149"/>
                <a:gd name="T64" fmla="*/ 0 w 332"/>
                <a:gd name="T65" fmla="*/ 1096 h 1149"/>
                <a:gd name="T66" fmla="*/ 0 w 332"/>
                <a:gd name="T67" fmla="*/ 1000 h 1149"/>
                <a:gd name="T68" fmla="*/ 2 w 332"/>
                <a:gd name="T69" fmla="*/ 910 h 1149"/>
                <a:gd name="T70" fmla="*/ 5 w 332"/>
                <a:gd name="T71" fmla="*/ 826 h 1149"/>
                <a:gd name="T72" fmla="*/ 10 w 332"/>
                <a:gd name="T73" fmla="*/ 747 h 1149"/>
                <a:gd name="T74" fmla="*/ 17 w 332"/>
                <a:gd name="T75" fmla="*/ 671 h 1149"/>
                <a:gd name="T76" fmla="*/ 27 w 332"/>
                <a:gd name="T77" fmla="*/ 599 h 1149"/>
                <a:gd name="T78" fmla="*/ 39 w 332"/>
                <a:gd name="T79" fmla="*/ 529 h 1149"/>
                <a:gd name="T80" fmla="*/ 52 w 332"/>
                <a:gd name="T81" fmla="*/ 468 h 1149"/>
                <a:gd name="T82" fmla="*/ 69 w 332"/>
                <a:gd name="T83" fmla="*/ 407 h 1149"/>
                <a:gd name="T84" fmla="*/ 88 w 332"/>
                <a:gd name="T85" fmla="*/ 347 h 1149"/>
                <a:gd name="T86" fmla="*/ 110 w 332"/>
                <a:gd name="T87" fmla="*/ 287 h 1149"/>
                <a:gd name="T88" fmla="*/ 135 w 332"/>
                <a:gd name="T89" fmla="*/ 224 h 1149"/>
                <a:gd name="T90" fmla="*/ 165 w 332"/>
                <a:gd name="T91" fmla="*/ 161 h 1149"/>
                <a:gd name="T92" fmla="*/ 196 w 332"/>
                <a:gd name="T93" fmla="*/ 95 h 1149"/>
                <a:gd name="T94" fmla="*/ 233 w 332"/>
                <a:gd name="T95" fmla="*/ 27 h 1149"/>
                <a:gd name="T96" fmla="*/ 244 w 332"/>
                <a:gd name="T97" fmla="*/ 14 h 1149"/>
                <a:gd name="T98" fmla="*/ 257 w 332"/>
                <a:gd name="T99" fmla="*/ 5 h 1149"/>
                <a:gd name="T100" fmla="*/ 273 w 332"/>
                <a:gd name="T101" fmla="*/ 0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2" h="1149">
                  <a:moveTo>
                    <a:pt x="273" y="0"/>
                  </a:moveTo>
                  <a:lnTo>
                    <a:pt x="289" y="0"/>
                  </a:lnTo>
                  <a:lnTo>
                    <a:pt x="305" y="7"/>
                  </a:lnTo>
                  <a:lnTo>
                    <a:pt x="319" y="17"/>
                  </a:lnTo>
                  <a:lnTo>
                    <a:pt x="327" y="31"/>
                  </a:lnTo>
                  <a:lnTo>
                    <a:pt x="332" y="46"/>
                  </a:lnTo>
                  <a:lnTo>
                    <a:pt x="332" y="63"/>
                  </a:lnTo>
                  <a:lnTo>
                    <a:pt x="326" y="79"/>
                  </a:lnTo>
                  <a:lnTo>
                    <a:pt x="291" y="142"/>
                  </a:lnTo>
                  <a:lnTo>
                    <a:pt x="261" y="205"/>
                  </a:lnTo>
                  <a:lnTo>
                    <a:pt x="233" y="265"/>
                  </a:lnTo>
                  <a:lnTo>
                    <a:pt x="209" y="323"/>
                  </a:lnTo>
                  <a:lnTo>
                    <a:pt x="189" y="378"/>
                  </a:lnTo>
                  <a:lnTo>
                    <a:pt x="171" y="436"/>
                  </a:lnTo>
                  <a:lnTo>
                    <a:pt x="156" y="492"/>
                  </a:lnTo>
                  <a:lnTo>
                    <a:pt x="143" y="549"/>
                  </a:lnTo>
                  <a:lnTo>
                    <a:pt x="131" y="617"/>
                  </a:lnTo>
                  <a:lnTo>
                    <a:pt x="122" y="686"/>
                  </a:lnTo>
                  <a:lnTo>
                    <a:pt x="116" y="759"/>
                  </a:lnTo>
                  <a:lnTo>
                    <a:pt x="111" y="836"/>
                  </a:lnTo>
                  <a:lnTo>
                    <a:pt x="108" y="917"/>
                  </a:lnTo>
                  <a:lnTo>
                    <a:pt x="106" y="1003"/>
                  </a:lnTo>
                  <a:lnTo>
                    <a:pt x="106" y="1096"/>
                  </a:lnTo>
                  <a:lnTo>
                    <a:pt x="104" y="1113"/>
                  </a:lnTo>
                  <a:lnTo>
                    <a:pt x="96" y="1128"/>
                  </a:lnTo>
                  <a:lnTo>
                    <a:pt x="84" y="1139"/>
                  </a:lnTo>
                  <a:lnTo>
                    <a:pt x="70" y="1146"/>
                  </a:lnTo>
                  <a:lnTo>
                    <a:pt x="52" y="1149"/>
                  </a:lnTo>
                  <a:lnTo>
                    <a:pt x="36" y="1146"/>
                  </a:lnTo>
                  <a:lnTo>
                    <a:pt x="22" y="1139"/>
                  </a:lnTo>
                  <a:lnTo>
                    <a:pt x="10" y="1128"/>
                  </a:lnTo>
                  <a:lnTo>
                    <a:pt x="2" y="1113"/>
                  </a:lnTo>
                  <a:lnTo>
                    <a:pt x="0" y="1096"/>
                  </a:lnTo>
                  <a:lnTo>
                    <a:pt x="0" y="1000"/>
                  </a:lnTo>
                  <a:lnTo>
                    <a:pt x="2" y="910"/>
                  </a:lnTo>
                  <a:lnTo>
                    <a:pt x="5" y="826"/>
                  </a:lnTo>
                  <a:lnTo>
                    <a:pt x="10" y="747"/>
                  </a:lnTo>
                  <a:lnTo>
                    <a:pt x="17" y="671"/>
                  </a:lnTo>
                  <a:lnTo>
                    <a:pt x="27" y="599"/>
                  </a:lnTo>
                  <a:lnTo>
                    <a:pt x="39" y="529"/>
                  </a:lnTo>
                  <a:lnTo>
                    <a:pt x="52" y="468"/>
                  </a:lnTo>
                  <a:lnTo>
                    <a:pt x="69" y="407"/>
                  </a:lnTo>
                  <a:lnTo>
                    <a:pt x="88" y="347"/>
                  </a:lnTo>
                  <a:lnTo>
                    <a:pt x="110" y="287"/>
                  </a:lnTo>
                  <a:lnTo>
                    <a:pt x="135" y="224"/>
                  </a:lnTo>
                  <a:lnTo>
                    <a:pt x="165" y="161"/>
                  </a:lnTo>
                  <a:lnTo>
                    <a:pt x="196" y="95"/>
                  </a:lnTo>
                  <a:lnTo>
                    <a:pt x="233" y="27"/>
                  </a:lnTo>
                  <a:lnTo>
                    <a:pt x="244" y="14"/>
                  </a:lnTo>
                  <a:lnTo>
                    <a:pt x="257" y="5"/>
                  </a:lnTo>
                  <a:lnTo>
                    <a:pt x="273"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Freeform 148"/>
            <p:cNvSpPr>
              <a:spLocks/>
            </p:cNvSpPr>
            <p:nvPr/>
          </p:nvSpPr>
          <p:spPr bwMode="auto">
            <a:xfrm>
              <a:off x="9083676" y="3181350"/>
              <a:ext cx="98425" cy="42862"/>
            </a:xfrm>
            <a:custGeom>
              <a:avLst/>
              <a:gdLst>
                <a:gd name="T0" fmla="*/ 379 w 435"/>
                <a:gd name="T1" fmla="*/ 0 h 186"/>
                <a:gd name="T2" fmla="*/ 396 w 435"/>
                <a:gd name="T3" fmla="*/ 3 h 186"/>
                <a:gd name="T4" fmla="*/ 410 w 435"/>
                <a:gd name="T5" fmla="*/ 9 h 186"/>
                <a:gd name="T6" fmla="*/ 423 w 435"/>
                <a:gd name="T7" fmla="*/ 20 h 186"/>
                <a:gd name="T8" fmla="*/ 432 w 435"/>
                <a:gd name="T9" fmla="*/ 35 h 186"/>
                <a:gd name="T10" fmla="*/ 435 w 435"/>
                <a:gd name="T11" fmla="*/ 51 h 186"/>
                <a:gd name="T12" fmla="*/ 433 w 435"/>
                <a:gd name="T13" fmla="*/ 67 h 186"/>
                <a:gd name="T14" fmla="*/ 426 w 435"/>
                <a:gd name="T15" fmla="*/ 82 h 186"/>
                <a:gd name="T16" fmla="*/ 414 w 435"/>
                <a:gd name="T17" fmla="*/ 95 h 186"/>
                <a:gd name="T18" fmla="*/ 350 w 435"/>
                <a:gd name="T19" fmla="*/ 149 h 186"/>
                <a:gd name="T20" fmla="*/ 324 w 435"/>
                <a:gd name="T21" fmla="*/ 166 h 186"/>
                <a:gd name="T22" fmla="*/ 298 w 435"/>
                <a:gd name="T23" fmla="*/ 178 h 186"/>
                <a:gd name="T24" fmla="*/ 272 w 435"/>
                <a:gd name="T25" fmla="*/ 185 h 186"/>
                <a:gd name="T26" fmla="*/ 247 w 435"/>
                <a:gd name="T27" fmla="*/ 186 h 186"/>
                <a:gd name="T28" fmla="*/ 223 w 435"/>
                <a:gd name="T29" fmla="*/ 183 h 186"/>
                <a:gd name="T30" fmla="*/ 198 w 435"/>
                <a:gd name="T31" fmla="*/ 176 h 186"/>
                <a:gd name="T32" fmla="*/ 173 w 435"/>
                <a:gd name="T33" fmla="*/ 166 h 186"/>
                <a:gd name="T34" fmla="*/ 148 w 435"/>
                <a:gd name="T35" fmla="*/ 155 h 186"/>
                <a:gd name="T36" fmla="*/ 122 w 435"/>
                <a:gd name="T37" fmla="*/ 142 h 186"/>
                <a:gd name="T38" fmla="*/ 119 w 435"/>
                <a:gd name="T39" fmla="*/ 141 h 186"/>
                <a:gd name="T40" fmla="*/ 92 w 435"/>
                <a:gd name="T41" fmla="*/ 128 h 186"/>
                <a:gd name="T42" fmla="*/ 64 w 435"/>
                <a:gd name="T43" fmla="*/ 115 h 186"/>
                <a:gd name="T44" fmla="*/ 36 w 435"/>
                <a:gd name="T45" fmla="*/ 104 h 186"/>
                <a:gd name="T46" fmla="*/ 20 w 435"/>
                <a:gd name="T47" fmla="*/ 96 h 186"/>
                <a:gd name="T48" fmla="*/ 9 w 435"/>
                <a:gd name="T49" fmla="*/ 86 h 186"/>
                <a:gd name="T50" fmla="*/ 2 w 435"/>
                <a:gd name="T51" fmla="*/ 70 h 186"/>
                <a:gd name="T52" fmla="*/ 0 w 435"/>
                <a:gd name="T53" fmla="*/ 54 h 186"/>
                <a:gd name="T54" fmla="*/ 2 w 435"/>
                <a:gd name="T55" fmla="*/ 37 h 186"/>
                <a:gd name="T56" fmla="*/ 9 w 435"/>
                <a:gd name="T57" fmla="*/ 22 h 186"/>
                <a:gd name="T58" fmla="*/ 21 w 435"/>
                <a:gd name="T59" fmla="*/ 11 h 186"/>
                <a:gd name="T60" fmla="*/ 36 w 435"/>
                <a:gd name="T61" fmla="*/ 4 h 186"/>
                <a:gd name="T62" fmla="*/ 51 w 435"/>
                <a:gd name="T63" fmla="*/ 0 h 186"/>
                <a:gd name="T64" fmla="*/ 68 w 435"/>
                <a:gd name="T65" fmla="*/ 4 h 186"/>
                <a:gd name="T66" fmla="*/ 103 w 435"/>
                <a:gd name="T67" fmla="*/ 17 h 186"/>
                <a:gd name="T68" fmla="*/ 136 w 435"/>
                <a:gd name="T69" fmla="*/ 31 h 186"/>
                <a:gd name="T70" fmla="*/ 167 w 435"/>
                <a:gd name="T71" fmla="*/ 46 h 186"/>
                <a:gd name="T72" fmla="*/ 170 w 435"/>
                <a:gd name="T73" fmla="*/ 47 h 186"/>
                <a:gd name="T74" fmla="*/ 192 w 435"/>
                <a:gd name="T75" fmla="*/ 59 h 186"/>
                <a:gd name="T76" fmla="*/ 213 w 435"/>
                <a:gd name="T77" fmla="*/ 68 h 186"/>
                <a:gd name="T78" fmla="*/ 233 w 435"/>
                <a:gd name="T79" fmla="*/ 75 h 186"/>
                <a:gd name="T80" fmla="*/ 251 w 435"/>
                <a:gd name="T81" fmla="*/ 77 h 186"/>
                <a:gd name="T82" fmla="*/ 268 w 435"/>
                <a:gd name="T83" fmla="*/ 75 h 186"/>
                <a:gd name="T84" fmla="*/ 283 w 435"/>
                <a:gd name="T85" fmla="*/ 66 h 186"/>
                <a:gd name="T86" fmla="*/ 349 w 435"/>
                <a:gd name="T87" fmla="*/ 12 h 186"/>
                <a:gd name="T88" fmla="*/ 363 w 435"/>
                <a:gd name="T89" fmla="*/ 4 h 186"/>
                <a:gd name="T90" fmla="*/ 379 w 435"/>
                <a:gd name="T91"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5" h="186">
                  <a:moveTo>
                    <a:pt x="379" y="0"/>
                  </a:moveTo>
                  <a:lnTo>
                    <a:pt x="396" y="3"/>
                  </a:lnTo>
                  <a:lnTo>
                    <a:pt x="410" y="9"/>
                  </a:lnTo>
                  <a:lnTo>
                    <a:pt x="423" y="20"/>
                  </a:lnTo>
                  <a:lnTo>
                    <a:pt x="432" y="35"/>
                  </a:lnTo>
                  <a:lnTo>
                    <a:pt x="435" y="51"/>
                  </a:lnTo>
                  <a:lnTo>
                    <a:pt x="433" y="67"/>
                  </a:lnTo>
                  <a:lnTo>
                    <a:pt x="426" y="82"/>
                  </a:lnTo>
                  <a:lnTo>
                    <a:pt x="414" y="95"/>
                  </a:lnTo>
                  <a:lnTo>
                    <a:pt x="350" y="149"/>
                  </a:lnTo>
                  <a:lnTo>
                    <a:pt x="324" y="166"/>
                  </a:lnTo>
                  <a:lnTo>
                    <a:pt x="298" y="178"/>
                  </a:lnTo>
                  <a:lnTo>
                    <a:pt x="272" y="185"/>
                  </a:lnTo>
                  <a:lnTo>
                    <a:pt x="247" y="186"/>
                  </a:lnTo>
                  <a:lnTo>
                    <a:pt x="223" y="183"/>
                  </a:lnTo>
                  <a:lnTo>
                    <a:pt x="198" y="176"/>
                  </a:lnTo>
                  <a:lnTo>
                    <a:pt x="173" y="166"/>
                  </a:lnTo>
                  <a:lnTo>
                    <a:pt x="148" y="155"/>
                  </a:lnTo>
                  <a:lnTo>
                    <a:pt x="122" y="142"/>
                  </a:lnTo>
                  <a:lnTo>
                    <a:pt x="119" y="141"/>
                  </a:lnTo>
                  <a:lnTo>
                    <a:pt x="92" y="128"/>
                  </a:lnTo>
                  <a:lnTo>
                    <a:pt x="64" y="115"/>
                  </a:lnTo>
                  <a:lnTo>
                    <a:pt x="36" y="104"/>
                  </a:lnTo>
                  <a:lnTo>
                    <a:pt x="20" y="96"/>
                  </a:lnTo>
                  <a:lnTo>
                    <a:pt x="9" y="86"/>
                  </a:lnTo>
                  <a:lnTo>
                    <a:pt x="2" y="70"/>
                  </a:lnTo>
                  <a:lnTo>
                    <a:pt x="0" y="54"/>
                  </a:lnTo>
                  <a:lnTo>
                    <a:pt x="2" y="37"/>
                  </a:lnTo>
                  <a:lnTo>
                    <a:pt x="9" y="22"/>
                  </a:lnTo>
                  <a:lnTo>
                    <a:pt x="21" y="11"/>
                  </a:lnTo>
                  <a:lnTo>
                    <a:pt x="36" y="4"/>
                  </a:lnTo>
                  <a:lnTo>
                    <a:pt x="51" y="0"/>
                  </a:lnTo>
                  <a:lnTo>
                    <a:pt x="68" y="4"/>
                  </a:lnTo>
                  <a:lnTo>
                    <a:pt x="103" y="17"/>
                  </a:lnTo>
                  <a:lnTo>
                    <a:pt x="136" y="31"/>
                  </a:lnTo>
                  <a:lnTo>
                    <a:pt x="167" y="46"/>
                  </a:lnTo>
                  <a:lnTo>
                    <a:pt x="170" y="47"/>
                  </a:lnTo>
                  <a:lnTo>
                    <a:pt x="192" y="59"/>
                  </a:lnTo>
                  <a:lnTo>
                    <a:pt x="213" y="68"/>
                  </a:lnTo>
                  <a:lnTo>
                    <a:pt x="233" y="75"/>
                  </a:lnTo>
                  <a:lnTo>
                    <a:pt x="251" y="77"/>
                  </a:lnTo>
                  <a:lnTo>
                    <a:pt x="268" y="75"/>
                  </a:lnTo>
                  <a:lnTo>
                    <a:pt x="283" y="66"/>
                  </a:lnTo>
                  <a:lnTo>
                    <a:pt x="349" y="12"/>
                  </a:lnTo>
                  <a:lnTo>
                    <a:pt x="363" y="4"/>
                  </a:lnTo>
                  <a:lnTo>
                    <a:pt x="379"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Freeform 149"/>
            <p:cNvSpPr>
              <a:spLocks/>
            </p:cNvSpPr>
            <p:nvPr/>
          </p:nvSpPr>
          <p:spPr bwMode="auto">
            <a:xfrm>
              <a:off x="9156701" y="2871788"/>
              <a:ext cx="25400" cy="71437"/>
            </a:xfrm>
            <a:custGeom>
              <a:avLst/>
              <a:gdLst>
                <a:gd name="T0" fmla="*/ 54 w 107"/>
                <a:gd name="T1" fmla="*/ 0 h 312"/>
                <a:gd name="T2" fmla="*/ 71 w 107"/>
                <a:gd name="T3" fmla="*/ 2 h 312"/>
                <a:gd name="T4" fmla="*/ 85 w 107"/>
                <a:gd name="T5" fmla="*/ 10 h 312"/>
                <a:gd name="T6" fmla="*/ 96 w 107"/>
                <a:gd name="T7" fmla="*/ 22 h 312"/>
                <a:gd name="T8" fmla="*/ 104 w 107"/>
                <a:gd name="T9" fmla="*/ 36 h 312"/>
                <a:gd name="T10" fmla="*/ 107 w 107"/>
                <a:gd name="T11" fmla="*/ 52 h 312"/>
                <a:gd name="T12" fmla="*/ 107 w 107"/>
                <a:gd name="T13" fmla="*/ 259 h 312"/>
                <a:gd name="T14" fmla="*/ 104 w 107"/>
                <a:gd name="T15" fmla="*/ 276 h 312"/>
                <a:gd name="T16" fmla="*/ 96 w 107"/>
                <a:gd name="T17" fmla="*/ 291 h 312"/>
                <a:gd name="T18" fmla="*/ 85 w 107"/>
                <a:gd name="T19" fmla="*/ 303 h 312"/>
                <a:gd name="T20" fmla="*/ 71 w 107"/>
                <a:gd name="T21" fmla="*/ 310 h 312"/>
                <a:gd name="T22" fmla="*/ 54 w 107"/>
                <a:gd name="T23" fmla="*/ 312 h 312"/>
                <a:gd name="T24" fmla="*/ 37 w 107"/>
                <a:gd name="T25" fmla="*/ 310 h 312"/>
                <a:gd name="T26" fmla="*/ 22 w 107"/>
                <a:gd name="T27" fmla="*/ 303 h 312"/>
                <a:gd name="T28" fmla="*/ 11 w 107"/>
                <a:gd name="T29" fmla="*/ 291 h 312"/>
                <a:gd name="T30" fmla="*/ 3 w 107"/>
                <a:gd name="T31" fmla="*/ 276 h 312"/>
                <a:gd name="T32" fmla="*/ 0 w 107"/>
                <a:gd name="T33" fmla="*/ 259 h 312"/>
                <a:gd name="T34" fmla="*/ 0 w 107"/>
                <a:gd name="T35" fmla="*/ 52 h 312"/>
                <a:gd name="T36" fmla="*/ 3 w 107"/>
                <a:gd name="T37" fmla="*/ 36 h 312"/>
                <a:gd name="T38" fmla="*/ 11 w 107"/>
                <a:gd name="T39" fmla="*/ 22 h 312"/>
                <a:gd name="T40" fmla="*/ 22 w 107"/>
                <a:gd name="T41" fmla="*/ 10 h 312"/>
                <a:gd name="T42" fmla="*/ 37 w 107"/>
                <a:gd name="T43" fmla="*/ 2 h 312"/>
                <a:gd name="T44" fmla="*/ 54 w 107"/>
                <a:gd name="T45" fmla="*/ 0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7" h="312">
                  <a:moveTo>
                    <a:pt x="54" y="0"/>
                  </a:moveTo>
                  <a:lnTo>
                    <a:pt x="71" y="2"/>
                  </a:lnTo>
                  <a:lnTo>
                    <a:pt x="85" y="10"/>
                  </a:lnTo>
                  <a:lnTo>
                    <a:pt x="96" y="22"/>
                  </a:lnTo>
                  <a:lnTo>
                    <a:pt x="104" y="36"/>
                  </a:lnTo>
                  <a:lnTo>
                    <a:pt x="107" y="52"/>
                  </a:lnTo>
                  <a:lnTo>
                    <a:pt x="107" y="259"/>
                  </a:lnTo>
                  <a:lnTo>
                    <a:pt x="104" y="276"/>
                  </a:lnTo>
                  <a:lnTo>
                    <a:pt x="96" y="291"/>
                  </a:lnTo>
                  <a:lnTo>
                    <a:pt x="85" y="303"/>
                  </a:lnTo>
                  <a:lnTo>
                    <a:pt x="71" y="310"/>
                  </a:lnTo>
                  <a:lnTo>
                    <a:pt x="54" y="312"/>
                  </a:lnTo>
                  <a:lnTo>
                    <a:pt x="37" y="310"/>
                  </a:lnTo>
                  <a:lnTo>
                    <a:pt x="22" y="303"/>
                  </a:lnTo>
                  <a:lnTo>
                    <a:pt x="11" y="291"/>
                  </a:lnTo>
                  <a:lnTo>
                    <a:pt x="3" y="276"/>
                  </a:lnTo>
                  <a:lnTo>
                    <a:pt x="0" y="259"/>
                  </a:lnTo>
                  <a:lnTo>
                    <a:pt x="0" y="52"/>
                  </a:lnTo>
                  <a:lnTo>
                    <a:pt x="3" y="36"/>
                  </a:lnTo>
                  <a:lnTo>
                    <a:pt x="11" y="22"/>
                  </a:lnTo>
                  <a:lnTo>
                    <a:pt x="22" y="10"/>
                  </a:lnTo>
                  <a:lnTo>
                    <a:pt x="37" y="2"/>
                  </a:lnTo>
                  <a:lnTo>
                    <a:pt x="54"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50"/>
            <p:cNvSpPr>
              <a:spLocks/>
            </p:cNvSpPr>
            <p:nvPr/>
          </p:nvSpPr>
          <p:spPr bwMode="auto">
            <a:xfrm>
              <a:off x="9158288" y="3181350"/>
              <a:ext cx="98425" cy="42862"/>
            </a:xfrm>
            <a:custGeom>
              <a:avLst/>
              <a:gdLst>
                <a:gd name="T0" fmla="*/ 383 w 436"/>
                <a:gd name="T1" fmla="*/ 0 h 186"/>
                <a:gd name="T2" fmla="*/ 400 w 436"/>
                <a:gd name="T3" fmla="*/ 4 h 186"/>
                <a:gd name="T4" fmla="*/ 414 w 436"/>
                <a:gd name="T5" fmla="*/ 11 h 186"/>
                <a:gd name="T6" fmla="*/ 426 w 436"/>
                <a:gd name="T7" fmla="*/ 22 h 186"/>
                <a:gd name="T8" fmla="*/ 434 w 436"/>
                <a:gd name="T9" fmla="*/ 37 h 186"/>
                <a:gd name="T10" fmla="*/ 436 w 436"/>
                <a:gd name="T11" fmla="*/ 54 h 186"/>
                <a:gd name="T12" fmla="*/ 433 w 436"/>
                <a:gd name="T13" fmla="*/ 70 h 186"/>
                <a:gd name="T14" fmla="*/ 426 w 436"/>
                <a:gd name="T15" fmla="*/ 86 h 186"/>
                <a:gd name="T16" fmla="*/ 414 w 436"/>
                <a:gd name="T17" fmla="*/ 96 h 186"/>
                <a:gd name="T18" fmla="*/ 399 w 436"/>
                <a:gd name="T19" fmla="*/ 104 h 186"/>
                <a:gd name="T20" fmla="*/ 370 w 436"/>
                <a:gd name="T21" fmla="*/ 115 h 186"/>
                <a:gd name="T22" fmla="*/ 342 w 436"/>
                <a:gd name="T23" fmla="*/ 128 h 186"/>
                <a:gd name="T24" fmla="*/ 316 w 436"/>
                <a:gd name="T25" fmla="*/ 141 h 186"/>
                <a:gd name="T26" fmla="*/ 314 w 436"/>
                <a:gd name="T27" fmla="*/ 142 h 186"/>
                <a:gd name="T28" fmla="*/ 287 w 436"/>
                <a:gd name="T29" fmla="*/ 155 h 186"/>
                <a:gd name="T30" fmla="*/ 261 w 436"/>
                <a:gd name="T31" fmla="*/ 167 h 186"/>
                <a:gd name="T32" fmla="*/ 236 w 436"/>
                <a:gd name="T33" fmla="*/ 176 h 186"/>
                <a:gd name="T34" fmla="*/ 212 w 436"/>
                <a:gd name="T35" fmla="*/ 184 h 186"/>
                <a:gd name="T36" fmla="*/ 187 w 436"/>
                <a:gd name="T37" fmla="*/ 186 h 186"/>
                <a:gd name="T38" fmla="*/ 162 w 436"/>
                <a:gd name="T39" fmla="*/ 185 h 186"/>
                <a:gd name="T40" fmla="*/ 137 w 436"/>
                <a:gd name="T41" fmla="*/ 179 h 186"/>
                <a:gd name="T42" fmla="*/ 112 w 436"/>
                <a:gd name="T43" fmla="*/ 167 h 186"/>
                <a:gd name="T44" fmla="*/ 84 w 436"/>
                <a:gd name="T45" fmla="*/ 149 h 186"/>
                <a:gd name="T46" fmla="*/ 20 w 436"/>
                <a:gd name="T47" fmla="*/ 95 h 186"/>
                <a:gd name="T48" fmla="*/ 8 w 436"/>
                <a:gd name="T49" fmla="*/ 82 h 186"/>
                <a:gd name="T50" fmla="*/ 1 w 436"/>
                <a:gd name="T51" fmla="*/ 68 h 186"/>
                <a:gd name="T52" fmla="*/ 0 w 436"/>
                <a:gd name="T53" fmla="*/ 52 h 186"/>
                <a:gd name="T54" fmla="*/ 3 w 436"/>
                <a:gd name="T55" fmla="*/ 35 h 186"/>
                <a:gd name="T56" fmla="*/ 12 w 436"/>
                <a:gd name="T57" fmla="*/ 21 h 186"/>
                <a:gd name="T58" fmla="*/ 24 w 436"/>
                <a:gd name="T59" fmla="*/ 9 h 186"/>
                <a:gd name="T60" fmla="*/ 40 w 436"/>
                <a:gd name="T61" fmla="*/ 3 h 186"/>
                <a:gd name="T62" fmla="*/ 55 w 436"/>
                <a:gd name="T63" fmla="*/ 0 h 186"/>
                <a:gd name="T64" fmla="*/ 71 w 436"/>
                <a:gd name="T65" fmla="*/ 4 h 186"/>
                <a:gd name="T66" fmla="*/ 85 w 436"/>
                <a:gd name="T67" fmla="*/ 12 h 186"/>
                <a:gd name="T68" fmla="*/ 152 w 436"/>
                <a:gd name="T69" fmla="*/ 66 h 186"/>
                <a:gd name="T70" fmla="*/ 166 w 436"/>
                <a:gd name="T71" fmla="*/ 75 h 186"/>
                <a:gd name="T72" fmla="*/ 184 w 436"/>
                <a:gd name="T73" fmla="*/ 77 h 186"/>
                <a:gd name="T74" fmla="*/ 201 w 436"/>
                <a:gd name="T75" fmla="*/ 75 h 186"/>
                <a:gd name="T76" fmla="*/ 222 w 436"/>
                <a:gd name="T77" fmla="*/ 68 h 186"/>
                <a:gd name="T78" fmla="*/ 243 w 436"/>
                <a:gd name="T79" fmla="*/ 59 h 186"/>
                <a:gd name="T80" fmla="*/ 265 w 436"/>
                <a:gd name="T81" fmla="*/ 47 h 186"/>
                <a:gd name="T82" fmla="*/ 268 w 436"/>
                <a:gd name="T83" fmla="*/ 46 h 186"/>
                <a:gd name="T84" fmla="*/ 298 w 436"/>
                <a:gd name="T85" fmla="*/ 31 h 186"/>
                <a:gd name="T86" fmla="*/ 331 w 436"/>
                <a:gd name="T87" fmla="*/ 17 h 186"/>
                <a:gd name="T88" fmla="*/ 366 w 436"/>
                <a:gd name="T89" fmla="*/ 4 h 186"/>
                <a:gd name="T90" fmla="*/ 383 w 436"/>
                <a:gd name="T91" fmla="*/ 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36" h="186">
                  <a:moveTo>
                    <a:pt x="383" y="0"/>
                  </a:moveTo>
                  <a:lnTo>
                    <a:pt x="400" y="4"/>
                  </a:lnTo>
                  <a:lnTo>
                    <a:pt x="414" y="11"/>
                  </a:lnTo>
                  <a:lnTo>
                    <a:pt x="426" y="22"/>
                  </a:lnTo>
                  <a:lnTo>
                    <a:pt x="434" y="37"/>
                  </a:lnTo>
                  <a:lnTo>
                    <a:pt x="436" y="54"/>
                  </a:lnTo>
                  <a:lnTo>
                    <a:pt x="433" y="70"/>
                  </a:lnTo>
                  <a:lnTo>
                    <a:pt x="426" y="86"/>
                  </a:lnTo>
                  <a:lnTo>
                    <a:pt x="414" y="96"/>
                  </a:lnTo>
                  <a:lnTo>
                    <a:pt x="399" y="104"/>
                  </a:lnTo>
                  <a:lnTo>
                    <a:pt x="370" y="115"/>
                  </a:lnTo>
                  <a:lnTo>
                    <a:pt x="342" y="128"/>
                  </a:lnTo>
                  <a:lnTo>
                    <a:pt x="316" y="141"/>
                  </a:lnTo>
                  <a:lnTo>
                    <a:pt x="314" y="142"/>
                  </a:lnTo>
                  <a:lnTo>
                    <a:pt x="287" y="155"/>
                  </a:lnTo>
                  <a:lnTo>
                    <a:pt x="261" y="167"/>
                  </a:lnTo>
                  <a:lnTo>
                    <a:pt x="236" y="176"/>
                  </a:lnTo>
                  <a:lnTo>
                    <a:pt x="212" y="184"/>
                  </a:lnTo>
                  <a:lnTo>
                    <a:pt x="187" y="186"/>
                  </a:lnTo>
                  <a:lnTo>
                    <a:pt x="162" y="185"/>
                  </a:lnTo>
                  <a:lnTo>
                    <a:pt x="137" y="179"/>
                  </a:lnTo>
                  <a:lnTo>
                    <a:pt x="112" y="167"/>
                  </a:lnTo>
                  <a:lnTo>
                    <a:pt x="84" y="149"/>
                  </a:lnTo>
                  <a:lnTo>
                    <a:pt x="20" y="95"/>
                  </a:lnTo>
                  <a:lnTo>
                    <a:pt x="8" y="82"/>
                  </a:lnTo>
                  <a:lnTo>
                    <a:pt x="1" y="68"/>
                  </a:lnTo>
                  <a:lnTo>
                    <a:pt x="0" y="52"/>
                  </a:lnTo>
                  <a:lnTo>
                    <a:pt x="3" y="35"/>
                  </a:lnTo>
                  <a:lnTo>
                    <a:pt x="12" y="21"/>
                  </a:lnTo>
                  <a:lnTo>
                    <a:pt x="24" y="9"/>
                  </a:lnTo>
                  <a:lnTo>
                    <a:pt x="40" y="3"/>
                  </a:lnTo>
                  <a:lnTo>
                    <a:pt x="55" y="0"/>
                  </a:lnTo>
                  <a:lnTo>
                    <a:pt x="71" y="4"/>
                  </a:lnTo>
                  <a:lnTo>
                    <a:pt x="85" y="12"/>
                  </a:lnTo>
                  <a:lnTo>
                    <a:pt x="152" y="66"/>
                  </a:lnTo>
                  <a:lnTo>
                    <a:pt x="166" y="75"/>
                  </a:lnTo>
                  <a:lnTo>
                    <a:pt x="184" y="77"/>
                  </a:lnTo>
                  <a:lnTo>
                    <a:pt x="201" y="75"/>
                  </a:lnTo>
                  <a:lnTo>
                    <a:pt x="222" y="68"/>
                  </a:lnTo>
                  <a:lnTo>
                    <a:pt x="243" y="59"/>
                  </a:lnTo>
                  <a:lnTo>
                    <a:pt x="265" y="47"/>
                  </a:lnTo>
                  <a:lnTo>
                    <a:pt x="268" y="46"/>
                  </a:lnTo>
                  <a:lnTo>
                    <a:pt x="298" y="31"/>
                  </a:lnTo>
                  <a:lnTo>
                    <a:pt x="331" y="17"/>
                  </a:lnTo>
                  <a:lnTo>
                    <a:pt x="366" y="4"/>
                  </a:lnTo>
                  <a:lnTo>
                    <a:pt x="383"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Freeform 151"/>
            <p:cNvSpPr>
              <a:spLocks noEditPoints="1"/>
            </p:cNvSpPr>
            <p:nvPr/>
          </p:nvSpPr>
          <p:spPr bwMode="auto">
            <a:xfrm>
              <a:off x="8955088" y="2997200"/>
              <a:ext cx="428625" cy="500062"/>
            </a:xfrm>
            <a:custGeom>
              <a:avLst/>
              <a:gdLst>
                <a:gd name="T0" fmla="*/ 748 w 1893"/>
                <a:gd name="T1" fmla="*/ 128 h 2203"/>
                <a:gd name="T2" fmla="*/ 508 w 1893"/>
                <a:gd name="T3" fmla="*/ 229 h 2203"/>
                <a:gd name="T4" fmla="*/ 308 w 1893"/>
                <a:gd name="T5" fmla="*/ 399 h 2203"/>
                <a:gd name="T6" fmla="*/ 172 w 1893"/>
                <a:gd name="T7" fmla="*/ 622 h 2203"/>
                <a:gd name="T8" fmla="*/ 117 w 1893"/>
                <a:gd name="T9" fmla="*/ 812 h 2203"/>
                <a:gd name="T10" fmla="*/ 117 w 1893"/>
                <a:gd name="T11" fmla="*/ 1080 h 2203"/>
                <a:gd name="T12" fmla="*/ 199 w 1893"/>
                <a:gd name="T13" fmla="*/ 1330 h 2203"/>
                <a:gd name="T14" fmla="*/ 346 w 1893"/>
                <a:gd name="T15" fmla="*/ 1544 h 2203"/>
                <a:gd name="T16" fmla="*/ 476 w 1893"/>
                <a:gd name="T17" fmla="*/ 1696 h 2203"/>
                <a:gd name="T18" fmla="*/ 561 w 1893"/>
                <a:gd name="T19" fmla="*/ 1791 h 2203"/>
                <a:gd name="T20" fmla="*/ 645 w 1893"/>
                <a:gd name="T21" fmla="*/ 1909 h 2203"/>
                <a:gd name="T22" fmla="*/ 686 w 1893"/>
                <a:gd name="T23" fmla="*/ 2051 h 2203"/>
                <a:gd name="T24" fmla="*/ 1218 w 1893"/>
                <a:gd name="T25" fmla="*/ 2010 h 2203"/>
                <a:gd name="T26" fmla="*/ 1269 w 1893"/>
                <a:gd name="T27" fmla="*/ 1879 h 2203"/>
                <a:gd name="T28" fmla="*/ 1364 w 1893"/>
                <a:gd name="T29" fmla="*/ 1758 h 2203"/>
                <a:gd name="T30" fmla="*/ 1480 w 1893"/>
                <a:gd name="T31" fmla="*/ 1626 h 2203"/>
                <a:gd name="T32" fmla="*/ 1626 w 1893"/>
                <a:gd name="T33" fmla="*/ 1442 h 2203"/>
                <a:gd name="T34" fmla="*/ 1746 w 1893"/>
                <a:gd name="T35" fmla="*/ 1208 h 2203"/>
                <a:gd name="T36" fmla="*/ 1787 w 1893"/>
                <a:gd name="T37" fmla="*/ 947 h 2203"/>
                <a:gd name="T38" fmla="*/ 1735 w 1893"/>
                <a:gd name="T39" fmla="*/ 653 h 2203"/>
                <a:gd name="T40" fmla="*/ 1590 w 1893"/>
                <a:gd name="T41" fmla="*/ 405 h 2203"/>
                <a:gd name="T42" fmla="*/ 1387 w 1893"/>
                <a:gd name="T43" fmla="*/ 229 h 2203"/>
                <a:gd name="T44" fmla="*/ 1145 w 1893"/>
                <a:gd name="T45" fmla="*/ 128 h 2203"/>
                <a:gd name="T46" fmla="*/ 947 w 1893"/>
                <a:gd name="T47" fmla="*/ 0 h 2203"/>
                <a:gd name="T48" fmla="*/ 1240 w 1893"/>
                <a:gd name="T49" fmla="*/ 45 h 2203"/>
                <a:gd name="T50" fmla="*/ 1504 w 1893"/>
                <a:gd name="T51" fmla="*/ 180 h 2203"/>
                <a:gd name="T52" fmla="*/ 1711 w 1893"/>
                <a:gd name="T53" fmla="*/ 386 h 2203"/>
                <a:gd name="T54" fmla="*/ 1845 w 1893"/>
                <a:gd name="T55" fmla="*/ 646 h 2203"/>
                <a:gd name="T56" fmla="*/ 1893 w 1893"/>
                <a:gd name="T57" fmla="*/ 947 h 2203"/>
                <a:gd name="T58" fmla="*/ 1847 w 1893"/>
                <a:gd name="T59" fmla="*/ 1239 h 2203"/>
                <a:gd name="T60" fmla="*/ 1712 w 1893"/>
                <a:gd name="T61" fmla="*/ 1505 h 2203"/>
                <a:gd name="T62" fmla="*/ 1562 w 1893"/>
                <a:gd name="T63" fmla="*/ 1694 h 2203"/>
                <a:gd name="T64" fmla="*/ 1444 w 1893"/>
                <a:gd name="T65" fmla="*/ 1826 h 2203"/>
                <a:gd name="T66" fmla="*/ 1359 w 1893"/>
                <a:gd name="T67" fmla="*/ 1936 h 2203"/>
                <a:gd name="T68" fmla="*/ 1319 w 1893"/>
                <a:gd name="T69" fmla="*/ 2063 h 2203"/>
                <a:gd name="T70" fmla="*/ 1304 w 1893"/>
                <a:gd name="T71" fmla="*/ 2181 h 2203"/>
                <a:gd name="T72" fmla="*/ 638 w 1893"/>
                <a:gd name="T73" fmla="*/ 2203 h 2203"/>
                <a:gd name="T74" fmla="*/ 587 w 1893"/>
                <a:gd name="T75" fmla="*/ 2167 h 2203"/>
                <a:gd name="T76" fmla="*/ 573 w 1893"/>
                <a:gd name="T77" fmla="*/ 2028 h 2203"/>
                <a:gd name="T78" fmla="*/ 521 w 1893"/>
                <a:gd name="T79" fmla="*/ 1911 h 2203"/>
                <a:gd name="T80" fmla="*/ 425 w 1893"/>
                <a:gd name="T81" fmla="*/ 1798 h 2203"/>
                <a:gd name="T82" fmla="*/ 300 w 1893"/>
                <a:gd name="T83" fmla="*/ 1656 h 2203"/>
                <a:gd name="T84" fmla="*/ 141 w 1893"/>
                <a:gd name="T85" fmla="*/ 1444 h 2203"/>
                <a:gd name="T86" fmla="*/ 26 w 1893"/>
                <a:gd name="T87" fmla="*/ 1170 h 2203"/>
                <a:gd name="T88" fmla="*/ 3 w 1893"/>
                <a:gd name="T89" fmla="*/ 870 h 2203"/>
                <a:gd name="T90" fmla="*/ 72 w 1893"/>
                <a:gd name="T91" fmla="*/ 584 h 2203"/>
                <a:gd name="T92" fmla="*/ 182 w 1893"/>
                <a:gd name="T93" fmla="*/ 387 h 2203"/>
                <a:gd name="T94" fmla="*/ 390 w 1893"/>
                <a:gd name="T95" fmla="*/ 180 h 2203"/>
                <a:gd name="T96" fmla="*/ 653 w 1893"/>
                <a:gd name="T97" fmla="*/ 45 h 2203"/>
                <a:gd name="T98" fmla="*/ 947 w 1893"/>
                <a:gd name="T99" fmla="*/ 0 h 2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93" h="2203">
                  <a:moveTo>
                    <a:pt x="947" y="106"/>
                  </a:moveTo>
                  <a:lnTo>
                    <a:pt x="879" y="108"/>
                  </a:lnTo>
                  <a:lnTo>
                    <a:pt x="812" y="115"/>
                  </a:lnTo>
                  <a:lnTo>
                    <a:pt x="748" y="128"/>
                  </a:lnTo>
                  <a:lnTo>
                    <a:pt x="686" y="147"/>
                  </a:lnTo>
                  <a:lnTo>
                    <a:pt x="626" y="169"/>
                  </a:lnTo>
                  <a:lnTo>
                    <a:pt x="566" y="197"/>
                  </a:lnTo>
                  <a:lnTo>
                    <a:pt x="508" y="229"/>
                  </a:lnTo>
                  <a:lnTo>
                    <a:pt x="453" y="266"/>
                  </a:lnTo>
                  <a:lnTo>
                    <a:pt x="401" y="307"/>
                  </a:lnTo>
                  <a:lnTo>
                    <a:pt x="353" y="351"/>
                  </a:lnTo>
                  <a:lnTo>
                    <a:pt x="308" y="399"/>
                  </a:lnTo>
                  <a:lnTo>
                    <a:pt x="268" y="451"/>
                  </a:lnTo>
                  <a:lnTo>
                    <a:pt x="232" y="505"/>
                  </a:lnTo>
                  <a:lnTo>
                    <a:pt x="199" y="562"/>
                  </a:lnTo>
                  <a:lnTo>
                    <a:pt x="172" y="622"/>
                  </a:lnTo>
                  <a:lnTo>
                    <a:pt x="170" y="624"/>
                  </a:lnTo>
                  <a:lnTo>
                    <a:pt x="148" y="685"/>
                  </a:lnTo>
                  <a:lnTo>
                    <a:pt x="130" y="748"/>
                  </a:lnTo>
                  <a:lnTo>
                    <a:pt x="117" y="812"/>
                  </a:lnTo>
                  <a:lnTo>
                    <a:pt x="109" y="879"/>
                  </a:lnTo>
                  <a:lnTo>
                    <a:pt x="106" y="947"/>
                  </a:lnTo>
                  <a:lnTo>
                    <a:pt x="109" y="1014"/>
                  </a:lnTo>
                  <a:lnTo>
                    <a:pt x="117" y="1080"/>
                  </a:lnTo>
                  <a:lnTo>
                    <a:pt x="130" y="1144"/>
                  </a:lnTo>
                  <a:lnTo>
                    <a:pt x="148" y="1207"/>
                  </a:lnTo>
                  <a:lnTo>
                    <a:pt x="170" y="1270"/>
                  </a:lnTo>
                  <a:lnTo>
                    <a:pt x="199" y="1330"/>
                  </a:lnTo>
                  <a:lnTo>
                    <a:pt x="232" y="1387"/>
                  </a:lnTo>
                  <a:lnTo>
                    <a:pt x="268" y="1442"/>
                  </a:lnTo>
                  <a:lnTo>
                    <a:pt x="308" y="1495"/>
                  </a:lnTo>
                  <a:lnTo>
                    <a:pt x="346" y="1544"/>
                  </a:lnTo>
                  <a:lnTo>
                    <a:pt x="381" y="1588"/>
                  </a:lnTo>
                  <a:lnTo>
                    <a:pt x="415" y="1627"/>
                  </a:lnTo>
                  <a:lnTo>
                    <a:pt x="447" y="1663"/>
                  </a:lnTo>
                  <a:lnTo>
                    <a:pt x="476" y="1696"/>
                  </a:lnTo>
                  <a:lnTo>
                    <a:pt x="503" y="1726"/>
                  </a:lnTo>
                  <a:lnTo>
                    <a:pt x="503" y="1727"/>
                  </a:lnTo>
                  <a:lnTo>
                    <a:pt x="534" y="1761"/>
                  </a:lnTo>
                  <a:lnTo>
                    <a:pt x="561" y="1791"/>
                  </a:lnTo>
                  <a:lnTo>
                    <a:pt x="586" y="1822"/>
                  </a:lnTo>
                  <a:lnTo>
                    <a:pt x="609" y="1850"/>
                  </a:lnTo>
                  <a:lnTo>
                    <a:pt x="628" y="1880"/>
                  </a:lnTo>
                  <a:lnTo>
                    <a:pt x="645" y="1909"/>
                  </a:lnTo>
                  <a:lnTo>
                    <a:pt x="660" y="1940"/>
                  </a:lnTo>
                  <a:lnTo>
                    <a:pt x="670" y="1974"/>
                  </a:lnTo>
                  <a:lnTo>
                    <a:pt x="679" y="2011"/>
                  </a:lnTo>
                  <a:lnTo>
                    <a:pt x="686" y="2051"/>
                  </a:lnTo>
                  <a:lnTo>
                    <a:pt x="689" y="2097"/>
                  </a:lnTo>
                  <a:lnTo>
                    <a:pt x="1209" y="2097"/>
                  </a:lnTo>
                  <a:lnTo>
                    <a:pt x="1212" y="2051"/>
                  </a:lnTo>
                  <a:lnTo>
                    <a:pt x="1218" y="2010"/>
                  </a:lnTo>
                  <a:lnTo>
                    <a:pt x="1227" y="1974"/>
                  </a:lnTo>
                  <a:lnTo>
                    <a:pt x="1238" y="1940"/>
                  </a:lnTo>
                  <a:lnTo>
                    <a:pt x="1252" y="1908"/>
                  </a:lnTo>
                  <a:lnTo>
                    <a:pt x="1269" y="1879"/>
                  </a:lnTo>
                  <a:lnTo>
                    <a:pt x="1288" y="1849"/>
                  </a:lnTo>
                  <a:lnTo>
                    <a:pt x="1310" y="1820"/>
                  </a:lnTo>
                  <a:lnTo>
                    <a:pt x="1335" y="1790"/>
                  </a:lnTo>
                  <a:lnTo>
                    <a:pt x="1364" y="1758"/>
                  </a:lnTo>
                  <a:lnTo>
                    <a:pt x="1394" y="1723"/>
                  </a:lnTo>
                  <a:lnTo>
                    <a:pt x="1420" y="1694"/>
                  </a:lnTo>
                  <a:lnTo>
                    <a:pt x="1449" y="1662"/>
                  </a:lnTo>
                  <a:lnTo>
                    <a:pt x="1480" y="1626"/>
                  </a:lnTo>
                  <a:lnTo>
                    <a:pt x="1513" y="1587"/>
                  </a:lnTo>
                  <a:lnTo>
                    <a:pt x="1548" y="1543"/>
                  </a:lnTo>
                  <a:lnTo>
                    <a:pt x="1585" y="1495"/>
                  </a:lnTo>
                  <a:lnTo>
                    <a:pt x="1626" y="1442"/>
                  </a:lnTo>
                  <a:lnTo>
                    <a:pt x="1662" y="1388"/>
                  </a:lnTo>
                  <a:lnTo>
                    <a:pt x="1694" y="1330"/>
                  </a:lnTo>
                  <a:lnTo>
                    <a:pt x="1723" y="1270"/>
                  </a:lnTo>
                  <a:lnTo>
                    <a:pt x="1746" y="1208"/>
                  </a:lnTo>
                  <a:lnTo>
                    <a:pt x="1763" y="1144"/>
                  </a:lnTo>
                  <a:lnTo>
                    <a:pt x="1776" y="1080"/>
                  </a:lnTo>
                  <a:lnTo>
                    <a:pt x="1784" y="1014"/>
                  </a:lnTo>
                  <a:lnTo>
                    <a:pt x="1787" y="947"/>
                  </a:lnTo>
                  <a:lnTo>
                    <a:pt x="1784" y="870"/>
                  </a:lnTo>
                  <a:lnTo>
                    <a:pt x="1773" y="795"/>
                  </a:lnTo>
                  <a:lnTo>
                    <a:pt x="1757" y="723"/>
                  </a:lnTo>
                  <a:lnTo>
                    <a:pt x="1735" y="653"/>
                  </a:lnTo>
                  <a:lnTo>
                    <a:pt x="1706" y="586"/>
                  </a:lnTo>
                  <a:lnTo>
                    <a:pt x="1673" y="522"/>
                  </a:lnTo>
                  <a:lnTo>
                    <a:pt x="1633" y="462"/>
                  </a:lnTo>
                  <a:lnTo>
                    <a:pt x="1590" y="405"/>
                  </a:lnTo>
                  <a:lnTo>
                    <a:pt x="1542" y="351"/>
                  </a:lnTo>
                  <a:lnTo>
                    <a:pt x="1492" y="307"/>
                  </a:lnTo>
                  <a:lnTo>
                    <a:pt x="1441" y="266"/>
                  </a:lnTo>
                  <a:lnTo>
                    <a:pt x="1387" y="229"/>
                  </a:lnTo>
                  <a:lnTo>
                    <a:pt x="1329" y="197"/>
                  </a:lnTo>
                  <a:lnTo>
                    <a:pt x="1269" y="169"/>
                  </a:lnTo>
                  <a:lnTo>
                    <a:pt x="1208" y="147"/>
                  </a:lnTo>
                  <a:lnTo>
                    <a:pt x="1145" y="128"/>
                  </a:lnTo>
                  <a:lnTo>
                    <a:pt x="1081" y="115"/>
                  </a:lnTo>
                  <a:lnTo>
                    <a:pt x="1014" y="108"/>
                  </a:lnTo>
                  <a:lnTo>
                    <a:pt x="947" y="106"/>
                  </a:lnTo>
                  <a:close/>
                  <a:moveTo>
                    <a:pt x="947" y="0"/>
                  </a:moveTo>
                  <a:lnTo>
                    <a:pt x="1023" y="2"/>
                  </a:lnTo>
                  <a:lnTo>
                    <a:pt x="1097" y="10"/>
                  </a:lnTo>
                  <a:lnTo>
                    <a:pt x="1170" y="26"/>
                  </a:lnTo>
                  <a:lnTo>
                    <a:pt x="1240" y="45"/>
                  </a:lnTo>
                  <a:lnTo>
                    <a:pt x="1309" y="71"/>
                  </a:lnTo>
                  <a:lnTo>
                    <a:pt x="1377" y="102"/>
                  </a:lnTo>
                  <a:lnTo>
                    <a:pt x="1442" y="138"/>
                  </a:lnTo>
                  <a:lnTo>
                    <a:pt x="1504" y="180"/>
                  </a:lnTo>
                  <a:lnTo>
                    <a:pt x="1562" y="226"/>
                  </a:lnTo>
                  <a:lnTo>
                    <a:pt x="1617" y="276"/>
                  </a:lnTo>
                  <a:lnTo>
                    <a:pt x="1666" y="329"/>
                  </a:lnTo>
                  <a:lnTo>
                    <a:pt x="1711" y="386"/>
                  </a:lnTo>
                  <a:lnTo>
                    <a:pt x="1751" y="447"/>
                  </a:lnTo>
                  <a:lnTo>
                    <a:pt x="1788" y="511"/>
                  </a:lnTo>
                  <a:lnTo>
                    <a:pt x="1819" y="577"/>
                  </a:lnTo>
                  <a:lnTo>
                    <a:pt x="1845" y="646"/>
                  </a:lnTo>
                  <a:lnTo>
                    <a:pt x="1866" y="718"/>
                  </a:lnTo>
                  <a:lnTo>
                    <a:pt x="1881" y="793"/>
                  </a:lnTo>
                  <a:lnTo>
                    <a:pt x="1891" y="869"/>
                  </a:lnTo>
                  <a:lnTo>
                    <a:pt x="1893" y="947"/>
                  </a:lnTo>
                  <a:lnTo>
                    <a:pt x="1891" y="1022"/>
                  </a:lnTo>
                  <a:lnTo>
                    <a:pt x="1882" y="1096"/>
                  </a:lnTo>
                  <a:lnTo>
                    <a:pt x="1867" y="1170"/>
                  </a:lnTo>
                  <a:lnTo>
                    <a:pt x="1847" y="1239"/>
                  </a:lnTo>
                  <a:lnTo>
                    <a:pt x="1821" y="1310"/>
                  </a:lnTo>
                  <a:lnTo>
                    <a:pt x="1789" y="1378"/>
                  </a:lnTo>
                  <a:lnTo>
                    <a:pt x="1752" y="1444"/>
                  </a:lnTo>
                  <a:lnTo>
                    <a:pt x="1712" y="1505"/>
                  </a:lnTo>
                  <a:lnTo>
                    <a:pt x="1670" y="1560"/>
                  </a:lnTo>
                  <a:lnTo>
                    <a:pt x="1632" y="1609"/>
                  </a:lnTo>
                  <a:lnTo>
                    <a:pt x="1596" y="1654"/>
                  </a:lnTo>
                  <a:lnTo>
                    <a:pt x="1562" y="1694"/>
                  </a:lnTo>
                  <a:lnTo>
                    <a:pt x="1531" y="1730"/>
                  </a:lnTo>
                  <a:lnTo>
                    <a:pt x="1500" y="1764"/>
                  </a:lnTo>
                  <a:lnTo>
                    <a:pt x="1473" y="1794"/>
                  </a:lnTo>
                  <a:lnTo>
                    <a:pt x="1444" y="1826"/>
                  </a:lnTo>
                  <a:lnTo>
                    <a:pt x="1418" y="1856"/>
                  </a:lnTo>
                  <a:lnTo>
                    <a:pt x="1396" y="1883"/>
                  </a:lnTo>
                  <a:lnTo>
                    <a:pt x="1376" y="1910"/>
                  </a:lnTo>
                  <a:lnTo>
                    <a:pt x="1359" y="1936"/>
                  </a:lnTo>
                  <a:lnTo>
                    <a:pt x="1345" y="1965"/>
                  </a:lnTo>
                  <a:lnTo>
                    <a:pt x="1334" y="1994"/>
                  </a:lnTo>
                  <a:lnTo>
                    <a:pt x="1325" y="2027"/>
                  </a:lnTo>
                  <a:lnTo>
                    <a:pt x="1319" y="2063"/>
                  </a:lnTo>
                  <a:lnTo>
                    <a:pt x="1315" y="2104"/>
                  </a:lnTo>
                  <a:lnTo>
                    <a:pt x="1313" y="2149"/>
                  </a:lnTo>
                  <a:lnTo>
                    <a:pt x="1311" y="2167"/>
                  </a:lnTo>
                  <a:lnTo>
                    <a:pt x="1304" y="2181"/>
                  </a:lnTo>
                  <a:lnTo>
                    <a:pt x="1292" y="2192"/>
                  </a:lnTo>
                  <a:lnTo>
                    <a:pt x="1277" y="2200"/>
                  </a:lnTo>
                  <a:lnTo>
                    <a:pt x="1260" y="2203"/>
                  </a:lnTo>
                  <a:lnTo>
                    <a:pt x="638" y="2203"/>
                  </a:lnTo>
                  <a:lnTo>
                    <a:pt x="621" y="2200"/>
                  </a:lnTo>
                  <a:lnTo>
                    <a:pt x="606" y="2192"/>
                  </a:lnTo>
                  <a:lnTo>
                    <a:pt x="595" y="2181"/>
                  </a:lnTo>
                  <a:lnTo>
                    <a:pt x="587" y="2167"/>
                  </a:lnTo>
                  <a:lnTo>
                    <a:pt x="584" y="2149"/>
                  </a:lnTo>
                  <a:lnTo>
                    <a:pt x="583" y="2105"/>
                  </a:lnTo>
                  <a:lnTo>
                    <a:pt x="580" y="2064"/>
                  </a:lnTo>
                  <a:lnTo>
                    <a:pt x="573" y="2028"/>
                  </a:lnTo>
                  <a:lnTo>
                    <a:pt x="565" y="1995"/>
                  </a:lnTo>
                  <a:lnTo>
                    <a:pt x="553" y="1966"/>
                  </a:lnTo>
                  <a:lnTo>
                    <a:pt x="538" y="1939"/>
                  </a:lnTo>
                  <a:lnTo>
                    <a:pt x="521" y="1911"/>
                  </a:lnTo>
                  <a:lnTo>
                    <a:pt x="501" y="1885"/>
                  </a:lnTo>
                  <a:lnTo>
                    <a:pt x="478" y="1858"/>
                  </a:lnTo>
                  <a:lnTo>
                    <a:pt x="453" y="1828"/>
                  </a:lnTo>
                  <a:lnTo>
                    <a:pt x="425" y="1798"/>
                  </a:lnTo>
                  <a:lnTo>
                    <a:pt x="396" y="1767"/>
                  </a:lnTo>
                  <a:lnTo>
                    <a:pt x="367" y="1733"/>
                  </a:lnTo>
                  <a:lnTo>
                    <a:pt x="334" y="1697"/>
                  </a:lnTo>
                  <a:lnTo>
                    <a:pt x="300" y="1656"/>
                  </a:lnTo>
                  <a:lnTo>
                    <a:pt x="263" y="1611"/>
                  </a:lnTo>
                  <a:lnTo>
                    <a:pt x="224" y="1561"/>
                  </a:lnTo>
                  <a:lnTo>
                    <a:pt x="182" y="1505"/>
                  </a:lnTo>
                  <a:lnTo>
                    <a:pt x="141" y="1444"/>
                  </a:lnTo>
                  <a:lnTo>
                    <a:pt x="104" y="1378"/>
                  </a:lnTo>
                  <a:lnTo>
                    <a:pt x="73" y="1310"/>
                  </a:lnTo>
                  <a:lnTo>
                    <a:pt x="47" y="1239"/>
                  </a:lnTo>
                  <a:lnTo>
                    <a:pt x="26" y="1170"/>
                  </a:lnTo>
                  <a:lnTo>
                    <a:pt x="12" y="1096"/>
                  </a:lnTo>
                  <a:lnTo>
                    <a:pt x="3" y="1022"/>
                  </a:lnTo>
                  <a:lnTo>
                    <a:pt x="0" y="947"/>
                  </a:lnTo>
                  <a:lnTo>
                    <a:pt x="3" y="870"/>
                  </a:lnTo>
                  <a:lnTo>
                    <a:pt x="12" y="796"/>
                  </a:lnTo>
                  <a:lnTo>
                    <a:pt x="26" y="723"/>
                  </a:lnTo>
                  <a:lnTo>
                    <a:pt x="47" y="652"/>
                  </a:lnTo>
                  <a:lnTo>
                    <a:pt x="72" y="584"/>
                  </a:lnTo>
                  <a:lnTo>
                    <a:pt x="73" y="582"/>
                  </a:lnTo>
                  <a:lnTo>
                    <a:pt x="105" y="514"/>
                  </a:lnTo>
                  <a:lnTo>
                    <a:pt x="141" y="450"/>
                  </a:lnTo>
                  <a:lnTo>
                    <a:pt x="182" y="387"/>
                  </a:lnTo>
                  <a:lnTo>
                    <a:pt x="227" y="331"/>
                  </a:lnTo>
                  <a:lnTo>
                    <a:pt x="277" y="276"/>
                  </a:lnTo>
                  <a:lnTo>
                    <a:pt x="332" y="226"/>
                  </a:lnTo>
                  <a:lnTo>
                    <a:pt x="390" y="180"/>
                  </a:lnTo>
                  <a:lnTo>
                    <a:pt x="452" y="139"/>
                  </a:lnTo>
                  <a:lnTo>
                    <a:pt x="516" y="102"/>
                  </a:lnTo>
                  <a:lnTo>
                    <a:pt x="585" y="71"/>
                  </a:lnTo>
                  <a:lnTo>
                    <a:pt x="653" y="45"/>
                  </a:lnTo>
                  <a:lnTo>
                    <a:pt x="724" y="26"/>
                  </a:lnTo>
                  <a:lnTo>
                    <a:pt x="797" y="10"/>
                  </a:lnTo>
                  <a:lnTo>
                    <a:pt x="871" y="2"/>
                  </a:lnTo>
                  <a:lnTo>
                    <a:pt x="94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 name="Freeform 152"/>
            <p:cNvSpPr>
              <a:spLocks/>
            </p:cNvSpPr>
            <p:nvPr/>
          </p:nvSpPr>
          <p:spPr bwMode="auto">
            <a:xfrm>
              <a:off x="9118601" y="3621088"/>
              <a:ext cx="101600" cy="23812"/>
            </a:xfrm>
            <a:custGeom>
              <a:avLst/>
              <a:gdLst>
                <a:gd name="T0" fmla="*/ 53 w 451"/>
                <a:gd name="T1" fmla="*/ 0 h 106"/>
                <a:gd name="T2" fmla="*/ 396 w 451"/>
                <a:gd name="T3" fmla="*/ 0 h 106"/>
                <a:gd name="T4" fmla="*/ 413 w 451"/>
                <a:gd name="T5" fmla="*/ 2 h 106"/>
                <a:gd name="T6" fmla="*/ 428 w 451"/>
                <a:gd name="T7" fmla="*/ 10 h 106"/>
                <a:gd name="T8" fmla="*/ 440 w 451"/>
                <a:gd name="T9" fmla="*/ 22 h 106"/>
                <a:gd name="T10" fmla="*/ 447 w 451"/>
                <a:gd name="T11" fmla="*/ 36 h 106"/>
                <a:gd name="T12" fmla="*/ 451 w 451"/>
                <a:gd name="T13" fmla="*/ 53 h 106"/>
                <a:gd name="T14" fmla="*/ 447 w 451"/>
                <a:gd name="T15" fmla="*/ 70 h 106"/>
                <a:gd name="T16" fmla="*/ 440 w 451"/>
                <a:gd name="T17" fmla="*/ 84 h 106"/>
                <a:gd name="T18" fmla="*/ 428 w 451"/>
                <a:gd name="T19" fmla="*/ 95 h 106"/>
                <a:gd name="T20" fmla="*/ 413 w 451"/>
                <a:gd name="T21" fmla="*/ 103 h 106"/>
                <a:gd name="T22" fmla="*/ 396 w 451"/>
                <a:gd name="T23" fmla="*/ 106 h 106"/>
                <a:gd name="T24" fmla="*/ 53 w 451"/>
                <a:gd name="T25" fmla="*/ 106 h 106"/>
                <a:gd name="T26" fmla="*/ 36 w 451"/>
                <a:gd name="T27" fmla="*/ 103 h 106"/>
                <a:gd name="T28" fmla="*/ 22 w 451"/>
                <a:gd name="T29" fmla="*/ 95 h 106"/>
                <a:gd name="T30" fmla="*/ 10 w 451"/>
                <a:gd name="T31" fmla="*/ 84 h 106"/>
                <a:gd name="T32" fmla="*/ 3 w 451"/>
                <a:gd name="T33" fmla="*/ 70 h 106"/>
                <a:gd name="T34" fmla="*/ 0 w 451"/>
                <a:gd name="T35" fmla="*/ 53 h 106"/>
                <a:gd name="T36" fmla="*/ 3 w 451"/>
                <a:gd name="T37" fmla="*/ 36 h 106"/>
                <a:gd name="T38" fmla="*/ 10 w 451"/>
                <a:gd name="T39" fmla="*/ 22 h 106"/>
                <a:gd name="T40" fmla="*/ 22 w 451"/>
                <a:gd name="T41" fmla="*/ 10 h 106"/>
                <a:gd name="T42" fmla="*/ 36 w 451"/>
                <a:gd name="T43" fmla="*/ 2 h 106"/>
                <a:gd name="T44" fmla="*/ 53 w 451"/>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1" h="106">
                  <a:moveTo>
                    <a:pt x="53" y="0"/>
                  </a:moveTo>
                  <a:lnTo>
                    <a:pt x="396" y="0"/>
                  </a:lnTo>
                  <a:lnTo>
                    <a:pt x="413" y="2"/>
                  </a:lnTo>
                  <a:lnTo>
                    <a:pt x="428" y="10"/>
                  </a:lnTo>
                  <a:lnTo>
                    <a:pt x="440" y="22"/>
                  </a:lnTo>
                  <a:lnTo>
                    <a:pt x="447" y="36"/>
                  </a:lnTo>
                  <a:lnTo>
                    <a:pt x="451" y="53"/>
                  </a:lnTo>
                  <a:lnTo>
                    <a:pt x="447" y="70"/>
                  </a:lnTo>
                  <a:lnTo>
                    <a:pt x="440" y="84"/>
                  </a:lnTo>
                  <a:lnTo>
                    <a:pt x="428" y="95"/>
                  </a:lnTo>
                  <a:lnTo>
                    <a:pt x="413" y="103"/>
                  </a:lnTo>
                  <a:lnTo>
                    <a:pt x="396" y="106"/>
                  </a:lnTo>
                  <a:lnTo>
                    <a:pt x="53" y="106"/>
                  </a:lnTo>
                  <a:lnTo>
                    <a:pt x="36" y="103"/>
                  </a:lnTo>
                  <a:lnTo>
                    <a:pt x="22" y="95"/>
                  </a:lnTo>
                  <a:lnTo>
                    <a:pt x="10" y="84"/>
                  </a:lnTo>
                  <a:lnTo>
                    <a:pt x="3" y="70"/>
                  </a:lnTo>
                  <a:lnTo>
                    <a:pt x="0" y="53"/>
                  </a:lnTo>
                  <a:lnTo>
                    <a:pt x="3" y="36"/>
                  </a:lnTo>
                  <a:lnTo>
                    <a:pt x="10" y="22"/>
                  </a:lnTo>
                  <a:lnTo>
                    <a:pt x="22" y="10"/>
                  </a:lnTo>
                  <a:lnTo>
                    <a:pt x="36" y="2"/>
                  </a:lnTo>
                  <a:lnTo>
                    <a:pt x="53"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Freeform 153"/>
            <p:cNvSpPr>
              <a:spLocks/>
            </p:cNvSpPr>
            <p:nvPr/>
          </p:nvSpPr>
          <p:spPr bwMode="auto">
            <a:xfrm>
              <a:off x="9294813" y="2916238"/>
              <a:ext cx="47625" cy="63500"/>
            </a:xfrm>
            <a:custGeom>
              <a:avLst/>
              <a:gdLst>
                <a:gd name="T0" fmla="*/ 150 w 209"/>
                <a:gd name="T1" fmla="*/ 0 h 283"/>
                <a:gd name="T2" fmla="*/ 166 w 209"/>
                <a:gd name="T3" fmla="*/ 0 h 283"/>
                <a:gd name="T4" fmla="*/ 181 w 209"/>
                <a:gd name="T5" fmla="*/ 7 h 283"/>
                <a:gd name="T6" fmla="*/ 196 w 209"/>
                <a:gd name="T7" fmla="*/ 18 h 283"/>
                <a:gd name="T8" fmla="*/ 204 w 209"/>
                <a:gd name="T9" fmla="*/ 31 h 283"/>
                <a:gd name="T10" fmla="*/ 209 w 209"/>
                <a:gd name="T11" fmla="*/ 47 h 283"/>
                <a:gd name="T12" fmla="*/ 208 w 209"/>
                <a:gd name="T13" fmla="*/ 62 h 283"/>
                <a:gd name="T14" fmla="*/ 201 w 209"/>
                <a:gd name="T15" fmla="*/ 79 h 283"/>
                <a:gd name="T16" fmla="*/ 98 w 209"/>
                <a:gd name="T17" fmla="*/ 257 h 283"/>
                <a:gd name="T18" fmla="*/ 88 w 209"/>
                <a:gd name="T19" fmla="*/ 270 h 283"/>
                <a:gd name="T20" fmla="*/ 74 w 209"/>
                <a:gd name="T21" fmla="*/ 280 h 283"/>
                <a:gd name="T22" fmla="*/ 58 w 209"/>
                <a:gd name="T23" fmla="*/ 283 h 283"/>
                <a:gd name="T24" fmla="*/ 42 w 209"/>
                <a:gd name="T25" fmla="*/ 283 h 283"/>
                <a:gd name="T26" fmla="*/ 26 w 209"/>
                <a:gd name="T27" fmla="*/ 277 h 283"/>
                <a:gd name="T28" fmla="*/ 13 w 209"/>
                <a:gd name="T29" fmla="*/ 267 h 283"/>
                <a:gd name="T30" fmla="*/ 5 w 209"/>
                <a:gd name="T31" fmla="*/ 253 h 283"/>
                <a:gd name="T32" fmla="*/ 0 w 209"/>
                <a:gd name="T33" fmla="*/ 237 h 283"/>
                <a:gd name="T34" fmla="*/ 0 w 209"/>
                <a:gd name="T35" fmla="*/ 221 h 283"/>
                <a:gd name="T36" fmla="*/ 7 w 209"/>
                <a:gd name="T37" fmla="*/ 204 h 283"/>
                <a:gd name="T38" fmla="*/ 110 w 209"/>
                <a:gd name="T39" fmla="*/ 26 h 283"/>
                <a:gd name="T40" fmla="*/ 120 w 209"/>
                <a:gd name="T41" fmla="*/ 13 h 283"/>
                <a:gd name="T42" fmla="*/ 134 w 209"/>
                <a:gd name="T43" fmla="*/ 3 h 283"/>
                <a:gd name="T44" fmla="*/ 150 w 209"/>
                <a:gd name="T4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9" h="283">
                  <a:moveTo>
                    <a:pt x="150" y="0"/>
                  </a:moveTo>
                  <a:lnTo>
                    <a:pt x="166" y="0"/>
                  </a:lnTo>
                  <a:lnTo>
                    <a:pt x="181" y="7"/>
                  </a:lnTo>
                  <a:lnTo>
                    <a:pt x="196" y="18"/>
                  </a:lnTo>
                  <a:lnTo>
                    <a:pt x="204" y="31"/>
                  </a:lnTo>
                  <a:lnTo>
                    <a:pt x="209" y="47"/>
                  </a:lnTo>
                  <a:lnTo>
                    <a:pt x="208" y="62"/>
                  </a:lnTo>
                  <a:lnTo>
                    <a:pt x="201" y="79"/>
                  </a:lnTo>
                  <a:lnTo>
                    <a:pt x="98" y="257"/>
                  </a:lnTo>
                  <a:lnTo>
                    <a:pt x="88" y="270"/>
                  </a:lnTo>
                  <a:lnTo>
                    <a:pt x="74" y="280"/>
                  </a:lnTo>
                  <a:lnTo>
                    <a:pt x="58" y="283"/>
                  </a:lnTo>
                  <a:lnTo>
                    <a:pt x="42" y="283"/>
                  </a:lnTo>
                  <a:lnTo>
                    <a:pt x="26" y="277"/>
                  </a:lnTo>
                  <a:lnTo>
                    <a:pt x="13" y="267"/>
                  </a:lnTo>
                  <a:lnTo>
                    <a:pt x="5" y="253"/>
                  </a:lnTo>
                  <a:lnTo>
                    <a:pt x="0" y="237"/>
                  </a:lnTo>
                  <a:lnTo>
                    <a:pt x="0" y="221"/>
                  </a:lnTo>
                  <a:lnTo>
                    <a:pt x="7" y="204"/>
                  </a:lnTo>
                  <a:lnTo>
                    <a:pt x="110" y="26"/>
                  </a:lnTo>
                  <a:lnTo>
                    <a:pt x="120" y="13"/>
                  </a:lnTo>
                  <a:lnTo>
                    <a:pt x="134" y="3"/>
                  </a:lnTo>
                  <a:lnTo>
                    <a:pt x="150"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1" name="Freeform 154"/>
            <p:cNvSpPr>
              <a:spLocks/>
            </p:cNvSpPr>
            <p:nvPr/>
          </p:nvSpPr>
          <p:spPr bwMode="auto">
            <a:xfrm>
              <a:off x="8996363" y="2916238"/>
              <a:ext cx="47625" cy="63500"/>
            </a:xfrm>
            <a:custGeom>
              <a:avLst/>
              <a:gdLst>
                <a:gd name="T0" fmla="*/ 57 w 207"/>
                <a:gd name="T1" fmla="*/ 0 h 283"/>
                <a:gd name="T2" fmla="*/ 73 w 207"/>
                <a:gd name="T3" fmla="*/ 3 h 283"/>
                <a:gd name="T4" fmla="*/ 87 w 207"/>
                <a:gd name="T5" fmla="*/ 13 h 283"/>
                <a:gd name="T6" fmla="*/ 98 w 207"/>
                <a:gd name="T7" fmla="*/ 26 h 283"/>
                <a:gd name="T8" fmla="*/ 200 w 207"/>
                <a:gd name="T9" fmla="*/ 204 h 283"/>
                <a:gd name="T10" fmla="*/ 207 w 207"/>
                <a:gd name="T11" fmla="*/ 221 h 283"/>
                <a:gd name="T12" fmla="*/ 207 w 207"/>
                <a:gd name="T13" fmla="*/ 237 h 283"/>
                <a:gd name="T14" fmla="*/ 203 w 207"/>
                <a:gd name="T15" fmla="*/ 253 h 283"/>
                <a:gd name="T16" fmla="*/ 194 w 207"/>
                <a:gd name="T17" fmla="*/ 267 h 283"/>
                <a:gd name="T18" fmla="*/ 181 w 207"/>
                <a:gd name="T19" fmla="*/ 277 h 283"/>
                <a:gd name="T20" fmla="*/ 166 w 207"/>
                <a:gd name="T21" fmla="*/ 283 h 283"/>
                <a:gd name="T22" fmla="*/ 149 w 207"/>
                <a:gd name="T23" fmla="*/ 283 h 283"/>
                <a:gd name="T24" fmla="*/ 134 w 207"/>
                <a:gd name="T25" fmla="*/ 280 h 283"/>
                <a:gd name="T26" fmla="*/ 120 w 207"/>
                <a:gd name="T27" fmla="*/ 270 h 283"/>
                <a:gd name="T28" fmla="*/ 109 w 207"/>
                <a:gd name="T29" fmla="*/ 257 h 283"/>
                <a:gd name="T30" fmla="*/ 6 w 207"/>
                <a:gd name="T31" fmla="*/ 79 h 283"/>
                <a:gd name="T32" fmla="*/ 0 w 207"/>
                <a:gd name="T33" fmla="*/ 62 h 283"/>
                <a:gd name="T34" fmla="*/ 0 w 207"/>
                <a:gd name="T35" fmla="*/ 47 h 283"/>
                <a:gd name="T36" fmla="*/ 3 w 207"/>
                <a:gd name="T37" fmla="*/ 31 h 283"/>
                <a:gd name="T38" fmla="*/ 13 w 207"/>
                <a:gd name="T39" fmla="*/ 18 h 283"/>
                <a:gd name="T40" fmla="*/ 25 w 207"/>
                <a:gd name="T41" fmla="*/ 7 h 283"/>
                <a:gd name="T42" fmla="*/ 41 w 207"/>
                <a:gd name="T43" fmla="*/ 0 h 283"/>
                <a:gd name="T44" fmla="*/ 57 w 207"/>
                <a:gd name="T45"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7" h="283">
                  <a:moveTo>
                    <a:pt x="57" y="0"/>
                  </a:moveTo>
                  <a:lnTo>
                    <a:pt x="73" y="3"/>
                  </a:lnTo>
                  <a:lnTo>
                    <a:pt x="87" y="13"/>
                  </a:lnTo>
                  <a:lnTo>
                    <a:pt x="98" y="26"/>
                  </a:lnTo>
                  <a:lnTo>
                    <a:pt x="200" y="204"/>
                  </a:lnTo>
                  <a:lnTo>
                    <a:pt x="207" y="221"/>
                  </a:lnTo>
                  <a:lnTo>
                    <a:pt x="207" y="237"/>
                  </a:lnTo>
                  <a:lnTo>
                    <a:pt x="203" y="253"/>
                  </a:lnTo>
                  <a:lnTo>
                    <a:pt x="194" y="267"/>
                  </a:lnTo>
                  <a:lnTo>
                    <a:pt x="181" y="277"/>
                  </a:lnTo>
                  <a:lnTo>
                    <a:pt x="166" y="283"/>
                  </a:lnTo>
                  <a:lnTo>
                    <a:pt x="149" y="283"/>
                  </a:lnTo>
                  <a:lnTo>
                    <a:pt x="134" y="280"/>
                  </a:lnTo>
                  <a:lnTo>
                    <a:pt x="120" y="270"/>
                  </a:lnTo>
                  <a:lnTo>
                    <a:pt x="109" y="257"/>
                  </a:lnTo>
                  <a:lnTo>
                    <a:pt x="6" y="79"/>
                  </a:lnTo>
                  <a:lnTo>
                    <a:pt x="0" y="62"/>
                  </a:lnTo>
                  <a:lnTo>
                    <a:pt x="0" y="47"/>
                  </a:lnTo>
                  <a:lnTo>
                    <a:pt x="3" y="31"/>
                  </a:lnTo>
                  <a:lnTo>
                    <a:pt x="13" y="18"/>
                  </a:lnTo>
                  <a:lnTo>
                    <a:pt x="25" y="7"/>
                  </a:lnTo>
                  <a:lnTo>
                    <a:pt x="41" y="0"/>
                  </a:lnTo>
                  <a:lnTo>
                    <a:pt x="5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155"/>
            <p:cNvSpPr>
              <a:spLocks/>
            </p:cNvSpPr>
            <p:nvPr/>
          </p:nvSpPr>
          <p:spPr bwMode="auto">
            <a:xfrm>
              <a:off x="8878888" y="3033713"/>
              <a:ext cx="63500" cy="47625"/>
            </a:xfrm>
            <a:custGeom>
              <a:avLst/>
              <a:gdLst>
                <a:gd name="T0" fmla="*/ 48 w 284"/>
                <a:gd name="T1" fmla="*/ 0 h 208"/>
                <a:gd name="T2" fmla="*/ 64 w 284"/>
                <a:gd name="T3" fmla="*/ 0 h 208"/>
                <a:gd name="T4" fmla="*/ 80 w 284"/>
                <a:gd name="T5" fmla="*/ 7 h 208"/>
                <a:gd name="T6" fmla="*/ 259 w 284"/>
                <a:gd name="T7" fmla="*/ 109 h 208"/>
                <a:gd name="T8" fmla="*/ 272 w 284"/>
                <a:gd name="T9" fmla="*/ 120 h 208"/>
                <a:gd name="T10" fmla="*/ 280 w 284"/>
                <a:gd name="T11" fmla="*/ 133 h 208"/>
                <a:gd name="T12" fmla="*/ 284 w 284"/>
                <a:gd name="T13" fmla="*/ 150 h 208"/>
                <a:gd name="T14" fmla="*/ 284 w 284"/>
                <a:gd name="T15" fmla="*/ 166 h 208"/>
                <a:gd name="T16" fmla="*/ 278 w 284"/>
                <a:gd name="T17" fmla="*/ 182 h 208"/>
                <a:gd name="T18" fmla="*/ 267 w 284"/>
                <a:gd name="T19" fmla="*/ 195 h 208"/>
                <a:gd name="T20" fmla="*/ 253 w 284"/>
                <a:gd name="T21" fmla="*/ 204 h 208"/>
                <a:gd name="T22" fmla="*/ 238 w 284"/>
                <a:gd name="T23" fmla="*/ 208 h 208"/>
                <a:gd name="T24" fmla="*/ 222 w 284"/>
                <a:gd name="T25" fmla="*/ 208 h 208"/>
                <a:gd name="T26" fmla="*/ 205 w 284"/>
                <a:gd name="T27" fmla="*/ 201 h 208"/>
                <a:gd name="T28" fmla="*/ 26 w 284"/>
                <a:gd name="T29" fmla="*/ 98 h 208"/>
                <a:gd name="T30" fmla="*/ 13 w 284"/>
                <a:gd name="T31" fmla="*/ 88 h 208"/>
                <a:gd name="T32" fmla="*/ 4 w 284"/>
                <a:gd name="T33" fmla="*/ 74 h 208"/>
                <a:gd name="T34" fmla="*/ 0 w 284"/>
                <a:gd name="T35" fmla="*/ 58 h 208"/>
                <a:gd name="T36" fmla="*/ 1 w 284"/>
                <a:gd name="T37" fmla="*/ 42 h 208"/>
                <a:gd name="T38" fmla="*/ 8 w 284"/>
                <a:gd name="T39" fmla="*/ 26 h 208"/>
                <a:gd name="T40" fmla="*/ 17 w 284"/>
                <a:gd name="T41" fmla="*/ 12 h 208"/>
                <a:gd name="T42" fmla="*/ 32 w 284"/>
                <a:gd name="T43" fmla="*/ 3 h 208"/>
                <a:gd name="T44" fmla="*/ 48 w 284"/>
                <a:gd name="T45"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 h="208">
                  <a:moveTo>
                    <a:pt x="48" y="0"/>
                  </a:moveTo>
                  <a:lnTo>
                    <a:pt x="64" y="0"/>
                  </a:lnTo>
                  <a:lnTo>
                    <a:pt x="80" y="7"/>
                  </a:lnTo>
                  <a:lnTo>
                    <a:pt x="259" y="109"/>
                  </a:lnTo>
                  <a:lnTo>
                    <a:pt x="272" y="120"/>
                  </a:lnTo>
                  <a:lnTo>
                    <a:pt x="280" y="133"/>
                  </a:lnTo>
                  <a:lnTo>
                    <a:pt x="284" y="150"/>
                  </a:lnTo>
                  <a:lnTo>
                    <a:pt x="284" y="166"/>
                  </a:lnTo>
                  <a:lnTo>
                    <a:pt x="278" y="182"/>
                  </a:lnTo>
                  <a:lnTo>
                    <a:pt x="267" y="195"/>
                  </a:lnTo>
                  <a:lnTo>
                    <a:pt x="253" y="204"/>
                  </a:lnTo>
                  <a:lnTo>
                    <a:pt x="238" y="208"/>
                  </a:lnTo>
                  <a:lnTo>
                    <a:pt x="222" y="208"/>
                  </a:lnTo>
                  <a:lnTo>
                    <a:pt x="205" y="201"/>
                  </a:lnTo>
                  <a:lnTo>
                    <a:pt x="26" y="98"/>
                  </a:lnTo>
                  <a:lnTo>
                    <a:pt x="13" y="88"/>
                  </a:lnTo>
                  <a:lnTo>
                    <a:pt x="4" y="74"/>
                  </a:lnTo>
                  <a:lnTo>
                    <a:pt x="0" y="58"/>
                  </a:lnTo>
                  <a:lnTo>
                    <a:pt x="1" y="42"/>
                  </a:lnTo>
                  <a:lnTo>
                    <a:pt x="8" y="26"/>
                  </a:lnTo>
                  <a:lnTo>
                    <a:pt x="17" y="12"/>
                  </a:lnTo>
                  <a:lnTo>
                    <a:pt x="32" y="3"/>
                  </a:lnTo>
                  <a:lnTo>
                    <a:pt x="48"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156"/>
            <p:cNvSpPr>
              <a:spLocks/>
            </p:cNvSpPr>
            <p:nvPr/>
          </p:nvSpPr>
          <p:spPr bwMode="auto">
            <a:xfrm>
              <a:off x="9396413" y="3033713"/>
              <a:ext cx="63500" cy="47625"/>
            </a:xfrm>
            <a:custGeom>
              <a:avLst/>
              <a:gdLst>
                <a:gd name="T0" fmla="*/ 237 w 284"/>
                <a:gd name="T1" fmla="*/ 0 h 208"/>
                <a:gd name="T2" fmla="*/ 253 w 284"/>
                <a:gd name="T3" fmla="*/ 3 h 208"/>
                <a:gd name="T4" fmla="*/ 267 w 284"/>
                <a:gd name="T5" fmla="*/ 12 h 208"/>
                <a:gd name="T6" fmla="*/ 277 w 284"/>
                <a:gd name="T7" fmla="*/ 26 h 208"/>
                <a:gd name="T8" fmla="*/ 283 w 284"/>
                <a:gd name="T9" fmla="*/ 42 h 208"/>
                <a:gd name="T10" fmla="*/ 284 w 284"/>
                <a:gd name="T11" fmla="*/ 58 h 208"/>
                <a:gd name="T12" fmla="*/ 280 w 284"/>
                <a:gd name="T13" fmla="*/ 74 h 208"/>
                <a:gd name="T14" fmla="*/ 271 w 284"/>
                <a:gd name="T15" fmla="*/ 88 h 208"/>
                <a:gd name="T16" fmla="*/ 257 w 284"/>
                <a:gd name="T17" fmla="*/ 98 h 208"/>
                <a:gd name="T18" fmla="*/ 79 w 284"/>
                <a:gd name="T19" fmla="*/ 201 h 208"/>
                <a:gd name="T20" fmla="*/ 64 w 284"/>
                <a:gd name="T21" fmla="*/ 208 h 208"/>
                <a:gd name="T22" fmla="*/ 47 w 284"/>
                <a:gd name="T23" fmla="*/ 208 h 208"/>
                <a:gd name="T24" fmla="*/ 31 w 284"/>
                <a:gd name="T25" fmla="*/ 204 h 208"/>
                <a:gd name="T26" fmla="*/ 18 w 284"/>
                <a:gd name="T27" fmla="*/ 195 h 208"/>
                <a:gd name="T28" fmla="*/ 7 w 284"/>
                <a:gd name="T29" fmla="*/ 182 h 208"/>
                <a:gd name="T30" fmla="*/ 0 w 284"/>
                <a:gd name="T31" fmla="*/ 166 h 208"/>
                <a:gd name="T32" fmla="*/ 0 w 284"/>
                <a:gd name="T33" fmla="*/ 150 h 208"/>
                <a:gd name="T34" fmla="*/ 5 w 284"/>
                <a:gd name="T35" fmla="*/ 133 h 208"/>
                <a:gd name="T36" fmla="*/ 14 w 284"/>
                <a:gd name="T37" fmla="*/ 120 h 208"/>
                <a:gd name="T38" fmla="*/ 27 w 284"/>
                <a:gd name="T39" fmla="*/ 109 h 208"/>
                <a:gd name="T40" fmla="*/ 205 w 284"/>
                <a:gd name="T41" fmla="*/ 7 h 208"/>
                <a:gd name="T42" fmla="*/ 221 w 284"/>
                <a:gd name="T43" fmla="*/ 0 h 208"/>
                <a:gd name="T44" fmla="*/ 237 w 284"/>
                <a:gd name="T45"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4" h="208">
                  <a:moveTo>
                    <a:pt x="237" y="0"/>
                  </a:moveTo>
                  <a:lnTo>
                    <a:pt x="253" y="3"/>
                  </a:lnTo>
                  <a:lnTo>
                    <a:pt x="267" y="12"/>
                  </a:lnTo>
                  <a:lnTo>
                    <a:pt x="277" y="26"/>
                  </a:lnTo>
                  <a:lnTo>
                    <a:pt x="283" y="42"/>
                  </a:lnTo>
                  <a:lnTo>
                    <a:pt x="284" y="58"/>
                  </a:lnTo>
                  <a:lnTo>
                    <a:pt x="280" y="74"/>
                  </a:lnTo>
                  <a:lnTo>
                    <a:pt x="271" y="88"/>
                  </a:lnTo>
                  <a:lnTo>
                    <a:pt x="257" y="98"/>
                  </a:lnTo>
                  <a:lnTo>
                    <a:pt x="79" y="201"/>
                  </a:lnTo>
                  <a:lnTo>
                    <a:pt x="64" y="208"/>
                  </a:lnTo>
                  <a:lnTo>
                    <a:pt x="47" y="208"/>
                  </a:lnTo>
                  <a:lnTo>
                    <a:pt x="31" y="204"/>
                  </a:lnTo>
                  <a:lnTo>
                    <a:pt x="18" y="195"/>
                  </a:lnTo>
                  <a:lnTo>
                    <a:pt x="7" y="182"/>
                  </a:lnTo>
                  <a:lnTo>
                    <a:pt x="0" y="166"/>
                  </a:lnTo>
                  <a:lnTo>
                    <a:pt x="0" y="150"/>
                  </a:lnTo>
                  <a:lnTo>
                    <a:pt x="5" y="133"/>
                  </a:lnTo>
                  <a:lnTo>
                    <a:pt x="14" y="120"/>
                  </a:lnTo>
                  <a:lnTo>
                    <a:pt x="27" y="109"/>
                  </a:lnTo>
                  <a:lnTo>
                    <a:pt x="205" y="7"/>
                  </a:lnTo>
                  <a:lnTo>
                    <a:pt x="221" y="0"/>
                  </a:lnTo>
                  <a:lnTo>
                    <a:pt x="23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157"/>
            <p:cNvSpPr>
              <a:spLocks noEditPoints="1"/>
            </p:cNvSpPr>
            <p:nvPr/>
          </p:nvSpPr>
          <p:spPr bwMode="auto">
            <a:xfrm>
              <a:off x="9009063" y="3046413"/>
              <a:ext cx="173038" cy="230187"/>
            </a:xfrm>
            <a:custGeom>
              <a:avLst/>
              <a:gdLst>
                <a:gd name="T0" fmla="*/ 71 w 760"/>
                <a:gd name="T1" fmla="*/ 656 h 1014"/>
                <a:gd name="T2" fmla="*/ 97 w 760"/>
                <a:gd name="T3" fmla="*/ 676 h 1014"/>
                <a:gd name="T4" fmla="*/ 107 w 760"/>
                <a:gd name="T5" fmla="*/ 707 h 1014"/>
                <a:gd name="T6" fmla="*/ 113 w 760"/>
                <a:gd name="T7" fmla="*/ 789 h 1014"/>
                <a:gd name="T8" fmla="*/ 133 w 760"/>
                <a:gd name="T9" fmla="*/ 885 h 1014"/>
                <a:gd name="T10" fmla="*/ 158 w 760"/>
                <a:gd name="T11" fmla="*/ 957 h 1014"/>
                <a:gd name="T12" fmla="*/ 151 w 760"/>
                <a:gd name="T13" fmla="*/ 989 h 1014"/>
                <a:gd name="T14" fmla="*/ 126 w 760"/>
                <a:gd name="T15" fmla="*/ 1010 h 1014"/>
                <a:gd name="T16" fmla="*/ 93 w 760"/>
                <a:gd name="T17" fmla="*/ 1013 h 1014"/>
                <a:gd name="T18" fmla="*/ 66 w 760"/>
                <a:gd name="T19" fmla="*/ 996 h 1014"/>
                <a:gd name="T20" fmla="*/ 40 w 760"/>
                <a:gd name="T21" fmla="*/ 938 h 1014"/>
                <a:gd name="T22" fmla="*/ 14 w 760"/>
                <a:gd name="T23" fmla="*/ 848 h 1014"/>
                <a:gd name="T24" fmla="*/ 0 w 760"/>
                <a:gd name="T25" fmla="*/ 707 h 1014"/>
                <a:gd name="T26" fmla="*/ 11 w 760"/>
                <a:gd name="T27" fmla="*/ 676 h 1014"/>
                <a:gd name="T28" fmla="*/ 37 w 760"/>
                <a:gd name="T29" fmla="*/ 656 h 1014"/>
                <a:gd name="T30" fmla="*/ 707 w 760"/>
                <a:gd name="T31" fmla="*/ 0 h 1014"/>
                <a:gd name="T32" fmla="*/ 738 w 760"/>
                <a:gd name="T33" fmla="*/ 11 h 1014"/>
                <a:gd name="T34" fmla="*/ 757 w 760"/>
                <a:gd name="T35" fmla="*/ 37 h 1014"/>
                <a:gd name="T36" fmla="*/ 757 w 760"/>
                <a:gd name="T37" fmla="*/ 71 h 1014"/>
                <a:gd name="T38" fmla="*/ 738 w 760"/>
                <a:gd name="T39" fmla="*/ 97 h 1014"/>
                <a:gd name="T40" fmla="*/ 707 w 760"/>
                <a:gd name="T41" fmla="*/ 107 h 1014"/>
                <a:gd name="T42" fmla="*/ 626 w 760"/>
                <a:gd name="T43" fmla="*/ 112 h 1014"/>
                <a:gd name="T44" fmla="*/ 529 w 760"/>
                <a:gd name="T45" fmla="*/ 133 h 1014"/>
                <a:gd name="T46" fmla="*/ 422 w 760"/>
                <a:gd name="T47" fmla="*/ 179 h 1014"/>
                <a:gd name="T48" fmla="*/ 326 w 760"/>
                <a:gd name="T49" fmla="*/ 243 h 1014"/>
                <a:gd name="T50" fmla="*/ 244 w 760"/>
                <a:gd name="T51" fmla="*/ 325 h 1014"/>
                <a:gd name="T52" fmla="*/ 179 w 760"/>
                <a:gd name="T53" fmla="*/ 422 h 1014"/>
                <a:gd name="T54" fmla="*/ 145 w 760"/>
                <a:gd name="T55" fmla="*/ 487 h 1014"/>
                <a:gd name="T56" fmla="*/ 117 w 760"/>
                <a:gd name="T57" fmla="*/ 503 h 1014"/>
                <a:gd name="T58" fmla="*/ 84 w 760"/>
                <a:gd name="T59" fmla="*/ 501 h 1014"/>
                <a:gd name="T60" fmla="*/ 59 w 760"/>
                <a:gd name="T61" fmla="*/ 479 h 1014"/>
                <a:gd name="T62" fmla="*/ 53 w 760"/>
                <a:gd name="T63" fmla="*/ 449 h 1014"/>
                <a:gd name="T64" fmla="*/ 76 w 760"/>
                <a:gd name="T65" fmla="*/ 391 h 1014"/>
                <a:gd name="T66" fmla="*/ 120 w 760"/>
                <a:gd name="T67" fmla="*/ 312 h 1014"/>
                <a:gd name="T68" fmla="*/ 120 w 760"/>
                <a:gd name="T69" fmla="*/ 312 h 1014"/>
                <a:gd name="T70" fmla="*/ 176 w 760"/>
                <a:gd name="T71" fmla="*/ 240 h 1014"/>
                <a:gd name="T72" fmla="*/ 240 w 760"/>
                <a:gd name="T73" fmla="*/ 177 h 1014"/>
                <a:gd name="T74" fmla="*/ 313 w 760"/>
                <a:gd name="T75" fmla="*/ 121 h 1014"/>
                <a:gd name="T76" fmla="*/ 351 w 760"/>
                <a:gd name="T77" fmla="*/ 97 h 1014"/>
                <a:gd name="T78" fmla="*/ 432 w 760"/>
                <a:gd name="T79" fmla="*/ 56 h 1014"/>
                <a:gd name="T80" fmla="*/ 520 w 760"/>
                <a:gd name="T81" fmla="*/ 25 h 1014"/>
                <a:gd name="T82" fmla="*/ 637 w 760"/>
                <a:gd name="T83" fmla="*/ 4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0" h="1014">
                  <a:moveTo>
                    <a:pt x="54" y="653"/>
                  </a:moveTo>
                  <a:lnTo>
                    <a:pt x="71" y="656"/>
                  </a:lnTo>
                  <a:lnTo>
                    <a:pt x="85" y="664"/>
                  </a:lnTo>
                  <a:lnTo>
                    <a:pt x="97" y="676"/>
                  </a:lnTo>
                  <a:lnTo>
                    <a:pt x="104" y="690"/>
                  </a:lnTo>
                  <a:lnTo>
                    <a:pt x="107" y="707"/>
                  </a:lnTo>
                  <a:lnTo>
                    <a:pt x="108" y="748"/>
                  </a:lnTo>
                  <a:lnTo>
                    <a:pt x="113" y="789"/>
                  </a:lnTo>
                  <a:lnTo>
                    <a:pt x="119" y="827"/>
                  </a:lnTo>
                  <a:lnTo>
                    <a:pt x="133" y="885"/>
                  </a:lnTo>
                  <a:lnTo>
                    <a:pt x="154" y="940"/>
                  </a:lnTo>
                  <a:lnTo>
                    <a:pt x="158" y="957"/>
                  </a:lnTo>
                  <a:lnTo>
                    <a:pt x="156" y="973"/>
                  </a:lnTo>
                  <a:lnTo>
                    <a:pt x="151" y="989"/>
                  </a:lnTo>
                  <a:lnTo>
                    <a:pt x="140" y="1002"/>
                  </a:lnTo>
                  <a:lnTo>
                    <a:pt x="126" y="1010"/>
                  </a:lnTo>
                  <a:lnTo>
                    <a:pt x="109" y="1014"/>
                  </a:lnTo>
                  <a:lnTo>
                    <a:pt x="93" y="1013"/>
                  </a:lnTo>
                  <a:lnTo>
                    <a:pt x="78" y="1007"/>
                  </a:lnTo>
                  <a:lnTo>
                    <a:pt x="66" y="996"/>
                  </a:lnTo>
                  <a:lnTo>
                    <a:pt x="56" y="982"/>
                  </a:lnTo>
                  <a:lnTo>
                    <a:pt x="40" y="938"/>
                  </a:lnTo>
                  <a:lnTo>
                    <a:pt x="25" y="893"/>
                  </a:lnTo>
                  <a:lnTo>
                    <a:pt x="14" y="848"/>
                  </a:lnTo>
                  <a:lnTo>
                    <a:pt x="5" y="778"/>
                  </a:lnTo>
                  <a:lnTo>
                    <a:pt x="0" y="707"/>
                  </a:lnTo>
                  <a:lnTo>
                    <a:pt x="4" y="690"/>
                  </a:lnTo>
                  <a:lnTo>
                    <a:pt x="11" y="676"/>
                  </a:lnTo>
                  <a:lnTo>
                    <a:pt x="22" y="664"/>
                  </a:lnTo>
                  <a:lnTo>
                    <a:pt x="37" y="656"/>
                  </a:lnTo>
                  <a:lnTo>
                    <a:pt x="54" y="653"/>
                  </a:lnTo>
                  <a:close/>
                  <a:moveTo>
                    <a:pt x="707" y="0"/>
                  </a:moveTo>
                  <a:lnTo>
                    <a:pt x="724" y="3"/>
                  </a:lnTo>
                  <a:lnTo>
                    <a:pt x="738" y="11"/>
                  </a:lnTo>
                  <a:lnTo>
                    <a:pt x="749" y="22"/>
                  </a:lnTo>
                  <a:lnTo>
                    <a:pt x="757" y="37"/>
                  </a:lnTo>
                  <a:lnTo>
                    <a:pt x="760" y="53"/>
                  </a:lnTo>
                  <a:lnTo>
                    <a:pt x="757" y="71"/>
                  </a:lnTo>
                  <a:lnTo>
                    <a:pt x="749" y="85"/>
                  </a:lnTo>
                  <a:lnTo>
                    <a:pt x="738" y="97"/>
                  </a:lnTo>
                  <a:lnTo>
                    <a:pt x="724" y="105"/>
                  </a:lnTo>
                  <a:lnTo>
                    <a:pt x="707" y="107"/>
                  </a:lnTo>
                  <a:lnTo>
                    <a:pt x="666" y="108"/>
                  </a:lnTo>
                  <a:lnTo>
                    <a:pt x="626" y="112"/>
                  </a:lnTo>
                  <a:lnTo>
                    <a:pt x="588" y="118"/>
                  </a:lnTo>
                  <a:lnTo>
                    <a:pt x="529" y="133"/>
                  </a:lnTo>
                  <a:lnTo>
                    <a:pt x="473" y="154"/>
                  </a:lnTo>
                  <a:lnTo>
                    <a:pt x="422" y="179"/>
                  </a:lnTo>
                  <a:lnTo>
                    <a:pt x="371" y="209"/>
                  </a:lnTo>
                  <a:lnTo>
                    <a:pt x="326" y="243"/>
                  </a:lnTo>
                  <a:lnTo>
                    <a:pt x="283" y="283"/>
                  </a:lnTo>
                  <a:lnTo>
                    <a:pt x="244" y="325"/>
                  </a:lnTo>
                  <a:lnTo>
                    <a:pt x="209" y="371"/>
                  </a:lnTo>
                  <a:lnTo>
                    <a:pt x="179" y="422"/>
                  </a:lnTo>
                  <a:lnTo>
                    <a:pt x="154" y="473"/>
                  </a:lnTo>
                  <a:lnTo>
                    <a:pt x="145" y="487"/>
                  </a:lnTo>
                  <a:lnTo>
                    <a:pt x="132" y="498"/>
                  </a:lnTo>
                  <a:lnTo>
                    <a:pt x="117" y="503"/>
                  </a:lnTo>
                  <a:lnTo>
                    <a:pt x="101" y="506"/>
                  </a:lnTo>
                  <a:lnTo>
                    <a:pt x="84" y="501"/>
                  </a:lnTo>
                  <a:lnTo>
                    <a:pt x="70" y="493"/>
                  </a:lnTo>
                  <a:lnTo>
                    <a:pt x="59" y="479"/>
                  </a:lnTo>
                  <a:lnTo>
                    <a:pt x="54" y="465"/>
                  </a:lnTo>
                  <a:lnTo>
                    <a:pt x="53" y="449"/>
                  </a:lnTo>
                  <a:lnTo>
                    <a:pt x="56" y="431"/>
                  </a:lnTo>
                  <a:lnTo>
                    <a:pt x="76" y="391"/>
                  </a:lnTo>
                  <a:lnTo>
                    <a:pt x="97" y="351"/>
                  </a:lnTo>
                  <a:lnTo>
                    <a:pt x="120" y="312"/>
                  </a:lnTo>
                  <a:lnTo>
                    <a:pt x="121" y="312"/>
                  </a:lnTo>
                  <a:lnTo>
                    <a:pt x="120" y="312"/>
                  </a:lnTo>
                  <a:lnTo>
                    <a:pt x="148" y="275"/>
                  </a:lnTo>
                  <a:lnTo>
                    <a:pt x="176" y="240"/>
                  </a:lnTo>
                  <a:lnTo>
                    <a:pt x="208" y="207"/>
                  </a:lnTo>
                  <a:lnTo>
                    <a:pt x="240" y="177"/>
                  </a:lnTo>
                  <a:lnTo>
                    <a:pt x="275" y="147"/>
                  </a:lnTo>
                  <a:lnTo>
                    <a:pt x="313" y="121"/>
                  </a:lnTo>
                  <a:lnTo>
                    <a:pt x="313" y="120"/>
                  </a:lnTo>
                  <a:lnTo>
                    <a:pt x="351" y="97"/>
                  </a:lnTo>
                  <a:lnTo>
                    <a:pt x="390" y="75"/>
                  </a:lnTo>
                  <a:lnTo>
                    <a:pt x="432" y="56"/>
                  </a:lnTo>
                  <a:lnTo>
                    <a:pt x="475" y="39"/>
                  </a:lnTo>
                  <a:lnTo>
                    <a:pt x="520" y="25"/>
                  </a:lnTo>
                  <a:lnTo>
                    <a:pt x="567" y="14"/>
                  </a:lnTo>
                  <a:lnTo>
                    <a:pt x="637" y="4"/>
                  </a:lnTo>
                  <a:lnTo>
                    <a:pt x="707"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45" name="Group 144"/>
          <p:cNvGrpSpPr/>
          <p:nvPr/>
        </p:nvGrpSpPr>
        <p:grpSpPr>
          <a:xfrm>
            <a:off x="41952575" y="5049138"/>
            <a:ext cx="1136200" cy="1253308"/>
            <a:chOff x="6715125" y="4267200"/>
            <a:chExt cx="741363" cy="744538"/>
          </a:xfrm>
          <a:solidFill>
            <a:srgbClr val="9C2A46"/>
          </a:solidFill>
        </p:grpSpPr>
        <p:sp>
          <p:nvSpPr>
            <p:cNvPr id="146" name="Freeform 188"/>
            <p:cNvSpPr>
              <a:spLocks/>
            </p:cNvSpPr>
            <p:nvPr/>
          </p:nvSpPr>
          <p:spPr bwMode="auto">
            <a:xfrm>
              <a:off x="7167563" y="4721225"/>
              <a:ext cx="288925" cy="290513"/>
            </a:xfrm>
            <a:custGeom>
              <a:avLst/>
              <a:gdLst>
                <a:gd name="T0" fmla="*/ 496 w 1456"/>
                <a:gd name="T1" fmla="*/ 0 h 1459"/>
                <a:gd name="T2" fmla="*/ 1354 w 1456"/>
                <a:gd name="T3" fmla="*/ 860 h 1459"/>
                <a:gd name="T4" fmla="*/ 1384 w 1456"/>
                <a:gd name="T5" fmla="*/ 893 h 1459"/>
                <a:gd name="T6" fmla="*/ 1408 w 1456"/>
                <a:gd name="T7" fmla="*/ 929 h 1459"/>
                <a:gd name="T8" fmla="*/ 1428 w 1456"/>
                <a:gd name="T9" fmla="*/ 966 h 1459"/>
                <a:gd name="T10" fmla="*/ 1442 w 1456"/>
                <a:gd name="T11" fmla="*/ 1006 h 1459"/>
                <a:gd name="T12" fmla="*/ 1452 w 1456"/>
                <a:gd name="T13" fmla="*/ 1046 h 1459"/>
                <a:gd name="T14" fmla="*/ 1456 w 1456"/>
                <a:gd name="T15" fmla="*/ 1088 h 1459"/>
                <a:gd name="T16" fmla="*/ 1456 w 1456"/>
                <a:gd name="T17" fmla="*/ 1129 h 1459"/>
                <a:gd name="T18" fmla="*/ 1452 w 1456"/>
                <a:gd name="T19" fmla="*/ 1170 h 1459"/>
                <a:gd name="T20" fmla="*/ 1442 w 1456"/>
                <a:gd name="T21" fmla="*/ 1211 h 1459"/>
                <a:gd name="T22" fmla="*/ 1428 w 1456"/>
                <a:gd name="T23" fmla="*/ 1250 h 1459"/>
                <a:gd name="T24" fmla="*/ 1408 w 1456"/>
                <a:gd name="T25" fmla="*/ 1288 h 1459"/>
                <a:gd name="T26" fmla="*/ 1384 w 1456"/>
                <a:gd name="T27" fmla="*/ 1324 h 1459"/>
                <a:gd name="T28" fmla="*/ 1354 w 1456"/>
                <a:gd name="T29" fmla="*/ 1357 h 1459"/>
                <a:gd name="T30" fmla="*/ 1321 w 1456"/>
                <a:gd name="T31" fmla="*/ 1386 h 1459"/>
                <a:gd name="T32" fmla="*/ 1286 w 1456"/>
                <a:gd name="T33" fmla="*/ 1411 h 1459"/>
                <a:gd name="T34" fmla="*/ 1248 w 1456"/>
                <a:gd name="T35" fmla="*/ 1430 h 1459"/>
                <a:gd name="T36" fmla="*/ 1210 w 1456"/>
                <a:gd name="T37" fmla="*/ 1445 h 1459"/>
                <a:gd name="T38" fmla="*/ 1169 w 1456"/>
                <a:gd name="T39" fmla="*/ 1454 h 1459"/>
                <a:gd name="T40" fmla="*/ 1128 w 1456"/>
                <a:gd name="T41" fmla="*/ 1459 h 1459"/>
                <a:gd name="T42" fmla="*/ 1086 w 1456"/>
                <a:gd name="T43" fmla="*/ 1459 h 1459"/>
                <a:gd name="T44" fmla="*/ 1045 w 1456"/>
                <a:gd name="T45" fmla="*/ 1454 h 1459"/>
                <a:gd name="T46" fmla="*/ 1005 w 1456"/>
                <a:gd name="T47" fmla="*/ 1445 h 1459"/>
                <a:gd name="T48" fmla="*/ 965 w 1456"/>
                <a:gd name="T49" fmla="*/ 1430 h 1459"/>
                <a:gd name="T50" fmla="*/ 927 w 1456"/>
                <a:gd name="T51" fmla="*/ 1411 h 1459"/>
                <a:gd name="T52" fmla="*/ 892 w 1456"/>
                <a:gd name="T53" fmla="*/ 1386 h 1459"/>
                <a:gd name="T54" fmla="*/ 858 w 1456"/>
                <a:gd name="T55" fmla="*/ 1357 h 1459"/>
                <a:gd name="T56" fmla="*/ 0 w 1456"/>
                <a:gd name="T57" fmla="*/ 497 h 1459"/>
                <a:gd name="T58" fmla="*/ 83 w 1456"/>
                <a:gd name="T59" fmla="*/ 440 h 1459"/>
                <a:gd name="T60" fmla="*/ 163 w 1456"/>
                <a:gd name="T61" fmla="*/ 377 h 1459"/>
                <a:gd name="T62" fmla="*/ 239 w 1456"/>
                <a:gd name="T63" fmla="*/ 310 h 1459"/>
                <a:gd name="T64" fmla="*/ 310 w 1456"/>
                <a:gd name="T65" fmla="*/ 239 h 1459"/>
                <a:gd name="T66" fmla="*/ 377 w 1456"/>
                <a:gd name="T67" fmla="*/ 163 h 1459"/>
                <a:gd name="T68" fmla="*/ 439 w 1456"/>
                <a:gd name="T69" fmla="*/ 83 h 1459"/>
                <a:gd name="T70" fmla="*/ 496 w 1456"/>
                <a:gd name="T71" fmla="*/ 0 h 1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56" h="1459">
                  <a:moveTo>
                    <a:pt x="496" y="0"/>
                  </a:moveTo>
                  <a:lnTo>
                    <a:pt x="1354" y="860"/>
                  </a:lnTo>
                  <a:lnTo>
                    <a:pt x="1384" y="893"/>
                  </a:lnTo>
                  <a:lnTo>
                    <a:pt x="1408" y="929"/>
                  </a:lnTo>
                  <a:lnTo>
                    <a:pt x="1428" y="966"/>
                  </a:lnTo>
                  <a:lnTo>
                    <a:pt x="1442" y="1006"/>
                  </a:lnTo>
                  <a:lnTo>
                    <a:pt x="1452" y="1046"/>
                  </a:lnTo>
                  <a:lnTo>
                    <a:pt x="1456" y="1088"/>
                  </a:lnTo>
                  <a:lnTo>
                    <a:pt x="1456" y="1129"/>
                  </a:lnTo>
                  <a:lnTo>
                    <a:pt x="1452" y="1170"/>
                  </a:lnTo>
                  <a:lnTo>
                    <a:pt x="1442" y="1211"/>
                  </a:lnTo>
                  <a:lnTo>
                    <a:pt x="1428" y="1250"/>
                  </a:lnTo>
                  <a:lnTo>
                    <a:pt x="1408" y="1288"/>
                  </a:lnTo>
                  <a:lnTo>
                    <a:pt x="1384" y="1324"/>
                  </a:lnTo>
                  <a:lnTo>
                    <a:pt x="1354" y="1357"/>
                  </a:lnTo>
                  <a:lnTo>
                    <a:pt x="1321" y="1386"/>
                  </a:lnTo>
                  <a:lnTo>
                    <a:pt x="1286" y="1411"/>
                  </a:lnTo>
                  <a:lnTo>
                    <a:pt x="1248" y="1430"/>
                  </a:lnTo>
                  <a:lnTo>
                    <a:pt x="1210" y="1445"/>
                  </a:lnTo>
                  <a:lnTo>
                    <a:pt x="1169" y="1454"/>
                  </a:lnTo>
                  <a:lnTo>
                    <a:pt x="1128" y="1459"/>
                  </a:lnTo>
                  <a:lnTo>
                    <a:pt x="1086" y="1459"/>
                  </a:lnTo>
                  <a:lnTo>
                    <a:pt x="1045" y="1454"/>
                  </a:lnTo>
                  <a:lnTo>
                    <a:pt x="1005" y="1445"/>
                  </a:lnTo>
                  <a:lnTo>
                    <a:pt x="965" y="1430"/>
                  </a:lnTo>
                  <a:lnTo>
                    <a:pt x="927" y="1411"/>
                  </a:lnTo>
                  <a:lnTo>
                    <a:pt x="892" y="1386"/>
                  </a:lnTo>
                  <a:lnTo>
                    <a:pt x="858" y="1357"/>
                  </a:lnTo>
                  <a:lnTo>
                    <a:pt x="0" y="497"/>
                  </a:lnTo>
                  <a:lnTo>
                    <a:pt x="83" y="440"/>
                  </a:lnTo>
                  <a:lnTo>
                    <a:pt x="163" y="377"/>
                  </a:lnTo>
                  <a:lnTo>
                    <a:pt x="239" y="310"/>
                  </a:lnTo>
                  <a:lnTo>
                    <a:pt x="310" y="239"/>
                  </a:lnTo>
                  <a:lnTo>
                    <a:pt x="377" y="163"/>
                  </a:lnTo>
                  <a:lnTo>
                    <a:pt x="439" y="83"/>
                  </a:lnTo>
                  <a:lnTo>
                    <a:pt x="496"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189"/>
            <p:cNvSpPr>
              <a:spLocks noEditPoints="1"/>
            </p:cNvSpPr>
            <p:nvPr/>
          </p:nvSpPr>
          <p:spPr bwMode="auto">
            <a:xfrm>
              <a:off x="6715125" y="4267200"/>
              <a:ext cx="557213" cy="558800"/>
            </a:xfrm>
            <a:custGeom>
              <a:avLst/>
              <a:gdLst>
                <a:gd name="T0" fmla="*/ 1232 w 2806"/>
                <a:gd name="T1" fmla="*/ 366 h 2812"/>
                <a:gd name="T2" fmla="*/ 994 w 2806"/>
                <a:gd name="T3" fmla="*/ 435 h 2812"/>
                <a:gd name="T4" fmla="*/ 781 w 2806"/>
                <a:gd name="T5" fmla="*/ 555 h 2812"/>
                <a:gd name="T6" fmla="*/ 604 w 2806"/>
                <a:gd name="T7" fmla="*/ 721 h 2812"/>
                <a:gd name="T8" fmla="*/ 469 w 2806"/>
                <a:gd name="T9" fmla="*/ 922 h 2812"/>
                <a:gd name="T10" fmla="*/ 381 w 2806"/>
                <a:gd name="T11" fmla="*/ 1153 h 2812"/>
                <a:gd name="T12" fmla="*/ 350 w 2806"/>
                <a:gd name="T13" fmla="*/ 1407 h 2812"/>
                <a:gd name="T14" fmla="*/ 381 w 2806"/>
                <a:gd name="T15" fmla="*/ 1660 h 2812"/>
                <a:gd name="T16" fmla="*/ 469 w 2806"/>
                <a:gd name="T17" fmla="*/ 1890 h 2812"/>
                <a:gd name="T18" fmla="*/ 604 w 2806"/>
                <a:gd name="T19" fmla="*/ 2092 h 2812"/>
                <a:gd name="T20" fmla="*/ 781 w 2806"/>
                <a:gd name="T21" fmla="*/ 2257 h 2812"/>
                <a:gd name="T22" fmla="*/ 994 w 2806"/>
                <a:gd name="T23" fmla="*/ 2378 h 2812"/>
                <a:gd name="T24" fmla="*/ 1232 w 2806"/>
                <a:gd name="T25" fmla="*/ 2446 h 2812"/>
                <a:gd name="T26" fmla="*/ 1489 w 2806"/>
                <a:gd name="T27" fmla="*/ 2456 h 2812"/>
                <a:gd name="T28" fmla="*/ 1735 w 2806"/>
                <a:gd name="T29" fmla="*/ 2406 h 2812"/>
                <a:gd name="T30" fmla="*/ 1957 w 2806"/>
                <a:gd name="T31" fmla="*/ 2303 h 2812"/>
                <a:gd name="T32" fmla="*/ 2147 w 2806"/>
                <a:gd name="T33" fmla="*/ 2151 h 2812"/>
                <a:gd name="T34" fmla="*/ 2297 w 2806"/>
                <a:gd name="T35" fmla="*/ 1961 h 2812"/>
                <a:gd name="T36" fmla="*/ 2401 w 2806"/>
                <a:gd name="T37" fmla="*/ 1740 h 2812"/>
                <a:gd name="T38" fmla="*/ 2451 w 2806"/>
                <a:gd name="T39" fmla="*/ 1492 h 2812"/>
                <a:gd name="T40" fmla="*/ 2441 w 2806"/>
                <a:gd name="T41" fmla="*/ 1236 h 2812"/>
                <a:gd name="T42" fmla="*/ 2372 w 2806"/>
                <a:gd name="T43" fmla="*/ 996 h 2812"/>
                <a:gd name="T44" fmla="*/ 2252 w 2806"/>
                <a:gd name="T45" fmla="*/ 784 h 2812"/>
                <a:gd name="T46" fmla="*/ 2087 w 2806"/>
                <a:gd name="T47" fmla="*/ 605 h 2812"/>
                <a:gd name="T48" fmla="*/ 1886 w 2806"/>
                <a:gd name="T49" fmla="*/ 470 h 2812"/>
                <a:gd name="T50" fmla="*/ 1655 w 2806"/>
                <a:gd name="T51" fmla="*/ 382 h 2812"/>
                <a:gd name="T52" fmla="*/ 1403 w 2806"/>
                <a:gd name="T53" fmla="*/ 352 h 2812"/>
                <a:gd name="T54" fmla="*/ 1602 w 2806"/>
                <a:gd name="T55" fmla="*/ 14 h 2812"/>
                <a:gd name="T56" fmla="*/ 1883 w 2806"/>
                <a:gd name="T57" fmla="*/ 85 h 2812"/>
                <a:gd name="T58" fmla="*/ 2138 w 2806"/>
                <a:gd name="T59" fmla="*/ 209 h 2812"/>
                <a:gd name="T60" fmla="*/ 2362 w 2806"/>
                <a:gd name="T61" fmla="*/ 380 h 2812"/>
                <a:gd name="T62" fmla="*/ 2546 w 2806"/>
                <a:gd name="T63" fmla="*/ 592 h 2812"/>
                <a:gd name="T64" fmla="*/ 2686 w 2806"/>
                <a:gd name="T65" fmla="*/ 837 h 2812"/>
                <a:gd name="T66" fmla="*/ 2775 w 2806"/>
                <a:gd name="T67" fmla="*/ 1112 h 2812"/>
                <a:gd name="T68" fmla="*/ 2806 w 2806"/>
                <a:gd name="T69" fmla="*/ 1407 h 2812"/>
                <a:gd name="T70" fmla="*/ 2775 w 2806"/>
                <a:gd name="T71" fmla="*/ 1701 h 2812"/>
                <a:gd name="T72" fmla="*/ 2686 w 2806"/>
                <a:gd name="T73" fmla="*/ 1975 h 2812"/>
                <a:gd name="T74" fmla="*/ 2546 w 2806"/>
                <a:gd name="T75" fmla="*/ 2220 h 2812"/>
                <a:gd name="T76" fmla="*/ 2362 w 2806"/>
                <a:gd name="T77" fmla="*/ 2432 h 2812"/>
                <a:gd name="T78" fmla="*/ 2138 w 2806"/>
                <a:gd name="T79" fmla="*/ 2603 h 2812"/>
                <a:gd name="T80" fmla="*/ 1883 w 2806"/>
                <a:gd name="T81" fmla="*/ 2728 h 2812"/>
                <a:gd name="T82" fmla="*/ 1602 w 2806"/>
                <a:gd name="T83" fmla="*/ 2798 h 2812"/>
                <a:gd name="T84" fmla="*/ 1302 w 2806"/>
                <a:gd name="T85" fmla="*/ 2809 h 2812"/>
                <a:gd name="T86" fmla="*/ 1015 w 2806"/>
                <a:gd name="T87" fmla="*/ 2757 h 2812"/>
                <a:gd name="T88" fmla="*/ 750 w 2806"/>
                <a:gd name="T89" fmla="*/ 2650 h 2812"/>
                <a:gd name="T90" fmla="*/ 515 w 2806"/>
                <a:gd name="T91" fmla="*/ 2494 h 2812"/>
                <a:gd name="T92" fmla="*/ 316 w 2806"/>
                <a:gd name="T93" fmla="*/ 2296 h 2812"/>
                <a:gd name="T94" fmla="*/ 161 w 2806"/>
                <a:gd name="T95" fmla="*/ 2061 h 2812"/>
                <a:gd name="T96" fmla="*/ 54 w 2806"/>
                <a:gd name="T97" fmla="*/ 1795 h 2812"/>
                <a:gd name="T98" fmla="*/ 3 w 2806"/>
                <a:gd name="T99" fmla="*/ 1507 h 2812"/>
                <a:gd name="T100" fmla="*/ 14 w 2806"/>
                <a:gd name="T101" fmla="*/ 1207 h 2812"/>
                <a:gd name="T102" fmla="*/ 84 w 2806"/>
                <a:gd name="T103" fmla="*/ 926 h 2812"/>
                <a:gd name="T104" fmla="*/ 208 w 2806"/>
                <a:gd name="T105" fmla="*/ 669 h 2812"/>
                <a:gd name="T106" fmla="*/ 379 w 2806"/>
                <a:gd name="T107" fmla="*/ 446 h 2812"/>
                <a:gd name="T108" fmla="*/ 589 w 2806"/>
                <a:gd name="T109" fmla="*/ 261 h 2812"/>
                <a:gd name="T110" fmla="*/ 835 w 2806"/>
                <a:gd name="T111" fmla="*/ 120 h 2812"/>
                <a:gd name="T112" fmla="*/ 1108 w 2806"/>
                <a:gd name="T113" fmla="*/ 31 h 2812"/>
                <a:gd name="T114" fmla="*/ 1403 w 2806"/>
                <a:gd name="T115" fmla="*/ 0 h 2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06" h="2812">
                  <a:moveTo>
                    <a:pt x="1403" y="352"/>
                  </a:moveTo>
                  <a:lnTo>
                    <a:pt x="1317" y="356"/>
                  </a:lnTo>
                  <a:lnTo>
                    <a:pt x="1232" y="366"/>
                  </a:lnTo>
                  <a:lnTo>
                    <a:pt x="1150" y="382"/>
                  </a:lnTo>
                  <a:lnTo>
                    <a:pt x="1070" y="406"/>
                  </a:lnTo>
                  <a:lnTo>
                    <a:pt x="994" y="435"/>
                  </a:lnTo>
                  <a:lnTo>
                    <a:pt x="920" y="470"/>
                  </a:lnTo>
                  <a:lnTo>
                    <a:pt x="849" y="510"/>
                  </a:lnTo>
                  <a:lnTo>
                    <a:pt x="781" y="555"/>
                  </a:lnTo>
                  <a:lnTo>
                    <a:pt x="719" y="605"/>
                  </a:lnTo>
                  <a:lnTo>
                    <a:pt x="660" y="661"/>
                  </a:lnTo>
                  <a:lnTo>
                    <a:pt x="604" y="721"/>
                  </a:lnTo>
                  <a:lnTo>
                    <a:pt x="554" y="784"/>
                  </a:lnTo>
                  <a:lnTo>
                    <a:pt x="508" y="852"/>
                  </a:lnTo>
                  <a:lnTo>
                    <a:pt x="469" y="922"/>
                  </a:lnTo>
                  <a:lnTo>
                    <a:pt x="433" y="996"/>
                  </a:lnTo>
                  <a:lnTo>
                    <a:pt x="405" y="1073"/>
                  </a:lnTo>
                  <a:lnTo>
                    <a:pt x="381" y="1153"/>
                  </a:lnTo>
                  <a:lnTo>
                    <a:pt x="364" y="1236"/>
                  </a:lnTo>
                  <a:lnTo>
                    <a:pt x="354" y="1320"/>
                  </a:lnTo>
                  <a:lnTo>
                    <a:pt x="350" y="1407"/>
                  </a:lnTo>
                  <a:lnTo>
                    <a:pt x="354" y="1492"/>
                  </a:lnTo>
                  <a:lnTo>
                    <a:pt x="364" y="1577"/>
                  </a:lnTo>
                  <a:lnTo>
                    <a:pt x="381" y="1660"/>
                  </a:lnTo>
                  <a:lnTo>
                    <a:pt x="405" y="1740"/>
                  </a:lnTo>
                  <a:lnTo>
                    <a:pt x="433" y="1816"/>
                  </a:lnTo>
                  <a:lnTo>
                    <a:pt x="469" y="1890"/>
                  </a:lnTo>
                  <a:lnTo>
                    <a:pt x="508" y="1961"/>
                  </a:lnTo>
                  <a:lnTo>
                    <a:pt x="554" y="2028"/>
                  </a:lnTo>
                  <a:lnTo>
                    <a:pt x="604" y="2092"/>
                  </a:lnTo>
                  <a:lnTo>
                    <a:pt x="660" y="2151"/>
                  </a:lnTo>
                  <a:lnTo>
                    <a:pt x="719" y="2207"/>
                  </a:lnTo>
                  <a:lnTo>
                    <a:pt x="781" y="2257"/>
                  </a:lnTo>
                  <a:lnTo>
                    <a:pt x="849" y="2303"/>
                  </a:lnTo>
                  <a:lnTo>
                    <a:pt x="920" y="2342"/>
                  </a:lnTo>
                  <a:lnTo>
                    <a:pt x="994" y="2378"/>
                  </a:lnTo>
                  <a:lnTo>
                    <a:pt x="1070" y="2406"/>
                  </a:lnTo>
                  <a:lnTo>
                    <a:pt x="1150" y="2430"/>
                  </a:lnTo>
                  <a:lnTo>
                    <a:pt x="1232" y="2446"/>
                  </a:lnTo>
                  <a:lnTo>
                    <a:pt x="1317" y="2456"/>
                  </a:lnTo>
                  <a:lnTo>
                    <a:pt x="1403" y="2460"/>
                  </a:lnTo>
                  <a:lnTo>
                    <a:pt x="1489" y="2456"/>
                  </a:lnTo>
                  <a:lnTo>
                    <a:pt x="1573" y="2446"/>
                  </a:lnTo>
                  <a:lnTo>
                    <a:pt x="1655" y="2430"/>
                  </a:lnTo>
                  <a:lnTo>
                    <a:pt x="1735" y="2406"/>
                  </a:lnTo>
                  <a:lnTo>
                    <a:pt x="1812" y="2378"/>
                  </a:lnTo>
                  <a:lnTo>
                    <a:pt x="1886" y="2342"/>
                  </a:lnTo>
                  <a:lnTo>
                    <a:pt x="1957" y="2303"/>
                  </a:lnTo>
                  <a:lnTo>
                    <a:pt x="2024" y="2257"/>
                  </a:lnTo>
                  <a:lnTo>
                    <a:pt x="2087" y="2207"/>
                  </a:lnTo>
                  <a:lnTo>
                    <a:pt x="2147" y="2151"/>
                  </a:lnTo>
                  <a:lnTo>
                    <a:pt x="2201" y="2092"/>
                  </a:lnTo>
                  <a:lnTo>
                    <a:pt x="2252" y="2028"/>
                  </a:lnTo>
                  <a:lnTo>
                    <a:pt x="2297" y="1961"/>
                  </a:lnTo>
                  <a:lnTo>
                    <a:pt x="2338" y="1890"/>
                  </a:lnTo>
                  <a:lnTo>
                    <a:pt x="2372" y="1816"/>
                  </a:lnTo>
                  <a:lnTo>
                    <a:pt x="2401" y="1740"/>
                  </a:lnTo>
                  <a:lnTo>
                    <a:pt x="2424" y="1660"/>
                  </a:lnTo>
                  <a:lnTo>
                    <a:pt x="2441" y="1577"/>
                  </a:lnTo>
                  <a:lnTo>
                    <a:pt x="2451" y="1492"/>
                  </a:lnTo>
                  <a:lnTo>
                    <a:pt x="2455" y="1407"/>
                  </a:lnTo>
                  <a:lnTo>
                    <a:pt x="2451" y="1320"/>
                  </a:lnTo>
                  <a:lnTo>
                    <a:pt x="2441" y="1236"/>
                  </a:lnTo>
                  <a:lnTo>
                    <a:pt x="2424" y="1153"/>
                  </a:lnTo>
                  <a:lnTo>
                    <a:pt x="2401" y="1073"/>
                  </a:lnTo>
                  <a:lnTo>
                    <a:pt x="2372" y="996"/>
                  </a:lnTo>
                  <a:lnTo>
                    <a:pt x="2338" y="922"/>
                  </a:lnTo>
                  <a:lnTo>
                    <a:pt x="2297" y="852"/>
                  </a:lnTo>
                  <a:lnTo>
                    <a:pt x="2252" y="784"/>
                  </a:lnTo>
                  <a:lnTo>
                    <a:pt x="2201" y="721"/>
                  </a:lnTo>
                  <a:lnTo>
                    <a:pt x="2147" y="661"/>
                  </a:lnTo>
                  <a:lnTo>
                    <a:pt x="2087" y="605"/>
                  </a:lnTo>
                  <a:lnTo>
                    <a:pt x="2024" y="555"/>
                  </a:lnTo>
                  <a:lnTo>
                    <a:pt x="1957" y="510"/>
                  </a:lnTo>
                  <a:lnTo>
                    <a:pt x="1886" y="470"/>
                  </a:lnTo>
                  <a:lnTo>
                    <a:pt x="1812" y="435"/>
                  </a:lnTo>
                  <a:lnTo>
                    <a:pt x="1735" y="406"/>
                  </a:lnTo>
                  <a:lnTo>
                    <a:pt x="1655" y="382"/>
                  </a:lnTo>
                  <a:lnTo>
                    <a:pt x="1573" y="366"/>
                  </a:lnTo>
                  <a:lnTo>
                    <a:pt x="1489" y="356"/>
                  </a:lnTo>
                  <a:lnTo>
                    <a:pt x="1403" y="352"/>
                  </a:lnTo>
                  <a:close/>
                  <a:moveTo>
                    <a:pt x="1403" y="0"/>
                  </a:moveTo>
                  <a:lnTo>
                    <a:pt x="1503" y="4"/>
                  </a:lnTo>
                  <a:lnTo>
                    <a:pt x="1602" y="14"/>
                  </a:lnTo>
                  <a:lnTo>
                    <a:pt x="1697" y="31"/>
                  </a:lnTo>
                  <a:lnTo>
                    <a:pt x="1792" y="55"/>
                  </a:lnTo>
                  <a:lnTo>
                    <a:pt x="1883" y="85"/>
                  </a:lnTo>
                  <a:lnTo>
                    <a:pt x="1970" y="120"/>
                  </a:lnTo>
                  <a:lnTo>
                    <a:pt x="2056" y="162"/>
                  </a:lnTo>
                  <a:lnTo>
                    <a:pt x="2138" y="209"/>
                  </a:lnTo>
                  <a:lnTo>
                    <a:pt x="2216" y="261"/>
                  </a:lnTo>
                  <a:lnTo>
                    <a:pt x="2291" y="318"/>
                  </a:lnTo>
                  <a:lnTo>
                    <a:pt x="2362" y="380"/>
                  </a:lnTo>
                  <a:lnTo>
                    <a:pt x="2428" y="446"/>
                  </a:lnTo>
                  <a:lnTo>
                    <a:pt x="2489" y="517"/>
                  </a:lnTo>
                  <a:lnTo>
                    <a:pt x="2546" y="592"/>
                  </a:lnTo>
                  <a:lnTo>
                    <a:pt x="2598" y="669"/>
                  </a:lnTo>
                  <a:lnTo>
                    <a:pt x="2645" y="751"/>
                  </a:lnTo>
                  <a:lnTo>
                    <a:pt x="2686" y="837"/>
                  </a:lnTo>
                  <a:lnTo>
                    <a:pt x="2722" y="926"/>
                  </a:lnTo>
                  <a:lnTo>
                    <a:pt x="2752" y="1017"/>
                  </a:lnTo>
                  <a:lnTo>
                    <a:pt x="2775" y="1112"/>
                  </a:lnTo>
                  <a:lnTo>
                    <a:pt x="2792" y="1207"/>
                  </a:lnTo>
                  <a:lnTo>
                    <a:pt x="2802" y="1305"/>
                  </a:lnTo>
                  <a:lnTo>
                    <a:pt x="2806" y="1407"/>
                  </a:lnTo>
                  <a:lnTo>
                    <a:pt x="2802" y="1507"/>
                  </a:lnTo>
                  <a:lnTo>
                    <a:pt x="2792" y="1605"/>
                  </a:lnTo>
                  <a:lnTo>
                    <a:pt x="2775" y="1701"/>
                  </a:lnTo>
                  <a:lnTo>
                    <a:pt x="2752" y="1795"/>
                  </a:lnTo>
                  <a:lnTo>
                    <a:pt x="2722" y="1887"/>
                  </a:lnTo>
                  <a:lnTo>
                    <a:pt x="2686" y="1975"/>
                  </a:lnTo>
                  <a:lnTo>
                    <a:pt x="2645" y="2061"/>
                  </a:lnTo>
                  <a:lnTo>
                    <a:pt x="2598" y="2143"/>
                  </a:lnTo>
                  <a:lnTo>
                    <a:pt x="2546" y="2220"/>
                  </a:lnTo>
                  <a:lnTo>
                    <a:pt x="2489" y="2296"/>
                  </a:lnTo>
                  <a:lnTo>
                    <a:pt x="2428" y="2366"/>
                  </a:lnTo>
                  <a:lnTo>
                    <a:pt x="2362" y="2432"/>
                  </a:lnTo>
                  <a:lnTo>
                    <a:pt x="2291" y="2494"/>
                  </a:lnTo>
                  <a:lnTo>
                    <a:pt x="2216" y="2551"/>
                  </a:lnTo>
                  <a:lnTo>
                    <a:pt x="2138" y="2603"/>
                  </a:lnTo>
                  <a:lnTo>
                    <a:pt x="2056" y="2650"/>
                  </a:lnTo>
                  <a:lnTo>
                    <a:pt x="1970" y="2692"/>
                  </a:lnTo>
                  <a:lnTo>
                    <a:pt x="1883" y="2728"/>
                  </a:lnTo>
                  <a:lnTo>
                    <a:pt x="1792" y="2757"/>
                  </a:lnTo>
                  <a:lnTo>
                    <a:pt x="1697" y="2781"/>
                  </a:lnTo>
                  <a:lnTo>
                    <a:pt x="1602" y="2798"/>
                  </a:lnTo>
                  <a:lnTo>
                    <a:pt x="1503" y="2809"/>
                  </a:lnTo>
                  <a:lnTo>
                    <a:pt x="1403" y="2812"/>
                  </a:lnTo>
                  <a:lnTo>
                    <a:pt x="1302" y="2809"/>
                  </a:lnTo>
                  <a:lnTo>
                    <a:pt x="1205" y="2798"/>
                  </a:lnTo>
                  <a:lnTo>
                    <a:pt x="1108" y="2781"/>
                  </a:lnTo>
                  <a:lnTo>
                    <a:pt x="1015" y="2757"/>
                  </a:lnTo>
                  <a:lnTo>
                    <a:pt x="924" y="2728"/>
                  </a:lnTo>
                  <a:lnTo>
                    <a:pt x="835" y="2692"/>
                  </a:lnTo>
                  <a:lnTo>
                    <a:pt x="750" y="2650"/>
                  </a:lnTo>
                  <a:lnTo>
                    <a:pt x="668" y="2603"/>
                  </a:lnTo>
                  <a:lnTo>
                    <a:pt x="589" y="2551"/>
                  </a:lnTo>
                  <a:lnTo>
                    <a:pt x="515" y="2494"/>
                  </a:lnTo>
                  <a:lnTo>
                    <a:pt x="445" y="2432"/>
                  </a:lnTo>
                  <a:lnTo>
                    <a:pt x="379" y="2366"/>
                  </a:lnTo>
                  <a:lnTo>
                    <a:pt x="316" y="2296"/>
                  </a:lnTo>
                  <a:lnTo>
                    <a:pt x="259" y="2220"/>
                  </a:lnTo>
                  <a:lnTo>
                    <a:pt x="208" y="2143"/>
                  </a:lnTo>
                  <a:lnTo>
                    <a:pt x="161" y="2061"/>
                  </a:lnTo>
                  <a:lnTo>
                    <a:pt x="119" y="1975"/>
                  </a:lnTo>
                  <a:lnTo>
                    <a:pt x="84" y="1887"/>
                  </a:lnTo>
                  <a:lnTo>
                    <a:pt x="54" y="1795"/>
                  </a:lnTo>
                  <a:lnTo>
                    <a:pt x="31" y="1701"/>
                  </a:lnTo>
                  <a:lnTo>
                    <a:pt x="14" y="1605"/>
                  </a:lnTo>
                  <a:lnTo>
                    <a:pt x="3" y="1507"/>
                  </a:lnTo>
                  <a:lnTo>
                    <a:pt x="0" y="1407"/>
                  </a:lnTo>
                  <a:lnTo>
                    <a:pt x="3" y="1305"/>
                  </a:lnTo>
                  <a:lnTo>
                    <a:pt x="14" y="1207"/>
                  </a:lnTo>
                  <a:lnTo>
                    <a:pt x="31" y="1112"/>
                  </a:lnTo>
                  <a:lnTo>
                    <a:pt x="54" y="1017"/>
                  </a:lnTo>
                  <a:lnTo>
                    <a:pt x="84" y="926"/>
                  </a:lnTo>
                  <a:lnTo>
                    <a:pt x="119" y="837"/>
                  </a:lnTo>
                  <a:lnTo>
                    <a:pt x="161" y="751"/>
                  </a:lnTo>
                  <a:lnTo>
                    <a:pt x="208" y="669"/>
                  </a:lnTo>
                  <a:lnTo>
                    <a:pt x="259" y="592"/>
                  </a:lnTo>
                  <a:lnTo>
                    <a:pt x="316" y="517"/>
                  </a:lnTo>
                  <a:lnTo>
                    <a:pt x="379" y="446"/>
                  </a:lnTo>
                  <a:lnTo>
                    <a:pt x="445" y="380"/>
                  </a:lnTo>
                  <a:lnTo>
                    <a:pt x="515" y="318"/>
                  </a:lnTo>
                  <a:lnTo>
                    <a:pt x="589" y="261"/>
                  </a:lnTo>
                  <a:lnTo>
                    <a:pt x="668" y="209"/>
                  </a:lnTo>
                  <a:lnTo>
                    <a:pt x="750" y="162"/>
                  </a:lnTo>
                  <a:lnTo>
                    <a:pt x="835" y="120"/>
                  </a:lnTo>
                  <a:lnTo>
                    <a:pt x="924" y="85"/>
                  </a:lnTo>
                  <a:lnTo>
                    <a:pt x="1015" y="55"/>
                  </a:lnTo>
                  <a:lnTo>
                    <a:pt x="1108" y="31"/>
                  </a:lnTo>
                  <a:lnTo>
                    <a:pt x="1205" y="14"/>
                  </a:lnTo>
                  <a:lnTo>
                    <a:pt x="1302" y="4"/>
                  </a:lnTo>
                  <a:lnTo>
                    <a:pt x="1403"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190"/>
            <p:cNvSpPr>
              <a:spLocks/>
            </p:cNvSpPr>
            <p:nvPr/>
          </p:nvSpPr>
          <p:spPr bwMode="auto">
            <a:xfrm>
              <a:off x="6831013" y="4384675"/>
              <a:ext cx="161925" cy="161925"/>
            </a:xfrm>
            <a:custGeom>
              <a:avLst/>
              <a:gdLst>
                <a:gd name="T0" fmla="*/ 818 w 818"/>
                <a:gd name="T1" fmla="*/ 0 h 821"/>
                <a:gd name="T2" fmla="*/ 818 w 818"/>
                <a:gd name="T3" fmla="*/ 235 h 821"/>
                <a:gd name="T4" fmla="*/ 754 w 818"/>
                <a:gd name="T5" fmla="*/ 238 h 821"/>
                <a:gd name="T6" fmla="*/ 692 w 818"/>
                <a:gd name="T7" fmla="*/ 249 h 821"/>
                <a:gd name="T8" fmla="*/ 633 w 818"/>
                <a:gd name="T9" fmla="*/ 265 h 821"/>
                <a:gd name="T10" fmla="*/ 576 w 818"/>
                <a:gd name="T11" fmla="*/ 286 h 821"/>
                <a:gd name="T12" fmla="*/ 523 w 818"/>
                <a:gd name="T13" fmla="*/ 315 h 821"/>
                <a:gd name="T14" fmla="*/ 473 w 818"/>
                <a:gd name="T15" fmla="*/ 348 h 821"/>
                <a:gd name="T16" fmla="*/ 426 w 818"/>
                <a:gd name="T17" fmla="*/ 385 h 821"/>
                <a:gd name="T18" fmla="*/ 384 w 818"/>
                <a:gd name="T19" fmla="*/ 428 h 821"/>
                <a:gd name="T20" fmla="*/ 347 w 818"/>
                <a:gd name="T21" fmla="*/ 474 h 821"/>
                <a:gd name="T22" fmla="*/ 314 w 818"/>
                <a:gd name="T23" fmla="*/ 524 h 821"/>
                <a:gd name="T24" fmla="*/ 285 w 818"/>
                <a:gd name="T25" fmla="*/ 578 h 821"/>
                <a:gd name="T26" fmla="*/ 264 w 818"/>
                <a:gd name="T27" fmla="*/ 635 h 821"/>
                <a:gd name="T28" fmla="*/ 246 w 818"/>
                <a:gd name="T29" fmla="*/ 694 h 821"/>
                <a:gd name="T30" fmla="*/ 236 w 818"/>
                <a:gd name="T31" fmla="*/ 757 h 821"/>
                <a:gd name="T32" fmla="*/ 233 w 818"/>
                <a:gd name="T33" fmla="*/ 821 h 821"/>
                <a:gd name="T34" fmla="*/ 0 w 818"/>
                <a:gd name="T35" fmla="*/ 821 h 821"/>
                <a:gd name="T36" fmla="*/ 3 w 818"/>
                <a:gd name="T37" fmla="*/ 745 h 821"/>
                <a:gd name="T38" fmla="*/ 12 w 818"/>
                <a:gd name="T39" fmla="*/ 673 h 821"/>
                <a:gd name="T40" fmla="*/ 29 w 818"/>
                <a:gd name="T41" fmla="*/ 602 h 821"/>
                <a:gd name="T42" fmla="*/ 51 w 818"/>
                <a:gd name="T43" fmla="*/ 535 h 821"/>
                <a:gd name="T44" fmla="*/ 78 w 818"/>
                <a:gd name="T45" fmla="*/ 469 h 821"/>
                <a:gd name="T46" fmla="*/ 111 w 818"/>
                <a:gd name="T47" fmla="*/ 407 h 821"/>
                <a:gd name="T48" fmla="*/ 150 w 818"/>
                <a:gd name="T49" fmla="*/ 348 h 821"/>
                <a:gd name="T50" fmla="*/ 192 w 818"/>
                <a:gd name="T51" fmla="*/ 292 h 821"/>
                <a:gd name="T52" fmla="*/ 240 w 818"/>
                <a:gd name="T53" fmla="*/ 241 h 821"/>
                <a:gd name="T54" fmla="*/ 291 w 818"/>
                <a:gd name="T55" fmla="*/ 193 h 821"/>
                <a:gd name="T56" fmla="*/ 347 w 818"/>
                <a:gd name="T57" fmla="*/ 151 h 821"/>
                <a:gd name="T58" fmla="*/ 405 w 818"/>
                <a:gd name="T59" fmla="*/ 112 h 821"/>
                <a:gd name="T60" fmla="*/ 467 w 818"/>
                <a:gd name="T61" fmla="*/ 79 h 821"/>
                <a:gd name="T62" fmla="*/ 533 w 818"/>
                <a:gd name="T63" fmla="*/ 51 h 821"/>
                <a:gd name="T64" fmla="*/ 600 w 818"/>
                <a:gd name="T65" fmla="*/ 30 h 821"/>
                <a:gd name="T66" fmla="*/ 671 w 818"/>
                <a:gd name="T67" fmla="*/ 14 h 821"/>
                <a:gd name="T68" fmla="*/ 744 w 818"/>
                <a:gd name="T69" fmla="*/ 4 h 821"/>
                <a:gd name="T70" fmla="*/ 818 w 818"/>
                <a:gd name="T71"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18" h="821">
                  <a:moveTo>
                    <a:pt x="818" y="0"/>
                  </a:moveTo>
                  <a:lnTo>
                    <a:pt x="818" y="235"/>
                  </a:lnTo>
                  <a:lnTo>
                    <a:pt x="754" y="238"/>
                  </a:lnTo>
                  <a:lnTo>
                    <a:pt x="692" y="249"/>
                  </a:lnTo>
                  <a:lnTo>
                    <a:pt x="633" y="265"/>
                  </a:lnTo>
                  <a:lnTo>
                    <a:pt x="576" y="286"/>
                  </a:lnTo>
                  <a:lnTo>
                    <a:pt x="523" y="315"/>
                  </a:lnTo>
                  <a:lnTo>
                    <a:pt x="473" y="348"/>
                  </a:lnTo>
                  <a:lnTo>
                    <a:pt x="426" y="385"/>
                  </a:lnTo>
                  <a:lnTo>
                    <a:pt x="384" y="428"/>
                  </a:lnTo>
                  <a:lnTo>
                    <a:pt x="347" y="474"/>
                  </a:lnTo>
                  <a:lnTo>
                    <a:pt x="314" y="524"/>
                  </a:lnTo>
                  <a:lnTo>
                    <a:pt x="285" y="578"/>
                  </a:lnTo>
                  <a:lnTo>
                    <a:pt x="264" y="635"/>
                  </a:lnTo>
                  <a:lnTo>
                    <a:pt x="246" y="694"/>
                  </a:lnTo>
                  <a:lnTo>
                    <a:pt x="236" y="757"/>
                  </a:lnTo>
                  <a:lnTo>
                    <a:pt x="233" y="821"/>
                  </a:lnTo>
                  <a:lnTo>
                    <a:pt x="0" y="821"/>
                  </a:lnTo>
                  <a:lnTo>
                    <a:pt x="3" y="745"/>
                  </a:lnTo>
                  <a:lnTo>
                    <a:pt x="12" y="673"/>
                  </a:lnTo>
                  <a:lnTo>
                    <a:pt x="29" y="602"/>
                  </a:lnTo>
                  <a:lnTo>
                    <a:pt x="51" y="535"/>
                  </a:lnTo>
                  <a:lnTo>
                    <a:pt x="78" y="469"/>
                  </a:lnTo>
                  <a:lnTo>
                    <a:pt x="111" y="407"/>
                  </a:lnTo>
                  <a:lnTo>
                    <a:pt x="150" y="348"/>
                  </a:lnTo>
                  <a:lnTo>
                    <a:pt x="192" y="292"/>
                  </a:lnTo>
                  <a:lnTo>
                    <a:pt x="240" y="241"/>
                  </a:lnTo>
                  <a:lnTo>
                    <a:pt x="291" y="193"/>
                  </a:lnTo>
                  <a:lnTo>
                    <a:pt x="347" y="151"/>
                  </a:lnTo>
                  <a:lnTo>
                    <a:pt x="405" y="112"/>
                  </a:lnTo>
                  <a:lnTo>
                    <a:pt x="467" y="79"/>
                  </a:lnTo>
                  <a:lnTo>
                    <a:pt x="533" y="51"/>
                  </a:lnTo>
                  <a:lnTo>
                    <a:pt x="600" y="30"/>
                  </a:lnTo>
                  <a:lnTo>
                    <a:pt x="671" y="14"/>
                  </a:lnTo>
                  <a:lnTo>
                    <a:pt x="744" y="4"/>
                  </a:lnTo>
                  <a:lnTo>
                    <a:pt x="818" y="0"/>
                  </a:lnTo>
                  <a:close/>
                </a:path>
              </a:pathLst>
            </a:custGeom>
            <a:grpFill/>
            <a:ln w="0">
              <a:solidFill>
                <a:srgbClr val="9C2A46"/>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98" name="Straight Arrow Connector 97"/>
          <p:cNvCxnSpPr>
            <a:cxnSpLocks/>
          </p:cNvCxnSpPr>
          <p:nvPr/>
        </p:nvCxnSpPr>
        <p:spPr>
          <a:xfrm>
            <a:off x="3530820" y="28477009"/>
            <a:ext cx="0" cy="990498"/>
          </a:xfrm>
          <a:prstGeom prst="straightConnector1">
            <a:avLst/>
          </a:prstGeom>
          <a:noFill/>
          <a:ln w="76200" cap="flat" cmpd="sng" algn="ctr">
            <a:solidFill>
              <a:schemeClr val="bg1">
                <a:lumMod val="50000"/>
              </a:schemeClr>
            </a:solidFill>
            <a:prstDash val="solid"/>
            <a:miter lim="800000"/>
            <a:headEnd type="none" w="med" len="med"/>
            <a:tailEnd type="triangle" w="lg" len="med"/>
          </a:ln>
          <a:effectLst/>
        </p:spPr>
      </p:cxnSp>
      <p:pic>
        <p:nvPicPr>
          <p:cNvPr id="92" name="Picture 9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1171" y="238093"/>
            <a:ext cx="7846575" cy="3138630"/>
          </a:xfrm>
          <a:prstGeom prst="rect">
            <a:avLst/>
          </a:prstGeom>
        </p:spPr>
      </p:pic>
      <p:sp>
        <p:nvSpPr>
          <p:cNvPr id="97" name="TextBox 96"/>
          <p:cNvSpPr txBox="1"/>
          <p:nvPr/>
        </p:nvSpPr>
        <p:spPr>
          <a:xfrm>
            <a:off x="26574859" y="27683766"/>
            <a:ext cx="16455139" cy="3988271"/>
          </a:xfrm>
          <a:prstGeom prst="rect">
            <a:avLst/>
          </a:prstGeom>
          <a:noFill/>
        </p:spPr>
        <p:txBody>
          <a:bodyPr wrap="square" rtlCol="0">
            <a:spAutoFit/>
          </a:bodyPr>
          <a:lstStyle/>
          <a:p>
            <a:pPr marL="285750" indent="-285750">
              <a:lnSpc>
                <a:spcPct val="105000"/>
              </a:lnSpc>
              <a:buFont typeface="Arial" panose="020B0604020202020204" pitchFamily="34" charset="0"/>
              <a:buChar char="•"/>
            </a:pPr>
            <a:r>
              <a:rPr lang="en-US" sz="2200" dirty="0"/>
              <a:t>Massaro, Toni M. (1991). Shame, culture, and American criminal law. Michigan Law Review, 89(7), 1880-1944.</a:t>
            </a:r>
          </a:p>
          <a:p>
            <a:pPr marL="285750" indent="-285750">
              <a:lnSpc>
                <a:spcPct val="105000"/>
              </a:lnSpc>
              <a:buFont typeface="Arial" panose="020B0604020202020204" pitchFamily="34" charset="0"/>
              <a:buChar char="•"/>
            </a:pPr>
            <a:r>
              <a:rPr lang="en-US" sz="2200" dirty="0" err="1"/>
              <a:t>Øktedalen</a:t>
            </a:r>
            <a:r>
              <a:rPr lang="en-US" sz="2200" dirty="0"/>
              <a:t>, T., </a:t>
            </a:r>
            <a:r>
              <a:rPr lang="en-US" sz="2200" dirty="0" err="1"/>
              <a:t>Hoffart</a:t>
            </a:r>
            <a:r>
              <a:rPr lang="en-US" sz="2200" dirty="0"/>
              <a:t>, A., &amp; </a:t>
            </a:r>
            <a:r>
              <a:rPr lang="en-US" sz="2200" dirty="0" err="1"/>
              <a:t>Langkaas</a:t>
            </a:r>
            <a:r>
              <a:rPr lang="en-US" sz="2200" dirty="0"/>
              <a:t>, T. F. (2015). Trauma-Related Guilt and Shame Scales. </a:t>
            </a:r>
            <a:r>
              <a:rPr lang="en-US" sz="2200" dirty="0" err="1"/>
              <a:t>Psyctests</a:t>
            </a:r>
            <a:r>
              <a:rPr lang="en-US" sz="2200" dirty="0"/>
              <a:t>, doi:10.1037/t49567-000</a:t>
            </a:r>
          </a:p>
          <a:p>
            <a:pPr marL="285750" indent="-285750">
              <a:lnSpc>
                <a:spcPct val="105000"/>
              </a:lnSpc>
              <a:buFont typeface="Arial" panose="020B0604020202020204" pitchFamily="34" charset="0"/>
              <a:buChar char="•"/>
            </a:pPr>
            <a:r>
              <a:rPr lang="en-US" sz="2200" dirty="0"/>
              <a:t>Shweder, R. A. (1991). Thinking through cultures: Expeditions in cultural psychology. Cambridge, MA, US: Harvard University Press.</a:t>
            </a:r>
          </a:p>
          <a:p>
            <a:pPr marL="285750" indent="-285750">
              <a:lnSpc>
                <a:spcPct val="105000"/>
              </a:lnSpc>
              <a:buFont typeface="Arial" panose="020B0604020202020204" pitchFamily="34" charset="0"/>
              <a:buChar char="•"/>
            </a:pPr>
            <a:r>
              <a:rPr lang="en-US" sz="2200" dirty="0"/>
              <a:t>Stipek, D. (1998). Differences between Americans and Chinese in the circumstances evoking pride, shame, and guilt. Journal Of Cross-Cultural Psychology, 29(5), 616-629. doi:10.1177/0022022198295002</a:t>
            </a:r>
          </a:p>
          <a:p>
            <a:pPr marL="285750" indent="-285750">
              <a:lnSpc>
                <a:spcPct val="105000"/>
              </a:lnSpc>
              <a:buFont typeface="Arial" panose="020B0604020202020204" pitchFamily="34" charset="0"/>
              <a:buChar char="•"/>
            </a:pPr>
            <a:r>
              <a:rPr lang="en-US" sz="2200" dirty="0"/>
              <a:t>Sullivan, D. (2016). Cultural-existential psychology: The role of culture in suffering and threat. New York, NY, US: Cambridge University Press. doi:10.1017/CBO9781316156605.</a:t>
            </a:r>
          </a:p>
          <a:p>
            <a:pPr marL="285750" indent="-285750">
              <a:lnSpc>
                <a:spcPct val="105000"/>
              </a:lnSpc>
              <a:buFont typeface="Arial" panose="020B0604020202020204" pitchFamily="34" charset="0"/>
              <a:buChar char="•"/>
            </a:pPr>
            <a:r>
              <a:rPr lang="en-US" sz="2200" dirty="0"/>
              <a:t>Tangney J. P., &amp; Dearing R. (2002). Shame and Guilt. New York: Guilford.</a:t>
            </a:r>
          </a:p>
          <a:p>
            <a:pPr marL="285750" indent="-285750">
              <a:lnSpc>
                <a:spcPct val="105000"/>
              </a:lnSpc>
              <a:buFont typeface="Arial" panose="020B0604020202020204" pitchFamily="34" charset="0"/>
              <a:buChar char="•"/>
            </a:pPr>
            <a:r>
              <a:rPr lang="en-US" sz="2200" dirty="0"/>
              <a:t>Triandis, H. C., &amp; Gelfand, M. J. (1998). Individualism and Collectivism Scale. </a:t>
            </a:r>
            <a:r>
              <a:rPr lang="en-US" sz="2200" dirty="0" err="1"/>
              <a:t>Psyctests</a:t>
            </a:r>
            <a:r>
              <a:rPr lang="en-US" sz="2200" dirty="0"/>
              <a:t>, </a:t>
            </a:r>
          </a:p>
          <a:p>
            <a:pPr marL="285750" indent="-285750">
              <a:lnSpc>
                <a:spcPct val="105000"/>
              </a:lnSpc>
              <a:buFont typeface="Arial" panose="020B0604020202020204" pitchFamily="34" charset="0"/>
              <a:buChar char="•"/>
            </a:pPr>
            <a:r>
              <a:rPr lang="en-US" sz="2200" dirty="0" err="1"/>
              <a:t>Vizin</a:t>
            </a:r>
            <a:r>
              <a:rPr lang="en-US" sz="2200" dirty="0"/>
              <a:t>, </a:t>
            </a:r>
            <a:r>
              <a:rPr lang="en-US" sz="2200" dirty="0" err="1"/>
              <a:t>Urbán</a:t>
            </a:r>
            <a:r>
              <a:rPr lang="en-US" sz="2200" dirty="0"/>
              <a:t>, &amp; Unoka. (2016). Shame, trauma, temperament and psychopathology: Construct validity of the Experience of Shame Scale. Psychiatry Research, 246, 62-69.</a:t>
            </a:r>
          </a:p>
        </p:txBody>
      </p:sp>
      <p:sp>
        <p:nvSpPr>
          <p:cNvPr id="117" name="Text Box 2"/>
          <p:cNvSpPr txBox="1">
            <a:spLocks noChangeArrowheads="1"/>
          </p:cNvSpPr>
          <p:nvPr/>
        </p:nvSpPr>
        <p:spPr bwMode="auto">
          <a:xfrm>
            <a:off x="4184767" y="28940879"/>
            <a:ext cx="1948887" cy="1138362"/>
          </a:xfrm>
          <a:prstGeom prst="rect">
            <a:avLst/>
          </a:prstGeom>
          <a:solidFill>
            <a:srgbClr val="83082F"/>
          </a:solidFill>
          <a:ln w="76200">
            <a:noFill/>
            <a:miter lim="800000"/>
            <a:headEnd/>
            <a:tailEnd w="lg" len="med"/>
          </a:ln>
        </p:spPr>
        <p:txBody>
          <a:bodyPr rot="0" vert="horz" wrap="square" lIns="91440" tIns="45720" rIns="91440" bIns="45720" anchor="ctr" anchorCtr="0">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3200" b="0" i="0" u="none" strike="noStrike" kern="0" cap="none" spc="0" normalizeH="0" noProof="0" dirty="0">
                <a:ln>
                  <a:noFill/>
                </a:ln>
                <a:solidFill>
                  <a:schemeClr val="bg1"/>
                </a:solidFill>
                <a:effectLst/>
                <a:uLnTx/>
                <a:uFillTx/>
                <a:latin typeface="Arial" pitchFamily="34" charset="0"/>
                <a:ea typeface="Calibri" panose="020F0502020204030204" pitchFamily="34" charset="0"/>
                <a:cs typeface="Arial" pitchFamily="34" charset="0"/>
              </a:rPr>
              <a:t>Shame</a:t>
            </a:r>
            <a:endParaRPr kumimoji="0" lang="en-US" sz="3200" b="0" i="0" u="none" strike="noStrike" kern="0" cap="none" spc="0" normalizeH="0" baseline="0" noProof="0" dirty="0">
              <a:ln>
                <a:noFill/>
              </a:ln>
              <a:solidFill>
                <a:schemeClr val="bg1"/>
              </a:solidFill>
              <a:effectLst/>
              <a:uLnTx/>
              <a:uFillTx/>
              <a:latin typeface="Arial" pitchFamily="34" charset="0"/>
              <a:ea typeface="Calibri" panose="020F0502020204030204" pitchFamily="34" charset="0"/>
              <a:cs typeface="Arial" pitchFamily="34" charset="0"/>
            </a:endParaRPr>
          </a:p>
        </p:txBody>
      </p:sp>
      <p:cxnSp>
        <p:nvCxnSpPr>
          <p:cNvPr id="99" name="Straight Arrow Connector 98"/>
          <p:cNvCxnSpPr>
            <a:cxnSpLocks/>
            <a:stCxn id="64" idx="3"/>
            <a:endCxn id="117" idx="1"/>
          </p:cNvCxnSpPr>
          <p:nvPr/>
        </p:nvCxnSpPr>
        <p:spPr>
          <a:xfrm>
            <a:off x="3000003" y="29510060"/>
            <a:ext cx="1184764" cy="0"/>
          </a:xfrm>
          <a:prstGeom prst="straightConnector1">
            <a:avLst/>
          </a:prstGeom>
          <a:noFill/>
          <a:ln w="76200" cap="flat" cmpd="sng" algn="ctr">
            <a:solidFill>
              <a:schemeClr val="bg1">
                <a:lumMod val="50000"/>
              </a:schemeClr>
            </a:solidFill>
            <a:prstDash val="solid"/>
            <a:miter lim="800000"/>
            <a:headEnd type="none" w="med" len="med"/>
            <a:tailEnd type="triangle" w="lg" len="med"/>
          </a:ln>
          <a:effectLst/>
        </p:spPr>
      </p:cxnSp>
      <p:grpSp>
        <p:nvGrpSpPr>
          <p:cNvPr id="127" name="Group 126">
            <a:extLst>
              <a:ext uri="{FF2B5EF4-FFF2-40B4-BE49-F238E27FC236}">
                <a16:creationId xmlns:a16="http://schemas.microsoft.com/office/drawing/2014/main" xmlns="" id="{CE29AC59-8DE6-4F56-BEDD-4094A8DB4BC8}"/>
              </a:ext>
            </a:extLst>
          </p:cNvPr>
          <p:cNvGrpSpPr/>
          <p:nvPr/>
        </p:nvGrpSpPr>
        <p:grpSpPr>
          <a:xfrm>
            <a:off x="41412245" y="26391299"/>
            <a:ext cx="1643626" cy="1048511"/>
            <a:chOff x="21031200" y="15841663"/>
            <a:chExt cx="1816100" cy="1219200"/>
          </a:xfrm>
          <a:solidFill>
            <a:srgbClr val="9C2A46"/>
          </a:solidFill>
        </p:grpSpPr>
        <p:sp>
          <p:nvSpPr>
            <p:cNvPr id="128" name="Freeform 28">
              <a:extLst>
                <a:ext uri="{FF2B5EF4-FFF2-40B4-BE49-F238E27FC236}">
                  <a16:creationId xmlns:a16="http://schemas.microsoft.com/office/drawing/2014/main" xmlns="" id="{B0A7C42A-8FD8-4E3A-B3CF-7830783EAE24}"/>
                </a:ext>
              </a:extLst>
            </p:cNvPr>
            <p:cNvSpPr>
              <a:spLocks noEditPoints="1"/>
            </p:cNvSpPr>
            <p:nvPr/>
          </p:nvSpPr>
          <p:spPr bwMode="auto">
            <a:xfrm>
              <a:off x="21031200" y="15924213"/>
              <a:ext cx="469900" cy="1136650"/>
            </a:xfrm>
            <a:custGeom>
              <a:avLst/>
              <a:gdLst>
                <a:gd name="T0" fmla="*/ 127 w 889"/>
                <a:gd name="T1" fmla="*/ 126 h 2147"/>
                <a:gd name="T2" fmla="*/ 127 w 889"/>
                <a:gd name="T3" fmla="*/ 826 h 2147"/>
                <a:gd name="T4" fmla="*/ 525 w 889"/>
                <a:gd name="T5" fmla="*/ 826 h 2147"/>
                <a:gd name="T6" fmla="*/ 525 w 889"/>
                <a:gd name="T7" fmla="*/ 987 h 2147"/>
                <a:gd name="T8" fmla="*/ 127 w 889"/>
                <a:gd name="T9" fmla="*/ 987 h 2147"/>
                <a:gd name="T10" fmla="*/ 127 w 889"/>
                <a:gd name="T11" fmla="*/ 1073 h 2147"/>
                <a:gd name="T12" fmla="*/ 525 w 889"/>
                <a:gd name="T13" fmla="*/ 1073 h 2147"/>
                <a:gd name="T14" fmla="*/ 525 w 889"/>
                <a:gd name="T15" fmla="*/ 1233 h 2147"/>
                <a:gd name="T16" fmla="*/ 127 w 889"/>
                <a:gd name="T17" fmla="*/ 1233 h 2147"/>
                <a:gd name="T18" fmla="*/ 127 w 889"/>
                <a:gd name="T19" fmla="*/ 2019 h 2147"/>
                <a:gd name="T20" fmla="*/ 762 w 889"/>
                <a:gd name="T21" fmla="*/ 2019 h 2147"/>
                <a:gd name="T22" fmla="*/ 762 w 889"/>
                <a:gd name="T23" fmla="*/ 126 h 2147"/>
                <a:gd name="T24" fmla="*/ 127 w 889"/>
                <a:gd name="T25" fmla="*/ 126 h 2147"/>
                <a:gd name="T26" fmla="*/ 64 w 889"/>
                <a:gd name="T27" fmla="*/ 0 h 2147"/>
                <a:gd name="T28" fmla="*/ 826 w 889"/>
                <a:gd name="T29" fmla="*/ 0 h 2147"/>
                <a:gd name="T30" fmla="*/ 842 w 889"/>
                <a:gd name="T31" fmla="*/ 2 h 2147"/>
                <a:gd name="T32" fmla="*/ 858 w 889"/>
                <a:gd name="T33" fmla="*/ 8 h 2147"/>
                <a:gd name="T34" fmla="*/ 871 w 889"/>
                <a:gd name="T35" fmla="*/ 19 h 2147"/>
                <a:gd name="T36" fmla="*/ 880 w 889"/>
                <a:gd name="T37" fmla="*/ 31 h 2147"/>
                <a:gd name="T38" fmla="*/ 887 w 889"/>
                <a:gd name="T39" fmla="*/ 47 h 2147"/>
                <a:gd name="T40" fmla="*/ 889 w 889"/>
                <a:gd name="T41" fmla="*/ 64 h 2147"/>
                <a:gd name="T42" fmla="*/ 889 w 889"/>
                <a:gd name="T43" fmla="*/ 2083 h 2147"/>
                <a:gd name="T44" fmla="*/ 886 w 889"/>
                <a:gd name="T45" fmla="*/ 2100 h 2147"/>
                <a:gd name="T46" fmla="*/ 880 w 889"/>
                <a:gd name="T47" fmla="*/ 2115 h 2147"/>
                <a:gd name="T48" fmla="*/ 871 w 889"/>
                <a:gd name="T49" fmla="*/ 2128 h 2147"/>
                <a:gd name="T50" fmla="*/ 857 w 889"/>
                <a:gd name="T51" fmla="*/ 2138 h 2147"/>
                <a:gd name="T52" fmla="*/ 842 w 889"/>
                <a:gd name="T53" fmla="*/ 2144 h 2147"/>
                <a:gd name="T54" fmla="*/ 826 w 889"/>
                <a:gd name="T55" fmla="*/ 2147 h 2147"/>
                <a:gd name="T56" fmla="*/ 64 w 889"/>
                <a:gd name="T57" fmla="*/ 2147 h 2147"/>
                <a:gd name="T58" fmla="*/ 47 w 889"/>
                <a:gd name="T59" fmla="*/ 2144 h 2147"/>
                <a:gd name="T60" fmla="*/ 31 w 889"/>
                <a:gd name="T61" fmla="*/ 2138 h 2147"/>
                <a:gd name="T62" fmla="*/ 19 w 889"/>
                <a:gd name="T63" fmla="*/ 2128 h 2147"/>
                <a:gd name="T64" fmla="*/ 8 w 889"/>
                <a:gd name="T65" fmla="*/ 2115 h 2147"/>
                <a:gd name="T66" fmla="*/ 2 w 889"/>
                <a:gd name="T67" fmla="*/ 2100 h 2147"/>
                <a:gd name="T68" fmla="*/ 0 w 889"/>
                <a:gd name="T69" fmla="*/ 2083 h 2147"/>
                <a:gd name="T70" fmla="*/ 0 w 889"/>
                <a:gd name="T71" fmla="*/ 64 h 2147"/>
                <a:gd name="T72" fmla="*/ 2 w 889"/>
                <a:gd name="T73" fmla="*/ 47 h 2147"/>
                <a:gd name="T74" fmla="*/ 8 w 889"/>
                <a:gd name="T75" fmla="*/ 31 h 2147"/>
                <a:gd name="T76" fmla="*/ 19 w 889"/>
                <a:gd name="T77" fmla="*/ 19 h 2147"/>
                <a:gd name="T78" fmla="*/ 31 w 889"/>
                <a:gd name="T79" fmla="*/ 8 h 2147"/>
                <a:gd name="T80" fmla="*/ 47 w 889"/>
                <a:gd name="T81" fmla="*/ 2 h 2147"/>
                <a:gd name="T82" fmla="*/ 64 w 889"/>
                <a:gd name="T83" fmla="*/ 0 h 2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2147">
                  <a:moveTo>
                    <a:pt x="127" y="126"/>
                  </a:moveTo>
                  <a:lnTo>
                    <a:pt x="127" y="826"/>
                  </a:lnTo>
                  <a:lnTo>
                    <a:pt x="525" y="826"/>
                  </a:lnTo>
                  <a:lnTo>
                    <a:pt x="525" y="987"/>
                  </a:lnTo>
                  <a:lnTo>
                    <a:pt x="127" y="987"/>
                  </a:lnTo>
                  <a:lnTo>
                    <a:pt x="127" y="1073"/>
                  </a:lnTo>
                  <a:lnTo>
                    <a:pt x="525" y="1073"/>
                  </a:lnTo>
                  <a:lnTo>
                    <a:pt x="525" y="1233"/>
                  </a:lnTo>
                  <a:lnTo>
                    <a:pt x="127" y="1233"/>
                  </a:lnTo>
                  <a:lnTo>
                    <a:pt x="127" y="2019"/>
                  </a:lnTo>
                  <a:lnTo>
                    <a:pt x="762" y="2019"/>
                  </a:lnTo>
                  <a:lnTo>
                    <a:pt x="762" y="126"/>
                  </a:lnTo>
                  <a:lnTo>
                    <a:pt x="127" y="126"/>
                  </a:lnTo>
                  <a:close/>
                  <a:moveTo>
                    <a:pt x="64" y="0"/>
                  </a:moveTo>
                  <a:lnTo>
                    <a:pt x="826" y="0"/>
                  </a:lnTo>
                  <a:lnTo>
                    <a:pt x="842" y="2"/>
                  </a:lnTo>
                  <a:lnTo>
                    <a:pt x="858" y="8"/>
                  </a:lnTo>
                  <a:lnTo>
                    <a:pt x="871" y="19"/>
                  </a:lnTo>
                  <a:lnTo>
                    <a:pt x="880" y="31"/>
                  </a:lnTo>
                  <a:lnTo>
                    <a:pt x="887" y="47"/>
                  </a:lnTo>
                  <a:lnTo>
                    <a:pt x="889" y="64"/>
                  </a:lnTo>
                  <a:lnTo>
                    <a:pt x="889" y="2083"/>
                  </a:lnTo>
                  <a:lnTo>
                    <a:pt x="886" y="2100"/>
                  </a:lnTo>
                  <a:lnTo>
                    <a:pt x="880" y="2115"/>
                  </a:lnTo>
                  <a:lnTo>
                    <a:pt x="871" y="2128"/>
                  </a:lnTo>
                  <a:lnTo>
                    <a:pt x="857" y="2138"/>
                  </a:lnTo>
                  <a:lnTo>
                    <a:pt x="842" y="2144"/>
                  </a:lnTo>
                  <a:lnTo>
                    <a:pt x="826" y="2147"/>
                  </a:lnTo>
                  <a:lnTo>
                    <a:pt x="64" y="2147"/>
                  </a:lnTo>
                  <a:lnTo>
                    <a:pt x="47" y="2144"/>
                  </a:lnTo>
                  <a:lnTo>
                    <a:pt x="31" y="2138"/>
                  </a:lnTo>
                  <a:lnTo>
                    <a:pt x="19" y="2128"/>
                  </a:lnTo>
                  <a:lnTo>
                    <a:pt x="8" y="2115"/>
                  </a:lnTo>
                  <a:lnTo>
                    <a:pt x="2" y="2100"/>
                  </a:lnTo>
                  <a:lnTo>
                    <a:pt x="0" y="2083"/>
                  </a:lnTo>
                  <a:lnTo>
                    <a:pt x="0" y="64"/>
                  </a:lnTo>
                  <a:lnTo>
                    <a:pt x="2" y="47"/>
                  </a:lnTo>
                  <a:lnTo>
                    <a:pt x="8" y="31"/>
                  </a:lnTo>
                  <a:lnTo>
                    <a:pt x="19" y="19"/>
                  </a:lnTo>
                  <a:lnTo>
                    <a:pt x="31" y="8"/>
                  </a:lnTo>
                  <a:lnTo>
                    <a:pt x="47"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29">
              <a:extLst>
                <a:ext uri="{FF2B5EF4-FFF2-40B4-BE49-F238E27FC236}">
                  <a16:creationId xmlns:a16="http://schemas.microsoft.com/office/drawing/2014/main" xmlns="" id="{71DAE8E1-B39A-48A8-95E9-0D8DAAB8785C}"/>
                </a:ext>
              </a:extLst>
            </p:cNvPr>
            <p:cNvSpPr>
              <a:spLocks noEditPoints="1"/>
            </p:cNvSpPr>
            <p:nvPr/>
          </p:nvSpPr>
          <p:spPr bwMode="auto">
            <a:xfrm>
              <a:off x="21531263" y="15924213"/>
              <a:ext cx="469900" cy="1136650"/>
            </a:xfrm>
            <a:custGeom>
              <a:avLst/>
              <a:gdLst>
                <a:gd name="T0" fmla="*/ 127 w 889"/>
                <a:gd name="T1" fmla="*/ 126 h 2146"/>
                <a:gd name="T2" fmla="*/ 127 w 889"/>
                <a:gd name="T3" fmla="*/ 2019 h 2146"/>
                <a:gd name="T4" fmla="*/ 761 w 889"/>
                <a:gd name="T5" fmla="*/ 2019 h 2146"/>
                <a:gd name="T6" fmla="*/ 761 w 889"/>
                <a:gd name="T7" fmla="*/ 126 h 2146"/>
                <a:gd name="T8" fmla="*/ 127 w 889"/>
                <a:gd name="T9" fmla="*/ 126 h 2146"/>
                <a:gd name="T10" fmla="*/ 64 w 889"/>
                <a:gd name="T11" fmla="*/ 0 h 2146"/>
                <a:gd name="T12" fmla="*/ 825 w 889"/>
                <a:gd name="T13" fmla="*/ 0 h 2146"/>
                <a:gd name="T14" fmla="*/ 842 w 889"/>
                <a:gd name="T15" fmla="*/ 2 h 2146"/>
                <a:gd name="T16" fmla="*/ 858 w 889"/>
                <a:gd name="T17" fmla="*/ 8 h 2146"/>
                <a:gd name="T18" fmla="*/ 870 w 889"/>
                <a:gd name="T19" fmla="*/ 19 h 2146"/>
                <a:gd name="T20" fmla="*/ 880 w 889"/>
                <a:gd name="T21" fmla="*/ 31 h 2146"/>
                <a:gd name="T22" fmla="*/ 887 w 889"/>
                <a:gd name="T23" fmla="*/ 47 h 2146"/>
                <a:gd name="T24" fmla="*/ 889 w 889"/>
                <a:gd name="T25" fmla="*/ 64 h 2146"/>
                <a:gd name="T26" fmla="*/ 889 w 889"/>
                <a:gd name="T27" fmla="*/ 2083 h 2146"/>
                <a:gd name="T28" fmla="*/ 887 w 889"/>
                <a:gd name="T29" fmla="*/ 2100 h 2146"/>
                <a:gd name="T30" fmla="*/ 880 w 889"/>
                <a:gd name="T31" fmla="*/ 2115 h 2146"/>
                <a:gd name="T32" fmla="*/ 870 w 889"/>
                <a:gd name="T33" fmla="*/ 2128 h 2146"/>
                <a:gd name="T34" fmla="*/ 858 w 889"/>
                <a:gd name="T35" fmla="*/ 2138 h 2146"/>
                <a:gd name="T36" fmla="*/ 842 w 889"/>
                <a:gd name="T37" fmla="*/ 2144 h 2146"/>
                <a:gd name="T38" fmla="*/ 825 w 889"/>
                <a:gd name="T39" fmla="*/ 2146 h 2146"/>
                <a:gd name="T40" fmla="*/ 64 w 889"/>
                <a:gd name="T41" fmla="*/ 2146 h 2146"/>
                <a:gd name="T42" fmla="*/ 47 w 889"/>
                <a:gd name="T43" fmla="*/ 2144 h 2146"/>
                <a:gd name="T44" fmla="*/ 31 w 889"/>
                <a:gd name="T45" fmla="*/ 2138 h 2146"/>
                <a:gd name="T46" fmla="*/ 19 w 889"/>
                <a:gd name="T47" fmla="*/ 2128 h 2146"/>
                <a:gd name="T48" fmla="*/ 9 w 889"/>
                <a:gd name="T49" fmla="*/ 2115 h 2146"/>
                <a:gd name="T50" fmla="*/ 2 w 889"/>
                <a:gd name="T51" fmla="*/ 2100 h 2146"/>
                <a:gd name="T52" fmla="*/ 0 w 889"/>
                <a:gd name="T53" fmla="*/ 2083 h 2146"/>
                <a:gd name="T54" fmla="*/ 0 w 889"/>
                <a:gd name="T55" fmla="*/ 64 h 2146"/>
                <a:gd name="T56" fmla="*/ 2 w 889"/>
                <a:gd name="T57" fmla="*/ 47 h 2146"/>
                <a:gd name="T58" fmla="*/ 9 w 889"/>
                <a:gd name="T59" fmla="*/ 31 h 2146"/>
                <a:gd name="T60" fmla="*/ 19 w 889"/>
                <a:gd name="T61" fmla="*/ 19 h 2146"/>
                <a:gd name="T62" fmla="*/ 31 w 889"/>
                <a:gd name="T63" fmla="*/ 8 h 2146"/>
                <a:gd name="T64" fmla="*/ 47 w 889"/>
                <a:gd name="T65" fmla="*/ 2 h 2146"/>
                <a:gd name="T66" fmla="*/ 64 w 889"/>
                <a:gd name="T67" fmla="*/ 0 h 2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9" h="2146">
                  <a:moveTo>
                    <a:pt x="127" y="126"/>
                  </a:moveTo>
                  <a:lnTo>
                    <a:pt x="127" y="2019"/>
                  </a:lnTo>
                  <a:lnTo>
                    <a:pt x="761" y="2019"/>
                  </a:lnTo>
                  <a:lnTo>
                    <a:pt x="761" y="126"/>
                  </a:lnTo>
                  <a:lnTo>
                    <a:pt x="127" y="126"/>
                  </a:lnTo>
                  <a:close/>
                  <a:moveTo>
                    <a:pt x="64" y="0"/>
                  </a:moveTo>
                  <a:lnTo>
                    <a:pt x="825" y="0"/>
                  </a:lnTo>
                  <a:lnTo>
                    <a:pt x="842" y="2"/>
                  </a:lnTo>
                  <a:lnTo>
                    <a:pt x="858" y="8"/>
                  </a:lnTo>
                  <a:lnTo>
                    <a:pt x="870" y="19"/>
                  </a:lnTo>
                  <a:lnTo>
                    <a:pt x="880" y="31"/>
                  </a:lnTo>
                  <a:lnTo>
                    <a:pt x="887" y="47"/>
                  </a:lnTo>
                  <a:lnTo>
                    <a:pt x="889" y="64"/>
                  </a:lnTo>
                  <a:lnTo>
                    <a:pt x="889" y="2083"/>
                  </a:lnTo>
                  <a:lnTo>
                    <a:pt x="887" y="2100"/>
                  </a:lnTo>
                  <a:lnTo>
                    <a:pt x="880" y="2115"/>
                  </a:lnTo>
                  <a:lnTo>
                    <a:pt x="870" y="2128"/>
                  </a:lnTo>
                  <a:lnTo>
                    <a:pt x="858" y="2138"/>
                  </a:lnTo>
                  <a:lnTo>
                    <a:pt x="842" y="2144"/>
                  </a:lnTo>
                  <a:lnTo>
                    <a:pt x="825" y="2146"/>
                  </a:lnTo>
                  <a:lnTo>
                    <a:pt x="64" y="2146"/>
                  </a:lnTo>
                  <a:lnTo>
                    <a:pt x="47" y="2144"/>
                  </a:lnTo>
                  <a:lnTo>
                    <a:pt x="31" y="2138"/>
                  </a:lnTo>
                  <a:lnTo>
                    <a:pt x="19" y="2128"/>
                  </a:lnTo>
                  <a:lnTo>
                    <a:pt x="9" y="2115"/>
                  </a:lnTo>
                  <a:lnTo>
                    <a:pt x="2" y="2100"/>
                  </a:lnTo>
                  <a:lnTo>
                    <a:pt x="0" y="2083"/>
                  </a:lnTo>
                  <a:lnTo>
                    <a:pt x="0" y="64"/>
                  </a:lnTo>
                  <a:lnTo>
                    <a:pt x="2" y="47"/>
                  </a:lnTo>
                  <a:lnTo>
                    <a:pt x="9" y="31"/>
                  </a:lnTo>
                  <a:lnTo>
                    <a:pt x="19" y="19"/>
                  </a:lnTo>
                  <a:lnTo>
                    <a:pt x="31" y="8"/>
                  </a:lnTo>
                  <a:lnTo>
                    <a:pt x="47" y="2"/>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Freeform 30">
              <a:extLst>
                <a:ext uri="{FF2B5EF4-FFF2-40B4-BE49-F238E27FC236}">
                  <a16:creationId xmlns:a16="http://schemas.microsoft.com/office/drawing/2014/main" xmlns="" id="{88C2E277-7E07-4C94-A6E1-EC6DC71769B1}"/>
                </a:ext>
              </a:extLst>
            </p:cNvPr>
            <p:cNvSpPr>
              <a:spLocks noEditPoints="1"/>
            </p:cNvSpPr>
            <p:nvPr/>
          </p:nvSpPr>
          <p:spPr bwMode="auto">
            <a:xfrm>
              <a:off x="22021800" y="15841663"/>
              <a:ext cx="825500" cy="1209675"/>
            </a:xfrm>
            <a:custGeom>
              <a:avLst/>
              <a:gdLst>
                <a:gd name="T0" fmla="*/ 737 w 1561"/>
                <a:gd name="T1" fmla="*/ 145 h 2285"/>
                <a:gd name="T2" fmla="*/ 145 w 1561"/>
                <a:gd name="T3" fmla="*/ 372 h 2285"/>
                <a:gd name="T4" fmla="*/ 360 w 1561"/>
                <a:gd name="T5" fmla="*/ 935 h 2285"/>
                <a:gd name="T6" fmla="*/ 745 w 1561"/>
                <a:gd name="T7" fmla="*/ 784 h 2285"/>
                <a:gd name="T8" fmla="*/ 801 w 1561"/>
                <a:gd name="T9" fmla="*/ 927 h 2285"/>
                <a:gd name="T10" fmla="*/ 416 w 1561"/>
                <a:gd name="T11" fmla="*/ 1078 h 2285"/>
                <a:gd name="T12" fmla="*/ 466 w 1561"/>
                <a:gd name="T13" fmla="*/ 1211 h 2285"/>
                <a:gd name="T14" fmla="*/ 853 w 1561"/>
                <a:gd name="T15" fmla="*/ 1059 h 2285"/>
                <a:gd name="T16" fmla="*/ 909 w 1561"/>
                <a:gd name="T17" fmla="*/ 1203 h 2285"/>
                <a:gd name="T18" fmla="*/ 522 w 1561"/>
                <a:gd name="T19" fmla="*/ 1353 h 2285"/>
                <a:gd name="T20" fmla="*/ 823 w 1561"/>
                <a:gd name="T21" fmla="*/ 2140 h 2285"/>
                <a:gd name="T22" fmla="*/ 1415 w 1561"/>
                <a:gd name="T23" fmla="*/ 1912 h 2285"/>
                <a:gd name="T24" fmla="*/ 737 w 1561"/>
                <a:gd name="T25" fmla="*/ 145 h 2285"/>
                <a:gd name="T26" fmla="*/ 768 w 1561"/>
                <a:gd name="T27" fmla="*/ 0 h 2285"/>
                <a:gd name="T28" fmla="*/ 784 w 1561"/>
                <a:gd name="T29" fmla="*/ 1 h 2285"/>
                <a:gd name="T30" fmla="*/ 800 w 1561"/>
                <a:gd name="T31" fmla="*/ 5 h 2285"/>
                <a:gd name="T32" fmla="*/ 814 w 1561"/>
                <a:gd name="T33" fmla="*/ 14 h 2285"/>
                <a:gd name="T34" fmla="*/ 825 w 1561"/>
                <a:gd name="T35" fmla="*/ 26 h 2285"/>
                <a:gd name="T36" fmla="*/ 834 w 1561"/>
                <a:gd name="T37" fmla="*/ 41 h 2285"/>
                <a:gd name="T38" fmla="*/ 1557 w 1561"/>
                <a:gd name="T39" fmla="*/ 1926 h 2285"/>
                <a:gd name="T40" fmla="*/ 1561 w 1561"/>
                <a:gd name="T41" fmla="*/ 1943 h 2285"/>
                <a:gd name="T42" fmla="*/ 1560 w 1561"/>
                <a:gd name="T43" fmla="*/ 1960 h 2285"/>
                <a:gd name="T44" fmla="*/ 1556 w 1561"/>
                <a:gd name="T45" fmla="*/ 1975 h 2285"/>
                <a:gd name="T46" fmla="*/ 1547 w 1561"/>
                <a:gd name="T47" fmla="*/ 1989 h 2285"/>
                <a:gd name="T48" fmla="*/ 1535 w 1561"/>
                <a:gd name="T49" fmla="*/ 2000 h 2285"/>
                <a:gd name="T50" fmla="*/ 1520 w 1561"/>
                <a:gd name="T51" fmla="*/ 2009 h 2285"/>
                <a:gd name="T52" fmla="*/ 809 w 1561"/>
                <a:gd name="T53" fmla="*/ 2281 h 2285"/>
                <a:gd name="T54" fmla="*/ 797 w 1561"/>
                <a:gd name="T55" fmla="*/ 2284 h 2285"/>
                <a:gd name="T56" fmla="*/ 786 w 1561"/>
                <a:gd name="T57" fmla="*/ 2285 h 2285"/>
                <a:gd name="T58" fmla="*/ 771 w 1561"/>
                <a:gd name="T59" fmla="*/ 2283 h 2285"/>
                <a:gd name="T60" fmla="*/ 757 w 1561"/>
                <a:gd name="T61" fmla="*/ 2278 h 2285"/>
                <a:gd name="T62" fmla="*/ 745 w 1561"/>
                <a:gd name="T63" fmla="*/ 2269 h 2285"/>
                <a:gd name="T64" fmla="*/ 734 w 1561"/>
                <a:gd name="T65" fmla="*/ 2258 h 2285"/>
                <a:gd name="T66" fmla="*/ 727 w 1561"/>
                <a:gd name="T67" fmla="*/ 2244 h 2285"/>
                <a:gd name="T68" fmla="*/ 3 w 1561"/>
                <a:gd name="T69" fmla="*/ 359 h 2285"/>
                <a:gd name="T70" fmla="*/ 0 w 1561"/>
                <a:gd name="T71" fmla="*/ 342 h 2285"/>
                <a:gd name="T72" fmla="*/ 0 w 1561"/>
                <a:gd name="T73" fmla="*/ 325 h 2285"/>
                <a:gd name="T74" fmla="*/ 4 w 1561"/>
                <a:gd name="T75" fmla="*/ 310 h 2285"/>
                <a:gd name="T76" fmla="*/ 13 w 1561"/>
                <a:gd name="T77" fmla="*/ 296 h 2285"/>
                <a:gd name="T78" fmla="*/ 25 w 1561"/>
                <a:gd name="T79" fmla="*/ 284 h 2285"/>
                <a:gd name="T80" fmla="*/ 40 w 1561"/>
                <a:gd name="T81" fmla="*/ 276 h 2285"/>
                <a:gd name="T82" fmla="*/ 751 w 1561"/>
                <a:gd name="T83" fmla="*/ 4 h 2285"/>
                <a:gd name="T84" fmla="*/ 768 w 1561"/>
                <a:gd name="T85" fmla="*/ 0 h 2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61" h="2285">
                  <a:moveTo>
                    <a:pt x="737" y="145"/>
                  </a:moveTo>
                  <a:lnTo>
                    <a:pt x="145" y="372"/>
                  </a:lnTo>
                  <a:lnTo>
                    <a:pt x="360" y="935"/>
                  </a:lnTo>
                  <a:lnTo>
                    <a:pt x="745" y="784"/>
                  </a:lnTo>
                  <a:lnTo>
                    <a:pt x="801" y="927"/>
                  </a:lnTo>
                  <a:lnTo>
                    <a:pt x="416" y="1078"/>
                  </a:lnTo>
                  <a:lnTo>
                    <a:pt x="466" y="1211"/>
                  </a:lnTo>
                  <a:lnTo>
                    <a:pt x="853" y="1059"/>
                  </a:lnTo>
                  <a:lnTo>
                    <a:pt x="909" y="1203"/>
                  </a:lnTo>
                  <a:lnTo>
                    <a:pt x="522" y="1353"/>
                  </a:lnTo>
                  <a:lnTo>
                    <a:pt x="823" y="2140"/>
                  </a:lnTo>
                  <a:lnTo>
                    <a:pt x="1415" y="1912"/>
                  </a:lnTo>
                  <a:lnTo>
                    <a:pt x="737" y="145"/>
                  </a:lnTo>
                  <a:close/>
                  <a:moveTo>
                    <a:pt x="768" y="0"/>
                  </a:moveTo>
                  <a:lnTo>
                    <a:pt x="784" y="1"/>
                  </a:lnTo>
                  <a:lnTo>
                    <a:pt x="800" y="5"/>
                  </a:lnTo>
                  <a:lnTo>
                    <a:pt x="814" y="14"/>
                  </a:lnTo>
                  <a:lnTo>
                    <a:pt x="825" y="26"/>
                  </a:lnTo>
                  <a:lnTo>
                    <a:pt x="834" y="41"/>
                  </a:lnTo>
                  <a:lnTo>
                    <a:pt x="1557" y="1926"/>
                  </a:lnTo>
                  <a:lnTo>
                    <a:pt x="1561" y="1943"/>
                  </a:lnTo>
                  <a:lnTo>
                    <a:pt x="1560" y="1960"/>
                  </a:lnTo>
                  <a:lnTo>
                    <a:pt x="1556" y="1975"/>
                  </a:lnTo>
                  <a:lnTo>
                    <a:pt x="1547" y="1989"/>
                  </a:lnTo>
                  <a:lnTo>
                    <a:pt x="1535" y="2000"/>
                  </a:lnTo>
                  <a:lnTo>
                    <a:pt x="1520" y="2009"/>
                  </a:lnTo>
                  <a:lnTo>
                    <a:pt x="809" y="2281"/>
                  </a:lnTo>
                  <a:lnTo>
                    <a:pt x="797" y="2284"/>
                  </a:lnTo>
                  <a:lnTo>
                    <a:pt x="786" y="2285"/>
                  </a:lnTo>
                  <a:lnTo>
                    <a:pt x="771" y="2283"/>
                  </a:lnTo>
                  <a:lnTo>
                    <a:pt x="757" y="2278"/>
                  </a:lnTo>
                  <a:lnTo>
                    <a:pt x="745" y="2269"/>
                  </a:lnTo>
                  <a:lnTo>
                    <a:pt x="734" y="2258"/>
                  </a:lnTo>
                  <a:lnTo>
                    <a:pt x="727" y="2244"/>
                  </a:lnTo>
                  <a:lnTo>
                    <a:pt x="3" y="359"/>
                  </a:lnTo>
                  <a:lnTo>
                    <a:pt x="0" y="342"/>
                  </a:lnTo>
                  <a:lnTo>
                    <a:pt x="0" y="325"/>
                  </a:lnTo>
                  <a:lnTo>
                    <a:pt x="4" y="310"/>
                  </a:lnTo>
                  <a:lnTo>
                    <a:pt x="13" y="296"/>
                  </a:lnTo>
                  <a:lnTo>
                    <a:pt x="25" y="284"/>
                  </a:lnTo>
                  <a:lnTo>
                    <a:pt x="40" y="276"/>
                  </a:lnTo>
                  <a:lnTo>
                    <a:pt x="751" y="4"/>
                  </a:lnTo>
                  <a:lnTo>
                    <a:pt x="7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 name="Rectangle 31">
              <a:extLst>
                <a:ext uri="{FF2B5EF4-FFF2-40B4-BE49-F238E27FC236}">
                  <a16:creationId xmlns:a16="http://schemas.microsoft.com/office/drawing/2014/main" xmlns="" id="{E81A3791-5C7F-4120-B123-A3E2E789E56F}"/>
                </a:ext>
              </a:extLst>
            </p:cNvPr>
            <p:cNvSpPr>
              <a:spLocks noChangeArrowheads="1"/>
            </p:cNvSpPr>
            <p:nvPr/>
          </p:nvSpPr>
          <p:spPr bwMode="auto">
            <a:xfrm>
              <a:off x="21147088" y="16059151"/>
              <a:ext cx="241300" cy="1619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1" name="Rectangle 32">
              <a:extLst>
                <a:ext uri="{FF2B5EF4-FFF2-40B4-BE49-F238E27FC236}">
                  <a16:creationId xmlns:a16="http://schemas.microsoft.com/office/drawing/2014/main" xmlns="" id="{497B78CC-8B49-435D-AE59-DA55A998B205}"/>
                </a:ext>
              </a:extLst>
            </p:cNvPr>
            <p:cNvSpPr>
              <a:spLocks noChangeArrowheads="1"/>
            </p:cNvSpPr>
            <p:nvPr/>
          </p:nvSpPr>
          <p:spPr bwMode="auto">
            <a:xfrm>
              <a:off x="21645563" y="16059151"/>
              <a:ext cx="241300" cy="16192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2" name="Rectangle 33">
              <a:extLst>
                <a:ext uri="{FF2B5EF4-FFF2-40B4-BE49-F238E27FC236}">
                  <a16:creationId xmlns:a16="http://schemas.microsoft.com/office/drawing/2014/main" xmlns="" id="{024B4827-24A6-447A-A166-28980D7439B3}"/>
                </a:ext>
              </a:extLst>
            </p:cNvPr>
            <p:cNvSpPr>
              <a:spLocks noChangeArrowheads="1"/>
            </p:cNvSpPr>
            <p:nvPr/>
          </p:nvSpPr>
          <p:spPr bwMode="auto">
            <a:xfrm>
              <a:off x="21683663" y="16362363"/>
              <a:ext cx="163513" cy="442913"/>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53" name="Freeform 34">
              <a:extLst>
                <a:ext uri="{FF2B5EF4-FFF2-40B4-BE49-F238E27FC236}">
                  <a16:creationId xmlns:a16="http://schemas.microsoft.com/office/drawing/2014/main" xmlns="" id="{C34211D9-D7B5-420F-8EC6-7CB11B6442E3}"/>
                </a:ext>
              </a:extLst>
            </p:cNvPr>
            <p:cNvSpPr>
              <a:spLocks/>
            </p:cNvSpPr>
            <p:nvPr/>
          </p:nvSpPr>
          <p:spPr bwMode="auto">
            <a:xfrm>
              <a:off x="22194838" y="16002001"/>
              <a:ext cx="219075" cy="219075"/>
            </a:xfrm>
            <a:custGeom>
              <a:avLst/>
              <a:gdLst>
                <a:gd name="T0" fmla="*/ 206 w 414"/>
                <a:gd name="T1" fmla="*/ 0 h 414"/>
                <a:gd name="T2" fmla="*/ 240 w 414"/>
                <a:gd name="T3" fmla="*/ 3 h 414"/>
                <a:gd name="T4" fmla="*/ 272 w 414"/>
                <a:gd name="T5" fmla="*/ 12 h 414"/>
                <a:gd name="T6" fmla="*/ 302 w 414"/>
                <a:gd name="T7" fmla="*/ 23 h 414"/>
                <a:gd name="T8" fmla="*/ 329 w 414"/>
                <a:gd name="T9" fmla="*/ 40 h 414"/>
                <a:gd name="T10" fmla="*/ 353 w 414"/>
                <a:gd name="T11" fmla="*/ 61 h 414"/>
                <a:gd name="T12" fmla="*/ 374 w 414"/>
                <a:gd name="T13" fmla="*/ 85 h 414"/>
                <a:gd name="T14" fmla="*/ 391 w 414"/>
                <a:gd name="T15" fmla="*/ 112 h 414"/>
                <a:gd name="T16" fmla="*/ 403 w 414"/>
                <a:gd name="T17" fmla="*/ 142 h 414"/>
                <a:gd name="T18" fmla="*/ 411 w 414"/>
                <a:gd name="T19" fmla="*/ 174 h 414"/>
                <a:gd name="T20" fmla="*/ 414 w 414"/>
                <a:gd name="T21" fmla="*/ 208 h 414"/>
                <a:gd name="T22" fmla="*/ 411 w 414"/>
                <a:gd name="T23" fmla="*/ 241 h 414"/>
                <a:gd name="T24" fmla="*/ 403 w 414"/>
                <a:gd name="T25" fmla="*/ 273 h 414"/>
                <a:gd name="T26" fmla="*/ 391 w 414"/>
                <a:gd name="T27" fmla="*/ 302 h 414"/>
                <a:gd name="T28" fmla="*/ 374 w 414"/>
                <a:gd name="T29" fmla="*/ 329 h 414"/>
                <a:gd name="T30" fmla="*/ 353 w 414"/>
                <a:gd name="T31" fmla="*/ 353 h 414"/>
                <a:gd name="T32" fmla="*/ 329 w 414"/>
                <a:gd name="T33" fmla="*/ 374 h 414"/>
                <a:gd name="T34" fmla="*/ 302 w 414"/>
                <a:gd name="T35" fmla="*/ 391 h 414"/>
                <a:gd name="T36" fmla="*/ 272 w 414"/>
                <a:gd name="T37" fmla="*/ 403 h 414"/>
                <a:gd name="T38" fmla="*/ 240 w 414"/>
                <a:gd name="T39" fmla="*/ 411 h 414"/>
                <a:gd name="T40" fmla="*/ 206 w 414"/>
                <a:gd name="T41" fmla="*/ 414 h 414"/>
                <a:gd name="T42" fmla="*/ 173 w 414"/>
                <a:gd name="T43" fmla="*/ 411 h 414"/>
                <a:gd name="T44" fmla="*/ 141 w 414"/>
                <a:gd name="T45" fmla="*/ 403 h 414"/>
                <a:gd name="T46" fmla="*/ 112 w 414"/>
                <a:gd name="T47" fmla="*/ 391 h 414"/>
                <a:gd name="T48" fmla="*/ 85 w 414"/>
                <a:gd name="T49" fmla="*/ 374 h 414"/>
                <a:gd name="T50" fmla="*/ 61 w 414"/>
                <a:gd name="T51" fmla="*/ 353 h 414"/>
                <a:gd name="T52" fmla="*/ 40 w 414"/>
                <a:gd name="T53" fmla="*/ 329 h 414"/>
                <a:gd name="T54" fmla="*/ 23 w 414"/>
                <a:gd name="T55" fmla="*/ 302 h 414"/>
                <a:gd name="T56" fmla="*/ 10 w 414"/>
                <a:gd name="T57" fmla="*/ 273 h 414"/>
                <a:gd name="T58" fmla="*/ 2 w 414"/>
                <a:gd name="T59" fmla="*/ 241 h 414"/>
                <a:gd name="T60" fmla="*/ 0 w 414"/>
                <a:gd name="T61" fmla="*/ 208 h 414"/>
                <a:gd name="T62" fmla="*/ 2 w 414"/>
                <a:gd name="T63" fmla="*/ 174 h 414"/>
                <a:gd name="T64" fmla="*/ 10 w 414"/>
                <a:gd name="T65" fmla="*/ 142 h 414"/>
                <a:gd name="T66" fmla="*/ 23 w 414"/>
                <a:gd name="T67" fmla="*/ 112 h 414"/>
                <a:gd name="T68" fmla="*/ 40 w 414"/>
                <a:gd name="T69" fmla="*/ 85 h 414"/>
                <a:gd name="T70" fmla="*/ 61 w 414"/>
                <a:gd name="T71" fmla="*/ 61 h 414"/>
                <a:gd name="T72" fmla="*/ 85 w 414"/>
                <a:gd name="T73" fmla="*/ 40 h 414"/>
                <a:gd name="T74" fmla="*/ 112 w 414"/>
                <a:gd name="T75" fmla="*/ 23 h 414"/>
                <a:gd name="T76" fmla="*/ 141 w 414"/>
                <a:gd name="T77" fmla="*/ 12 h 414"/>
                <a:gd name="T78" fmla="*/ 173 w 414"/>
                <a:gd name="T79" fmla="*/ 3 h 414"/>
                <a:gd name="T80" fmla="*/ 206 w 414"/>
                <a:gd name="T81" fmla="*/ 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14" h="414">
                  <a:moveTo>
                    <a:pt x="206" y="0"/>
                  </a:moveTo>
                  <a:lnTo>
                    <a:pt x="240" y="3"/>
                  </a:lnTo>
                  <a:lnTo>
                    <a:pt x="272" y="12"/>
                  </a:lnTo>
                  <a:lnTo>
                    <a:pt x="302" y="23"/>
                  </a:lnTo>
                  <a:lnTo>
                    <a:pt x="329" y="40"/>
                  </a:lnTo>
                  <a:lnTo>
                    <a:pt x="353" y="61"/>
                  </a:lnTo>
                  <a:lnTo>
                    <a:pt x="374" y="85"/>
                  </a:lnTo>
                  <a:lnTo>
                    <a:pt x="391" y="112"/>
                  </a:lnTo>
                  <a:lnTo>
                    <a:pt x="403" y="142"/>
                  </a:lnTo>
                  <a:lnTo>
                    <a:pt x="411" y="174"/>
                  </a:lnTo>
                  <a:lnTo>
                    <a:pt x="414" y="208"/>
                  </a:lnTo>
                  <a:lnTo>
                    <a:pt x="411" y="241"/>
                  </a:lnTo>
                  <a:lnTo>
                    <a:pt x="403" y="273"/>
                  </a:lnTo>
                  <a:lnTo>
                    <a:pt x="391" y="302"/>
                  </a:lnTo>
                  <a:lnTo>
                    <a:pt x="374" y="329"/>
                  </a:lnTo>
                  <a:lnTo>
                    <a:pt x="353" y="353"/>
                  </a:lnTo>
                  <a:lnTo>
                    <a:pt x="329" y="374"/>
                  </a:lnTo>
                  <a:lnTo>
                    <a:pt x="302" y="391"/>
                  </a:lnTo>
                  <a:lnTo>
                    <a:pt x="272" y="403"/>
                  </a:lnTo>
                  <a:lnTo>
                    <a:pt x="240" y="411"/>
                  </a:lnTo>
                  <a:lnTo>
                    <a:pt x="206" y="414"/>
                  </a:lnTo>
                  <a:lnTo>
                    <a:pt x="173" y="411"/>
                  </a:lnTo>
                  <a:lnTo>
                    <a:pt x="141" y="403"/>
                  </a:lnTo>
                  <a:lnTo>
                    <a:pt x="112" y="391"/>
                  </a:lnTo>
                  <a:lnTo>
                    <a:pt x="85" y="374"/>
                  </a:lnTo>
                  <a:lnTo>
                    <a:pt x="61" y="353"/>
                  </a:lnTo>
                  <a:lnTo>
                    <a:pt x="40" y="329"/>
                  </a:lnTo>
                  <a:lnTo>
                    <a:pt x="23" y="302"/>
                  </a:lnTo>
                  <a:lnTo>
                    <a:pt x="10" y="273"/>
                  </a:lnTo>
                  <a:lnTo>
                    <a:pt x="2" y="241"/>
                  </a:lnTo>
                  <a:lnTo>
                    <a:pt x="0" y="208"/>
                  </a:lnTo>
                  <a:lnTo>
                    <a:pt x="2" y="174"/>
                  </a:lnTo>
                  <a:lnTo>
                    <a:pt x="10" y="142"/>
                  </a:lnTo>
                  <a:lnTo>
                    <a:pt x="23" y="112"/>
                  </a:lnTo>
                  <a:lnTo>
                    <a:pt x="40" y="85"/>
                  </a:lnTo>
                  <a:lnTo>
                    <a:pt x="61" y="61"/>
                  </a:lnTo>
                  <a:lnTo>
                    <a:pt x="85" y="40"/>
                  </a:lnTo>
                  <a:lnTo>
                    <a:pt x="112" y="23"/>
                  </a:lnTo>
                  <a:lnTo>
                    <a:pt x="141" y="12"/>
                  </a:lnTo>
                  <a:lnTo>
                    <a:pt x="173" y="3"/>
                  </a:lnTo>
                  <a:lnTo>
                    <a:pt x="20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4" name="Text Box 2">
            <a:extLst>
              <a:ext uri="{FF2B5EF4-FFF2-40B4-BE49-F238E27FC236}">
                <a16:creationId xmlns:a16="http://schemas.microsoft.com/office/drawing/2014/main" xmlns="" id="{5936779E-C0A7-490E-9929-5333C989A1FF}"/>
              </a:ext>
            </a:extLst>
          </p:cNvPr>
          <p:cNvSpPr txBox="1">
            <a:spLocks noChangeArrowheads="1"/>
          </p:cNvSpPr>
          <p:nvPr/>
        </p:nvSpPr>
        <p:spPr bwMode="auto">
          <a:xfrm>
            <a:off x="6037237" y="26698954"/>
            <a:ext cx="2125316" cy="1293659"/>
          </a:xfrm>
          <a:prstGeom prst="rect">
            <a:avLst/>
          </a:prstGeom>
          <a:solidFill>
            <a:srgbClr val="83082F"/>
          </a:solidFill>
          <a:ln w="76200">
            <a:noFill/>
            <a:miter lim="800000"/>
            <a:headEnd/>
            <a:tailEnd w="lg" len="med"/>
          </a:ln>
        </p:spPr>
        <p:txBody>
          <a:bodyPr rot="0" vert="horz" wrap="square" lIns="91440" tIns="45720" rIns="91440" bIns="45720" anchor="ctr" anchorCtr="0">
            <a:noAutofit/>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en-US" sz="3200" kern="0" dirty="0">
                <a:solidFill>
                  <a:schemeClr val="bg1"/>
                </a:solidFill>
                <a:latin typeface="Arial" pitchFamily="34" charset="0"/>
                <a:ea typeface="Calibri" panose="020F0502020204030204" pitchFamily="34" charset="0"/>
                <a:cs typeface="Arial" pitchFamily="34" charset="0"/>
              </a:rPr>
              <a:t>Criminal Behavior</a:t>
            </a:r>
            <a:endParaRPr kumimoji="0" lang="en-US" sz="3200" b="0" i="0" u="none" strike="noStrike" kern="0" cap="none" spc="0" normalizeH="0" baseline="0" noProof="0" dirty="0">
              <a:ln>
                <a:noFill/>
              </a:ln>
              <a:solidFill>
                <a:schemeClr val="bg1"/>
              </a:solidFill>
              <a:effectLst/>
              <a:uLnTx/>
              <a:uFillTx/>
              <a:latin typeface="Arial" pitchFamily="34" charset="0"/>
              <a:ea typeface="Calibri" panose="020F0502020204030204" pitchFamily="34" charset="0"/>
              <a:cs typeface="Arial" pitchFamily="34" charset="0"/>
            </a:endParaRPr>
          </a:p>
        </p:txBody>
      </p:sp>
      <p:cxnSp>
        <p:nvCxnSpPr>
          <p:cNvPr id="155" name="Straight Arrow Connector 154">
            <a:extLst>
              <a:ext uri="{FF2B5EF4-FFF2-40B4-BE49-F238E27FC236}">
                <a16:creationId xmlns:a16="http://schemas.microsoft.com/office/drawing/2014/main" xmlns="" id="{7F9236C8-0B59-4319-8EDE-2513ED1F239E}"/>
              </a:ext>
            </a:extLst>
          </p:cNvPr>
          <p:cNvCxnSpPr>
            <a:cxnSpLocks/>
            <a:stCxn id="154" idx="2"/>
          </p:cNvCxnSpPr>
          <p:nvPr/>
        </p:nvCxnSpPr>
        <p:spPr>
          <a:xfrm>
            <a:off x="7099895" y="27992613"/>
            <a:ext cx="0" cy="1474894"/>
          </a:xfrm>
          <a:prstGeom prst="straightConnector1">
            <a:avLst/>
          </a:prstGeom>
          <a:noFill/>
          <a:ln w="76200" cap="flat" cmpd="sng" algn="ctr">
            <a:solidFill>
              <a:schemeClr val="bg1">
                <a:lumMod val="50000"/>
              </a:schemeClr>
            </a:solidFill>
            <a:prstDash val="solid"/>
            <a:miter lim="800000"/>
            <a:headEnd type="none" w="med" len="med"/>
            <a:tailEnd type="triangle" w="lg" len="med"/>
          </a:ln>
          <a:effectLst/>
        </p:spPr>
      </p:cxnSp>
      <p:sp>
        <p:nvSpPr>
          <p:cNvPr id="105" name="Rectangle 104">
            <a:extLst>
              <a:ext uri="{FF2B5EF4-FFF2-40B4-BE49-F238E27FC236}">
                <a16:creationId xmlns:a16="http://schemas.microsoft.com/office/drawing/2014/main" xmlns="" id="{038AC794-F2F1-488A-818D-A6FE9741D4EA}"/>
              </a:ext>
            </a:extLst>
          </p:cNvPr>
          <p:cNvSpPr/>
          <p:nvPr/>
        </p:nvSpPr>
        <p:spPr>
          <a:xfrm>
            <a:off x="27503035" y="23185216"/>
            <a:ext cx="15526963" cy="2548455"/>
          </a:xfrm>
          <a:prstGeom prst="rect">
            <a:avLst/>
          </a:prstGeom>
          <a:ln>
            <a:noFill/>
          </a:ln>
        </p:spPr>
        <p:txBody>
          <a:bodyPr wrap="square" anchor="t" anchorCtr="0">
            <a:spAutoFit/>
          </a:bodyPr>
          <a:lstStyle/>
          <a:p>
            <a:pPr marL="342900" indent="-342900">
              <a:lnSpc>
                <a:spcPct val="114000"/>
              </a:lnSpc>
              <a:buFont typeface="Arial" panose="020B0604020202020204" pitchFamily="34" charset="0"/>
              <a:buChar char="•"/>
            </a:pPr>
            <a:r>
              <a:rPr lang="en-US" sz="2800" dirty="0"/>
              <a:t>We expect that Collectivists will have higher levels of shame after an immoral/criminal act because the importance societal perceptions plays a larger role in Collectivists’ belief system and cognition, and that Collectivists are less able to tolerate social disapproval than those in Individualist cultures.</a:t>
            </a:r>
          </a:p>
          <a:p>
            <a:pPr marL="342900" indent="-342900">
              <a:lnSpc>
                <a:spcPct val="114000"/>
              </a:lnSpc>
              <a:buFont typeface="Arial" panose="020B0604020202020204" pitchFamily="34" charset="0"/>
              <a:buChar char="•"/>
            </a:pPr>
            <a:r>
              <a:rPr lang="en-US" sz="2800" dirty="0">
                <a:cs typeface="Arial" pitchFamily="34" charset="0"/>
              </a:rPr>
              <a:t>If results support the hypotheses, this </a:t>
            </a:r>
            <a:r>
              <a:rPr lang="en-US" sz="2800" dirty="0" err="1">
                <a:cs typeface="Arial" pitchFamily="34" charset="0"/>
              </a:rPr>
              <a:t>willaid</a:t>
            </a:r>
            <a:r>
              <a:rPr lang="en-US" sz="2800" dirty="0">
                <a:cs typeface="Arial" pitchFamily="34" charset="0"/>
              </a:rPr>
              <a:t> in mental illness diagnosis and assessment and open new avenues of research for clinical, cultural, and forensic psychologists.</a:t>
            </a:r>
            <a:endParaRPr lang="en-US" sz="2800" dirty="0"/>
          </a:p>
        </p:txBody>
      </p:sp>
      <p:sp>
        <p:nvSpPr>
          <p:cNvPr id="171" name="TextBox 170">
            <a:extLst>
              <a:ext uri="{FF2B5EF4-FFF2-40B4-BE49-F238E27FC236}">
                <a16:creationId xmlns:a16="http://schemas.microsoft.com/office/drawing/2014/main" xmlns="" id="{24126842-8EA0-4F36-8645-3A3B8B12F7E1}"/>
              </a:ext>
            </a:extLst>
          </p:cNvPr>
          <p:cNvSpPr txBox="1"/>
          <p:nvPr/>
        </p:nvSpPr>
        <p:spPr>
          <a:xfrm>
            <a:off x="11855346" y="27683766"/>
            <a:ext cx="14719513" cy="4493538"/>
          </a:xfrm>
          <a:prstGeom prst="rect">
            <a:avLst/>
          </a:prstGeom>
          <a:noFill/>
        </p:spPr>
        <p:txBody>
          <a:bodyPr wrap="square" rtlCol="0">
            <a:spAutoFit/>
          </a:bodyPr>
          <a:lstStyle/>
          <a:p>
            <a:pPr marL="285750" indent="-285750">
              <a:buFont typeface="Arial" panose="020B0604020202020204" pitchFamily="34" charset="0"/>
              <a:buChar char="•"/>
            </a:pPr>
            <a:r>
              <a:rPr lang="en-US" sz="2200" dirty="0"/>
              <a:t>American Psychiatric Association. (2013). </a:t>
            </a:r>
            <a:r>
              <a:rPr lang="en-US" sz="2200" i="1" dirty="0"/>
              <a:t>Diagnostic and statistical manual of mental disorders</a:t>
            </a:r>
            <a:r>
              <a:rPr lang="en-US" sz="2200" dirty="0"/>
              <a:t> (5th ed.). Washington, DC.</a:t>
            </a:r>
          </a:p>
          <a:p>
            <a:pPr marL="285750" indent="-285750">
              <a:buFont typeface="Arial" panose="020B0604020202020204" pitchFamily="34" charset="0"/>
              <a:buChar char="•"/>
            </a:pPr>
            <a:r>
              <a:rPr lang="en-US" sz="2200" dirty="0" err="1"/>
              <a:t>Bierbrauer</a:t>
            </a:r>
            <a:r>
              <a:rPr lang="en-US" sz="2200" dirty="0"/>
              <a:t>, G. (1992). Reactions to Violation of Normative Standards: A Cross-Cultural Analysis of Shame and Guilt. </a:t>
            </a:r>
            <a:r>
              <a:rPr lang="en-US" sz="2200" i="1" dirty="0"/>
              <a:t>International Journal Of Psychology</a:t>
            </a:r>
            <a:r>
              <a:rPr lang="en-US" sz="2200" dirty="0"/>
              <a:t>, </a:t>
            </a:r>
            <a:r>
              <a:rPr lang="en-US" sz="2200" i="1" dirty="0"/>
              <a:t>27</a:t>
            </a:r>
            <a:r>
              <a:rPr lang="en-US" sz="2200" dirty="0"/>
              <a:t>(2), 181.</a:t>
            </a:r>
          </a:p>
          <a:p>
            <a:pPr marL="285750" indent="-285750">
              <a:buFont typeface="Arial" panose="020B0604020202020204" pitchFamily="34" charset="0"/>
              <a:buChar char="•"/>
            </a:pPr>
            <a:r>
              <a:rPr lang="en-US" sz="2200" dirty="0"/>
              <a:t>Cohen, A. B. (2009). Many forms of culture. </a:t>
            </a:r>
            <a:r>
              <a:rPr lang="en-US" sz="2200" i="1" dirty="0"/>
              <a:t>American Psychologist</a:t>
            </a:r>
            <a:r>
              <a:rPr lang="en-US" sz="2200" dirty="0"/>
              <a:t>, </a:t>
            </a:r>
            <a:r>
              <a:rPr lang="en-US" sz="2200" i="1" dirty="0"/>
              <a:t>64</a:t>
            </a:r>
            <a:r>
              <a:rPr lang="en-US" sz="2200" dirty="0"/>
              <a:t>(3), 194-204. doi:10.1037/a0015308.</a:t>
            </a:r>
          </a:p>
          <a:p>
            <a:pPr marL="285750" indent="-285750">
              <a:buFont typeface="Arial" panose="020B0604020202020204" pitchFamily="34" charset="0"/>
              <a:buChar char="•"/>
            </a:pPr>
            <a:r>
              <a:rPr lang="en-US" sz="2200" dirty="0"/>
              <a:t>Cox, James A., "Colonial Crimes and Punishments", CW Journal, Spring 2003. Retrieved 2011-11-09.</a:t>
            </a:r>
          </a:p>
          <a:p>
            <a:pPr marL="285750" indent="-285750">
              <a:buFont typeface="Arial" panose="020B0604020202020204" pitchFamily="34" charset="0"/>
              <a:buChar char="•"/>
            </a:pPr>
            <a:r>
              <a:rPr lang="en-US" sz="2200" dirty="0"/>
              <a:t>Daigle, L. E., &amp; </a:t>
            </a:r>
            <a:r>
              <a:rPr lang="en-US" sz="2200" dirty="0" err="1"/>
              <a:t>Mummert</a:t>
            </a:r>
            <a:r>
              <a:rPr lang="en-US" sz="2200" dirty="0"/>
              <a:t>, S. J. (2014). Previous Delinquency Measure. </a:t>
            </a:r>
            <a:r>
              <a:rPr lang="en-US" sz="2200" i="1" dirty="0" err="1"/>
              <a:t>Psyctests</a:t>
            </a:r>
            <a:r>
              <a:rPr lang="en-US" sz="2200" dirty="0"/>
              <a:t>, doi:10.1037/t34136-000</a:t>
            </a:r>
          </a:p>
          <a:p>
            <a:pPr marL="285750" indent="-285750">
              <a:buFont typeface="Arial" panose="020B0604020202020204" pitchFamily="34" charset="0"/>
              <a:buChar char="•"/>
            </a:pPr>
            <a:r>
              <a:rPr lang="en-US" sz="2200" dirty="0"/>
              <a:t>Eaton, W. W., Smith, C., Ybarra, M., </a:t>
            </a:r>
            <a:r>
              <a:rPr lang="en-US" sz="2200" dirty="0" err="1"/>
              <a:t>Muntaner</a:t>
            </a:r>
            <a:r>
              <a:rPr lang="en-US" sz="2200" dirty="0"/>
              <a:t>, C., Tien, A. (2004). Center for Epidemiologic Studies Depression Scale: review and revision (CESD and CESD-R). In ME </a:t>
            </a:r>
            <a:r>
              <a:rPr lang="en-US" sz="2200" dirty="0" err="1"/>
              <a:t>Maruish</a:t>
            </a:r>
            <a:r>
              <a:rPr lang="en-US" sz="2200" dirty="0"/>
              <a:t> (Ed.). </a:t>
            </a:r>
            <a:r>
              <a:rPr lang="en-US" sz="2200" i="1" dirty="0"/>
              <a:t>The Use of Psychological Testing for Treatment Planning and Outcomes Assessment </a:t>
            </a:r>
            <a:r>
              <a:rPr lang="en-US" sz="2200" dirty="0"/>
              <a:t>(3rd Ed.), Volume 3: Instruments for Adults, pp. 363-377. Mahwah, NJ: Lawrence Erlbaum.</a:t>
            </a:r>
          </a:p>
          <a:p>
            <a:pPr marL="285750" indent="-285750">
              <a:buFont typeface="Arial" panose="020B0604020202020204" pitchFamily="34" charset="0"/>
              <a:buChar char="•"/>
            </a:pPr>
            <a:r>
              <a:rPr lang="en-US" sz="2200" dirty="0"/>
              <a:t>Kafka, G. J., &amp; </a:t>
            </a:r>
            <a:r>
              <a:rPr lang="en-US" sz="2200" dirty="0" err="1"/>
              <a:t>Kozma</a:t>
            </a:r>
            <a:r>
              <a:rPr lang="en-US" sz="2200" dirty="0"/>
              <a:t>, A. (2002). The construct validity of </a:t>
            </a:r>
            <a:r>
              <a:rPr lang="en-US" sz="2200" dirty="0" err="1"/>
              <a:t>Ryff's</a:t>
            </a:r>
            <a:r>
              <a:rPr lang="en-US" sz="2200" dirty="0"/>
              <a:t> Scales of Psychological Well-Being (SPWB) and their relationship to measures of subjective well-being. </a:t>
            </a:r>
            <a:r>
              <a:rPr lang="en-US" sz="2200" i="1" dirty="0"/>
              <a:t>Social Indicators Research, 57</a:t>
            </a:r>
            <a:r>
              <a:rPr lang="en-US" sz="2200" dirty="0"/>
              <a:t>(2), 171-190. doi:10.1023/A:1014451725204</a:t>
            </a:r>
          </a:p>
          <a:p>
            <a:pPr marL="285750" indent="-285750">
              <a:buFont typeface="Arial" panose="020B0604020202020204" pitchFamily="34" charset="0"/>
              <a:buChar char="•"/>
            </a:pPr>
            <a:r>
              <a:rPr lang="en-US" sz="2200" dirty="0"/>
              <a:t>Kira, I. A., Lewandowski, L., Templin, T., </a:t>
            </a:r>
            <a:r>
              <a:rPr lang="en-US" sz="2200" dirty="0" err="1"/>
              <a:t>Ramaswamy</a:t>
            </a:r>
            <a:r>
              <a:rPr lang="en-US" sz="2200" dirty="0"/>
              <a:t>, V., </a:t>
            </a:r>
            <a:r>
              <a:rPr lang="en-US" sz="2200" dirty="0" err="1"/>
              <a:t>Ozkan</a:t>
            </a:r>
            <a:r>
              <a:rPr lang="en-US" sz="2200" dirty="0"/>
              <a:t>, B., &amp; </a:t>
            </a:r>
            <a:r>
              <a:rPr lang="en-US" sz="2200" dirty="0" err="1"/>
              <a:t>Mohanesh</a:t>
            </a:r>
            <a:r>
              <a:rPr lang="en-US" sz="2200" dirty="0"/>
              <a:t>, J. (2008). Measuring cumulative trauma dose, types, and profiles using a development-based taxonomy of traumas. </a:t>
            </a:r>
            <a:r>
              <a:rPr lang="en-US" sz="2200" i="1" dirty="0"/>
              <a:t>Traumatology</a:t>
            </a:r>
            <a:r>
              <a:rPr lang="en-US" sz="2200" dirty="0"/>
              <a:t>, </a:t>
            </a:r>
            <a:r>
              <a:rPr lang="en-US" sz="2200" i="1" dirty="0"/>
              <a:t>14</a:t>
            </a:r>
            <a:r>
              <a:rPr lang="en-US" sz="2200" dirty="0"/>
              <a:t>(2), 62-87. </a:t>
            </a:r>
          </a:p>
        </p:txBody>
      </p:sp>
      <p:pic>
        <p:nvPicPr>
          <p:cNvPr id="6320" name="Picture 176" descr="http://images5.fanpop.com/image/photos/27800000/ASU-arizona-state-university-asu-27873558-900-900.gif">
            <a:extLst>
              <a:ext uri="{FF2B5EF4-FFF2-40B4-BE49-F238E27FC236}">
                <a16:creationId xmlns:a16="http://schemas.microsoft.com/office/drawing/2014/main" xmlns="" id="{8B3EE50C-43C9-407E-8DB6-F556256944D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871399" y="93357"/>
            <a:ext cx="4712173" cy="4712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5145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 - &amp;quot;Retrospective Reports of Childhood Affection predicts RSA Responses after Spousal Touch&amp;quot;&quot;/&gt;&lt;property id=&quot;20307&quot; value=&quot;273&quot;/&gt;&lt;/object&gt;&lt;/object&gt;&lt;/object&gt;&lt;/database&gt;"/>
  <p:tag name="SECTOMILLISECCONVERTED" val="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14906</TotalTime>
  <Words>1231</Words>
  <Application>Microsoft Office PowerPoint</Application>
  <PresentationFormat>Custom</PresentationFormat>
  <Paragraphs>81</Paragraphs>
  <Slides>1</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Calibri Light</vt:lpstr>
      <vt:lpstr>Courier New</vt:lpstr>
      <vt:lpstr>Symbol</vt:lpstr>
      <vt:lpstr>Wingdings</vt:lpstr>
      <vt:lpstr>Office Theme</vt:lpstr>
      <vt:lpstr>think-cell Slide</vt:lpstr>
      <vt:lpstr>Trauma, Shame, and Culture:  Does the Cultural Punishment Fit the Criminal Behavior?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dc:creator>
  <cp:lastModifiedBy>Sherry Thurston</cp:lastModifiedBy>
  <cp:revision>732</cp:revision>
  <cp:lastPrinted>2017-10-01T18:10:01Z</cp:lastPrinted>
  <dcterms:created xsi:type="dcterms:W3CDTF">2011-10-19T05:28:43Z</dcterms:created>
  <dcterms:modified xsi:type="dcterms:W3CDTF">2017-10-02T20:53:14Z</dcterms:modified>
</cp:coreProperties>
</file>