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43891200" cy="32918400"/>
  <p:notesSz cx="7077075" cy="93837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1pPr>
    <a:lvl2pPr marL="368935" indent="271145" algn="ctr" rtl="0" eaLnBrk="0" fontAlgn="base" hangingPunct="0">
      <a:spcBef>
        <a:spcPct val="0"/>
      </a:spcBef>
      <a:spcAft>
        <a:spcPct val="0"/>
      </a:spcAft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2pPr>
    <a:lvl3pPr marL="737870" indent="542290" algn="ctr" rtl="0" eaLnBrk="0" fontAlgn="base" hangingPunct="0">
      <a:spcBef>
        <a:spcPct val="0"/>
      </a:spcBef>
      <a:spcAft>
        <a:spcPct val="0"/>
      </a:spcAft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3pPr>
    <a:lvl4pPr marL="1106805" indent="813435" algn="ctr" rtl="0" eaLnBrk="0" fontAlgn="base" hangingPunct="0">
      <a:spcBef>
        <a:spcPct val="0"/>
      </a:spcBef>
      <a:spcAft>
        <a:spcPct val="0"/>
      </a:spcAft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4pPr>
    <a:lvl5pPr marL="1475740" indent="1084580" algn="ctr" rtl="0" eaLnBrk="0" fontAlgn="base" hangingPunct="0">
      <a:spcBef>
        <a:spcPct val="0"/>
      </a:spcBef>
      <a:spcAft>
        <a:spcPct val="0"/>
      </a:spcAft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5pPr>
    <a:lvl6pPr marL="3200400" algn="l" defTabSz="1280160" rtl="0" eaLnBrk="1" latinLnBrk="0" hangingPunct="1"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6pPr>
    <a:lvl7pPr marL="3840480" algn="l" defTabSz="1280160" rtl="0" eaLnBrk="1" latinLnBrk="0" hangingPunct="1"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7pPr>
    <a:lvl8pPr marL="4480560" algn="l" defTabSz="1280160" rtl="0" eaLnBrk="1" latinLnBrk="0" hangingPunct="1"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8pPr>
    <a:lvl9pPr marL="5120640" algn="l" defTabSz="1280160" rtl="0" eaLnBrk="1" latinLnBrk="0" hangingPunct="1">
      <a:defRPr sz="1820" b="1" kern="1200">
        <a:solidFill>
          <a:schemeClr val="bg1"/>
        </a:solidFill>
        <a:latin typeface="Times New Roman" pitchFamily="18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Cohen" initials="AC" lastIdx="1" clrIdx="0">
    <p:extLst/>
  </p:cmAuthor>
  <p:cmAuthor id="2" name="Adam Cohen" initials="AC [2]" lastIdx="1" clrIdx="1">
    <p:extLst/>
  </p:cmAuthor>
  <p:cmAuthor id="3" name="Adam Cohen" initials="AC [3]" lastIdx="1" clrIdx="2">
    <p:extLst/>
  </p:cmAuthor>
  <p:cmAuthor id="4" name="Adam Cohen" initials="AC [4]" lastIdx="1" clrIdx="3">
    <p:extLst/>
  </p:cmAuthor>
  <p:cmAuthor id="5" name="Adam Cohen" initials="AC [5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964"/>
    <a:srgbClr val="B80879"/>
    <a:srgbClr val="FF0066"/>
    <a:srgbClr val="363737"/>
    <a:srgbClr val="E6E6E6"/>
    <a:srgbClr val="FF3300"/>
    <a:srgbClr val="32BC70"/>
    <a:srgbClr val="9966FF"/>
    <a:srgbClr val="663300"/>
    <a:srgbClr val="B2A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13" autoAdjust="0"/>
    <p:restoredTop sz="95441" autoAdjust="0"/>
  </p:normalViewPr>
  <p:slideViewPr>
    <p:cSldViewPr>
      <p:cViewPr varScale="1">
        <p:scale>
          <a:sx n="19" d="100"/>
          <a:sy n="19" d="100"/>
        </p:scale>
        <p:origin x="1818" y="7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appiness\Research\Posters\ISSR%20Poster%20Competition\Amount%20Given%20Forest%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appiness\Research\Posters\ISSR%20Poster%20Competition\Probability%20of%20Giving%20Forest%20Plot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5200" b="1" dirty="0">
                <a:latin typeface="Corbel" panose="020B0503020204020204" pitchFamily="34" charset="0"/>
              </a:rPr>
              <a:t>Amount Given</a:t>
            </a:r>
          </a:p>
        </c:rich>
      </c:tx>
      <c:layout>
        <c:manualLayout>
          <c:xMode val="edge"/>
          <c:yMode val="edge"/>
          <c:x val="0.32423094443364514"/>
          <c:y val="2.7148419249338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Series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7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2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F64-4672-AE67-E1E8846342CE}"/>
              </c:ext>
            </c:extLst>
          </c:dPt>
          <c:dPt>
            <c:idx val="1"/>
            <c:marker>
              <c:symbol val="circle"/>
              <c:size val="22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F64-4672-AE67-E1E8846342CE}"/>
              </c:ext>
            </c:extLst>
          </c:dPt>
          <c:dPt>
            <c:idx val="2"/>
            <c:marker>
              <c:symbol val="circle"/>
              <c:size val="2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F64-4672-AE67-E1E8846342CE}"/>
              </c:ext>
            </c:extLst>
          </c:dPt>
          <c:dPt>
            <c:idx val="3"/>
            <c:marker>
              <c:symbol val="circle"/>
              <c:size val="27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F64-4672-AE67-E1E8846342CE}"/>
              </c:ext>
            </c:extLst>
          </c:dPt>
          <c:dPt>
            <c:idx val="4"/>
            <c:marker>
              <c:symbol val="circle"/>
              <c:size val="2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F64-4672-AE67-E1E8846342CE}"/>
              </c:ext>
            </c:extLst>
          </c:dPt>
          <c:dPt>
            <c:idx val="5"/>
            <c:marker>
              <c:symbol val="circle"/>
              <c:size val="2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F64-4672-AE67-E1E8846342CE}"/>
              </c:ext>
            </c:extLst>
          </c:dPt>
          <c:dPt>
            <c:idx val="6"/>
            <c:marker>
              <c:symbol val="circle"/>
              <c:size val="2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F64-4672-AE67-E1E8846342CE}"/>
              </c:ext>
            </c:extLst>
          </c:dPt>
          <c:dPt>
            <c:idx val="7"/>
            <c:marker>
              <c:symbol val="circle"/>
              <c:size val="1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F64-4672-AE67-E1E8846342CE}"/>
              </c:ext>
            </c:extLst>
          </c:dPt>
          <c:dPt>
            <c:idx val="8"/>
            <c:marker>
              <c:symbol val="circle"/>
              <c:size val="12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F64-4672-AE67-E1E8846342CE}"/>
              </c:ext>
            </c:extLst>
          </c:dPt>
          <c:dPt>
            <c:idx val="9"/>
            <c:marker>
              <c:symbol val="circle"/>
              <c:size val="1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F64-4672-AE67-E1E8846342CE}"/>
              </c:ext>
            </c:extLst>
          </c:dPt>
          <c:dPt>
            <c:idx val="10"/>
            <c:marker>
              <c:symbol val="circle"/>
              <c:size val="12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F64-4672-AE67-E1E8846342CE}"/>
              </c:ext>
            </c:extLst>
          </c:dPt>
          <c:dPt>
            <c:idx val="11"/>
            <c:marker>
              <c:symbol val="circle"/>
              <c:size val="12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F64-4672-AE67-E1E8846342CE}"/>
              </c:ext>
            </c:extLst>
          </c:dPt>
          <c:dPt>
            <c:idx val="12"/>
            <c:marker>
              <c:symbol val="circle"/>
              <c:size val="37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F64-4672-AE67-E1E8846342CE}"/>
              </c:ext>
            </c:extLst>
          </c:dPt>
          <c:dPt>
            <c:idx val="13"/>
            <c:marker>
              <c:symbol val="circle"/>
              <c:size val="2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F64-4672-AE67-E1E8846342CE}"/>
              </c:ext>
            </c:extLst>
          </c:dPt>
          <c:dPt>
            <c:idx val="14"/>
            <c:marker>
              <c:symbol val="circle"/>
              <c:size val="2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F64-4672-AE67-E1E8846342CE}"/>
              </c:ext>
            </c:extLst>
          </c:dPt>
          <c:dPt>
            <c:idx val="15"/>
            <c:marker>
              <c:symbol val="circle"/>
              <c:size val="29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F64-4672-AE67-E1E8846342CE}"/>
              </c:ext>
            </c:extLst>
          </c:dPt>
          <c:dPt>
            <c:idx val="16"/>
            <c:marker>
              <c:symbol val="circle"/>
              <c:size val="2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F64-4672-AE67-E1E8846342CE}"/>
              </c:ext>
            </c:extLst>
          </c:dPt>
          <c:dPt>
            <c:idx val="17"/>
            <c:marker>
              <c:symbol val="circle"/>
              <c:size val="1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F64-4672-AE67-E1E8846342CE}"/>
              </c:ext>
            </c:extLst>
          </c:dPt>
          <c:dPt>
            <c:idx val="18"/>
            <c:marker>
              <c:symbol val="circle"/>
              <c:size val="1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EF64-4672-AE67-E1E8846342CE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EF64-4672-AE67-E1E8846342CE}"/>
              </c:ext>
            </c:extLst>
          </c:dPt>
          <c:dPt>
            <c:idx val="20"/>
            <c:marker>
              <c:symbol val="circle"/>
              <c:size val="1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EF64-4672-AE67-E1E8846342CE}"/>
              </c:ext>
            </c:extLst>
          </c:dPt>
          <c:dPt>
            <c:idx val="21"/>
            <c:marker>
              <c:symbol val="circle"/>
              <c:size val="2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EF64-4672-AE67-E1E8846342CE}"/>
              </c:ext>
            </c:extLst>
          </c:dPt>
          <c:dPt>
            <c:idx val="22"/>
            <c:marker>
              <c:symbol val="circle"/>
              <c:size val="2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EF64-4672-AE67-E1E8846342CE}"/>
              </c:ext>
            </c:extLst>
          </c:dPt>
          <c:dPt>
            <c:idx val="23"/>
            <c:marker>
              <c:symbol val="circle"/>
              <c:size val="2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EF64-4672-AE67-E1E8846342CE}"/>
              </c:ext>
            </c:extLst>
          </c:dPt>
          <c:dPt>
            <c:idx val="24"/>
            <c:marker>
              <c:symbol val="circle"/>
              <c:size val="31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EF64-4672-AE67-E1E8846342CE}"/>
              </c:ext>
            </c:extLst>
          </c:dPt>
          <c:dPt>
            <c:idx val="25"/>
            <c:marker>
              <c:symbol val="circle"/>
              <c:size val="2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F64-4672-AE67-E1E8846342CE}"/>
              </c:ext>
            </c:extLst>
          </c:dPt>
          <c:dPt>
            <c:idx val="27"/>
            <c:marker>
              <c:symbol val="diamond"/>
              <c:size val="3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EF64-4672-AE67-E1E8846342CE}"/>
              </c:ext>
            </c:extLst>
          </c:dPt>
          <c:errBars>
            <c:errDir val="x"/>
            <c:errBarType val="both"/>
            <c:errValType val="cust"/>
            <c:noEndCap val="1"/>
            <c:plus>
              <c:numRef>
                <c:f>Sheet1!$E$5:$E$32</c:f>
                <c:numCache>
                  <c:formatCode>General</c:formatCode>
                  <c:ptCount val="28"/>
                  <c:pt idx="0">
                    <c:v>0.36475957244495971</c:v>
                  </c:pt>
                  <c:pt idx="1">
                    <c:v>0.40515347507518995</c:v>
                  </c:pt>
                  <c:pt idx="2">
                    <c:v>0.36962773354774636</c:v>
                  </c:pt>
                  <c:pt idx="3">
                    <c:v>0.3334876254700137</c:v>
                  </c:pt>
                  <c:pt idx="4">
                    <c:v>0.38191202101641525</c:v>
                  </c:pt>
                  <c:pt idx="5">
                    <c:v>0.43059723810621936</c:v>
                  </c:pt>
                  <c:pt idx="6">
                    <c:v>0.38446344818748757</c:v>
                  </c:pt>
                  <c:pt idx="7">
                    <c:v>0.50650638780666202</c:v>
                  </c:pt>
                  <c:pt idx="8">
                    <c:v>0.62063425887004842</c:v>
                  </c:pt>
                  <c:pt idx="9">
                    <c:v>0.51262656209913127</c:v>
                  </c:pt>
                  <c:pt idx="10">
                    <c:v>0.62719711837333236</c:v>
                  </c:pt>
                  <c:pt idx="11">
                    <c:v>0.62042487271717006</c:v>
                  </c:pt>
                  <c:pt idx="12">
                    <c:v>0.23461119544419204</c:v>
                  </c:pt>
                  <c:pt idx="13">
                    <c:v>0.37629918956853825</c:v>
                  </c:pt>
                  <c:pt idx="14">
                    <c:v>0.36617832108922549</c:v>
                  </c:pt>
                  <c:pt idx="15">
                    <c:v>0.31422522527787311</c:v>
                  </c:pt>
                  <c:pt idx="16">
                    <c:v>0.35540826978819623</c:v>
                  </c:pt>
                  <c:pt idx="17">
                    <c:v>0.50874908234341409</c:v>
                  </c:pt>
                  <c:pt idx="18">
                    <c:v>0.57371851537104068</c:v>
                  </c:pt>
                  <c:pt idx="19">
                    <c:v>0.69017386827287208</c:v>
                  </c:pt>
                  <c:pt idx="20">
                    <c:v>0.56038943233770555</c:v>
                  </c:pt>
                  <c:pt idx="21">
                    <c:v>0.39234600576626832</c:v>
                  </c:pt>
                  <c:pt idx="22">
                    <c:v>0.35529181766399737</c:v>
                  </c:pt>
                  <c:pt idx="23">
                    <c:v>0.34966219419137434</c:v>
                  </c:pt>
                  <c:pt idx="24">
                    <c:v>0.29486463993733125</c:v>
                  </c:pt>
                  <c:pt idx="25">
                    <c:v>0.43905233100082436</c:v>
                  </c:pt>
                  <c:pt idx="27">
                    <c:v>0.10226781923115248</c:v>
                  </c:pt>
                </c:numCache>
              </c:numRef>
            </c:plus>
            <c:minus>
              <c:numRef>
                <c:f>Sheet1!$E$5:$E$32</c:f>
                <c:numCache>
                  <c:formatCode>General</c:formatCode>
                  <c:ptCount val="28"/>
                  <c:pt idx="0">
                    <c:v>0.36475957244495971</c:v>
                  </c:pt>
                  <c:pt idx="1">
                    <c:v>0.40515347507518995</c:v>
                  </c:pt>
                  <c:pt idx="2">
                    <c:v>0.36962773354774636</c:v>
                  </c:pt>
                  <c:pt idx="3">
                    <c:v>0.3334876254700137</c:v>
                  </c:pt>
                  <c:pt idx="4">
                    <c:v>0.38191202101641525</c:v>
                  </c:pt>
                  <c:pt idx="5">
                    <c:v>0.43059723810621936</c:v>
                  </c:pt>
                  <c:pt idx="6">
                    <c:v>0.38446344818748757</c:v>
                  </c:pt>
                  <c:pt idx="7">
                    <c:v>0.50650638780666202</c:v>
                  </c:pt>
                  <c:pt idx="8">
                    <c:v>0.62063425887004842</c:v>
                  </c:pt>
                  <c:pt idx="9">
                    <c:v>0.51262656209913127</c:v>
                  </c:pt>
                  <c:pt idx="10">
                    <c:v>0.62719711837333236</c:v>
                  </c:pt>
                  <c:pt idx="11">
                    <c:v>0.62042487271717006</c:v>
                  </c:pt>
                  <c:pt idx="12">
                    <c:v>0.23461119544419204</c:v>
                  </c:pt>
                  <c:pt idx="13">
                    <c:v>0.37629918956853825</c:v>
                  </c:pt>
                  <c:pt idx="14">
                    <c:v>0.36617832108922549</c:v>
                  </c:pt>
                  <c:pt idx="15">
                    <c:v>0.31422522527787311</c:v>
                  </c:pt>
                  <c:pt idx="16">
                    <c:v>0.35540826978819623</c:v>
                  </c:pt>
                  <c:pt idx="17">
                    <c:v>0.50874908234341409</c:v>
                  </c:pt>
                  <c:pt idx="18">
                    <c:v>0.57371851537104068</c:v>
                  </c:pt>
                  <c:pt idx="19">
                    <c:v>0.69017386827287208</c:v>
                  </c:pt>
                  <c:pt idx="20">
                    <c:v>0.56038943233770555</c:v>
                  </c:pt>
                  <c:pt idx="21">
                    <c:v>0.39234600576626832</c:v>
                  </c:pt>
                  <c:pt idx="22">
                    <c:v>0.35529181766399737</c:v>
                  </c:pt>
                  <c:pt idx="23">
                    <c:v>0.34966219419137434</c:v>
                  </c:pt>
                  <c:pt idx="24">
                    <c:v>0.29486463993733125</c:v>
                  </c:pt>
                  <c:pt idx="25">
                    <c:v>0.43905233100082436</c:v>
                  </c:pt>
                  <c:pt idx="27">
                    <c:v>0.10226781923115248</c:v>
                  </c:pt>
                </c:numCache>
              </c:numRef>
            </c:minus>
            <c:spPr>
              <a:noFill/>
              <a:ln w="476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Sheet1!$D$5:$D$32</c:f>
              <c:numCache>
                <c:formatCode>General</c:formatCode>
                <c:ptCount val="28"/>
                <c:pt idx="0">
                  <c:v>0.30303359313052064</c:v>
                </c:pt>
                <c:pt idx="1">
                  <c:v>0.45171735045988698</c:v>
                </c:pt>
                <c:pt idx="2">
                  <c:v>0.17871476631718963</c:v>
                </c:pt>
                <c:pt idx="3">
                  <c:v>1.0187626711219828E-2</c:v>
                </c:pt>
                <c:pt idx="4">
                  <c:v>-0.22171279894311949</c:v>
                </c:pt>
                <c:pt idx="5">
                  <c:v>3.8580782674274283E-2</c:v>
                </c:pt>
                <c:pt idx="6">
                  <c:v>-0.48302991610667362</c:v>
                </c:pt>
                <c:pt idx="7">
                  <c:v>0.11750932273392338</c:v>
                </c:pt>
                <c:pt idx="8">
                  <c:v>-3.6528977739783523E-2</c:v>
                </c:pt>
                <c:pt idx="9">
                  <c:v>0.58591991770771201</c:v>
                </c:pt>
                <c:pt idx="10">
                  <c:v>-0.43809214216568332</c:v>
                </c:pt>
                <c:pt idx="11">
                  <c:v>-0.12638427071492719</c:v>
                </c:pt>
                <c:pt idx="12">
                  <c:v>-0.23041984887051434</c:v>
                </c:pt>
                <c:pt idx="13">
                  <c:v>0.33042858946364095</c:v>
                </c:pt>
                <c:pt idx="14">
                  <c:v>2.6231248555657571E-2</c:v>
                </c:pt>
                <c:pt idx="15">
                  <c:v>2.4251413139542231E-2</c:v>
                </c:pt>
                <c:pt idx="16">
                  <c:v>0.15141059723416087</c:v>
                </c:pt>
                <c:pt idx="17">
                  <c:v>0.27574154815799151</c:v>
                </c:pt>
                <c:pt idx="18">
                  <c:v>0.62723616725469211</c:v>
                </c:pt>
                <c:pt idx="19">
                  <c:v>-0.41991713282943605</c:v>
                </c:pt>
                <c:pt idx="20">
                  <c:v>8.8301606450649814E-2</c:v>
                </c:pt>
                <c:pt idx="21">
                  <c:v>-0.11886512169949466</c:v>
                </c:pt>
                <c:pt idx="22">
                  <c:v>-0.23956708675124641</c:v>
                </c:pt>
                <c:pt idx="23">
                  <c:v>0.13488569605712236</c:v>
                </c:pt>
                <c:pt idx="24">
                  <c:v>-9.8078582440186912E-2</c:v>
                </c:pt>
                <c:pt idx="25">
                  <c:v>-9.2524825509198647E-2</c:v>
                </c:pt>
                <c:pt idx="27">
                  <c:v>2.6753390538093585E-2</c:v>
                </c:pt>
              </c:numCache>
            </c:numRef>
          </c:xVal>
          <c:yVal>
            <c:numRef>
              <c:f>Sheet1!$C$5:$C$32</c:f>
              <c:numCache>
                <c:formatCode>General</c:formatCode>
                <c:ptCount val="28"/>
                <c:pt idx="0">
                  <c:v>28</c:v>
                </c:pt>
                <c:pt idx="1">
                  <c:v>27</c:v>
                </c:pt>
                <c:pt idx="2">
                  <c:v>26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19</c:v>
                </c:pt>
                <c:pt idx="10">
                  <c:v>18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14</c:v>
                </c:pt>
                <c:pt idx="15">
                  <c:v>13</c:v>
                </c:pt>
                <c:pt idx="16">
                  <c:v>12</c:v>
                </c:pt>
                <c:pt idx="17">
                  <c:v>11</c:v>
                </c:pt>
                <c:pt idx="18">
                  <c:v>10</c:v>
                </c:pt>
                <c:pt idx="19">
                  <c:v>9</c:v>
                </c:pt>
                <c:pt idx="20">
                  <c:v>8</c:v>
                </c:pt>
                <c:pt idx="21">
                  <c:v>7</c:v>
                </c:pt>
                <c:pt idx="22">
                  <c:v>6</c:v>
                </c:pt>
                <c:pt idx="23">
                  <c:v>5</c:v>
                </c:pt>
                <c:pt idx="24">
                  <c:v>4</c:v>
                </c:pt>
                <c:pt idx="25">
                  <c:v>3</c:v>
                </c:pt>
                <c:pt idx="26">
                  <c:v>2</c:v>
                </c:pt>
                <c:pt idx="2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EF64-4672-AE67-E1E8846342CE}"/>
            </c:ext>
          </c:extLst>
        </c:ser>
        <c:ser>
          <c:idx val="1"/>
          <c:order val="1"/>
          <c:tx>
            <c:v>Series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tx>
                <c:strRef>
                  <c:f>Sheet1!$B$5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{42CA109E-B685-4B37-917F-5DDA9B2D069A}</c15:txfldGUID>
                      <c15:f>Sheet1!$B$5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EF64-4672-AE67-E1E8846342CE}"/>
                </c:ext>
              </c:extLst>
            </c:dLbl>
            <c:dLbl>
              <c:idx val="1"/>
              <c:tx>
                <c:strRef>
                  <c:f>Sheet1!$B$6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{36B84E5F-0705-4079-B142-78D740186C43}</c15:txfldGUID>
                      <c15:f>Sheet1!$B$6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EF64-4672-AE67-E1E8846342CE}"/>
                </c:ext>
              </c:extLst>
            </c:dLbl>
            <c:dLbl>
              <c:idx val="2"/>
              <c:tx>
                <c:strRef>
                  <c:f>Sheet1!$B$7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{0EF9E60A-A36A-44B5-AD10-DF83A56E7708}</c15:txfldGUID>
                      <c15:f>Sheet1!$B$7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E-EF64-4672-AE67-E1E8846342CE}"/>
                </c:ext>
              </c:extLst>
            </c:dLbl>
            <c:dLbl>
              <c:idx val="3"/>
              <c:tx>
                <c:strRef>
                  <c:f>Sheet1!$B$8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{E0280ECE-18C8-4AAE-9327-DFF5E55F52EE}</c15:txfldGUID>
                      <c15:f>Sheet1!$B$8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EF64-4672-AE67-E1E8846342CE}"/>
                </c:ext>
              </c:extLst>
            </c:dLbl>
            <c:dLbl>
              <c:idx val="4"/>
              <c:tx>
                <c:strRef>
                  <c:f>Sheet1!$B$9</c:f>
                  <c:strCache>
                    <c:ptCount val="1"/>
                    <c:pt idx="0">
                      <c:v>5A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{9F5188B2-075D-4BF2-BE87-3EA9A2E2998B}</c15:txfldGUID>
                      <c15:f>Sheet1!$B$9</c15:f>
                      <c15:dlblFieldTableCache>
                        <c:ptCount val="1"/>
                        <c:pt idx="0">
                          <c:v>5A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EF64-4672-AE67-E1E8846342CE}"/>
                </c:ext>
              </c:extLst>
            </c:dLbl>
            <c:dLbl>
              <c:idx val="5"/>
              <c:tx>
                <c:strRef>
                  <c:f>Sheet1!$B$10</c:f>
                  <c:strCache>
                    <c:ptCount val="1"/>
                    <c:pt idx="0">
                      <c:v>5B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{C30D9FD1-0BA1-4595-B2B5-465C740DF0DE}</c15:txfldGUID>
                      <c15:f>Sheet1!$B$10</c15:f>
                      <c15:dlblFieldTableCache>
                        <c:ptCount val="1"/>
                        <c:pt idx="0">
                          <c:v>5B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EF64-4672-AE67-E1E8846342CE}"/>
                </c:ext>
              </c:extLst>
            </c:dLbl>
            <c:dLbl>
              <c:idx val="6"/>
              <c:tx>
                <c:strRef>
                  <c:f>Sheet1!$B$11</c:f>
                  <c:strCache>
                    <c:ptCount val="1"/>
                    <c:pt idx="0">
                      <c:v>5C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{84A2159B-6E77-4901-934D-3BC80E80DB69}</c15:txfldGUID>
                      <c15:f>Sheet1!$B$11</c15:f>
                      <c15:dlblFieldTableCache>
                        <c:ptCount val="1"/>
                        <c:pt idx="0">
                          <c:v>5C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EF64-4672-AE67-E1E8846342CE}"/>
                </c:ext>
              </c:extLst>
            </c:dLbl>
            <c:dLbl>
              <c:idx val="7"/>
              <c:tx>
                <c:strRef>
                  <c:f>Sheet1!$B$12</c:f>
                  <c:strCache>
                    <c:ptCount val="1"/>
                    <c:pt idx="0">
                      <c:v>6A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{AC764617-41E6-4C3A-8933-436C1A7D5510}</c15:txfldGUID>
                      <c15:f>Sheet1!$B$12</c15:f>
                      <c15:dlblFieldTableCache>
                        <c:ptCount val="1"/>
                        <c:pt idx="0">
                          <c:v>6A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EF64-4672-AE67-E1E8846342CE}"/>
                </c:ext>
              </c:extLst>
            </c:dLbl>
            <c:dLbl>
              <c:idx val="8"/>
              <c:tx>
                <c:strRef>
                  <c:f>Sheet1!$B$13</c:f>
                  <c:strCache>
                    <c:ptCount val="1"/>
                    <c:pt idx="0">
                      <c:v>6B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{02039BAE-50D8-4788-885F-9BD225969343}</c15:txfldGUID>
                      <c15:f>Sheet1!$B$13</c15:f>
                      <c15:dlblFieldTableCache>
                        <c:ptCount val="1"/>
                        <c:pt idx="0">
                          <c:v>6B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4-EF64-4672-AE67-E1E8846342CE}"/>
                </c:ext>
              </c:extLst>
            </c:dLbl>
            <c:dLbl>
              <c:idx val="9"/>
              <c:tx>
                <c:strRef>
                  <c:f>Sheet1!$B$14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{C2186B8D-D246-4613-A97A-B328A652DE62}</c15:txfldGUID>
                      <c15:f>Sheet1!$B$14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5-EF64-4672-AE67-E1E8846342CE}"/>
                </c:ext>
              </c:extLst>
            </c:dLbl>
            <c:dLbl>
              <c:idx val="10"/>
              <c:tx>
                <c:strRef>
                  <c:f>Sheet1!$B$15</c:f>
                  <c:strCache>
                    <c:ptCount val="1"/>
                    <c:pt idx="0">
                      <c:v>8A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{9ACED11F-3B2A-4554-B297-D6DA803E77AA}</c15:txfldGUID>
                      <c15:f>Sheet1!$B$15</c15:f>
                      <c15:dlblFieldTableCache>
                        <c:ptCount val="1"/>
                        <c:pt idx="0">
                          <c:v>8A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EF64-4672-AE67-E1E8846342CE}"/>
                </c:ext>
              </c:extLst>
            </c:dLbl>
            <c:dLbl>
              <c:idx val="11"/>
              <c:tx>
                <c:strRef>
                  <c:f>Sheet1!$B$16</c:f>
                  <c:strCache>
                    <c:ptCount val="1"/>
                    <c:pt idx="0">
                      <c:v>8B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{E170A285-D0C5-4645-9ACA-962039444341}</c15:txfldGUID>
                      <c15:f>Sheet1!$B$16</c15:f>
                      <c15:dlblFieldTableCache>
                        <c:ptCount val="1"/>
                        <c:pt idx="0">
                          <c:v>8B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7-EF64-4672-AE67-E1E8846342CE}"/>
                </c:ext>
              </c:extLst>
            </c:dLbl>
            <c:dLbl>
              <c:idx val="12"/>
              <c:tx>
                <c:strRef>
                  <c:f>Sheet1!$B$17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{815F73F8-3BEB-42A5-8454-41BD11287C7B}</c15:txfldGUID>
                      <c15:f>Sheet1!$B$17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8-EF64-4672-AE67-E1E8846342CE}"/>
                </c:ext>
              </c:extLst>
            </c:dLbl>
            <c:dLbl>
              <c:idx val="13"/>
              <c:tx>
                <c:strRef>
                  <c:f>Sheet1!$B$18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{02F2C0FC-0642-447C-A4EA-F560EC39492E}</c15:txfldGUID>
                      <c15:f>Sheet1!$B$18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9-EF64-4672-AE67-E1E8846342CE}"/>
                </c:ext>
              </c:extLst>
            </c:dLbl>
            <c:dLbl>
              <c:idx val="14"/>
              <c:tx>
                <c:strRef>
                  <c:f>Sheet1!$B$19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{C209B6D0-AAFE-44C3-B2E3-D1E5EFEC397C}</c15:txfldGUID>
                      <c15:f>Sheet1!$B$19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A-EF64-4672-AE67-E1E8846342CE}"/>
                </c:ext>
              </c:extLst>
            </c:dLbl>
            <c:dLbl>
              <c:idx val="15"/>
              <c:tx>
                <c:strRef>
                  <c:f>Sheet1!$B$20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{121B99AE-294E-4E82-9CFB-77F53F5ECB8B}</c15:txfldGUID>
                      <c15:f>Sheet1!$B$20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B-EF64-4672-AE67-E1E8846342CE}"/>
                </c:ext>
              </c:extLst>
            </c:dLbl>
            <c:dLbl>
              <c:idx val="16"/>
              <c:tx>
                <c:strRef>
                  <c:f>Sheet1!$B$21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{D9EA2F3C-7BB2-4E8F-A929-CC23EE40B22D}</c15:txfldGUID>
                      <c15:f>Sheet1!$B$21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C-EF64-4672-AE67-E1E8846342CE}"/>
                </c:ext>
              </c:extLst>
            </c:dLbl>
            <c:dLbl>
              <c:idx val="17"/>
              <c:tx>
                <c:strRef>
                  <c:f>Sheet1!$B$22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{F46FA8EE-C21D-478D-A431-8C89035FE9C0}</c15:txfldGUID>
                      <c15:f>Sheet1!$B$22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D-EF64-4672-AE67-E1E8846342CE}"/>
                </c:ext>
              </c:extLst>
            </c:dLbl>
            <c:dLbl>
              <c:idx val="18"/>
              <c:tx>
                <c:strRef>
                  <c:f>Sheet1!$B$23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{CA864F86-6583-40C4-AE1F-555973FE763D}</c15:txfldGUID>
                      <c15:f>Sheet1!$B$23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E-EF64-4672-AE67-E1E8846342CE}"/>
                </c:ext>
              </c:extLst>
            </c:dLbl>
            <c:dLbl>
              <c:idx val="19"/>
              <c:tx>
                <c:strRef>
                  <c:f>Sheet1!$B$24</c:f>
                  <c:strCache>
                    <c:ptCount val="1"/>
                    <c:pt idx="0">
                      <c:v>16A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{A0600B91-8962-4EA5-9997-7F1856E288ED}</c15:txfldGUID>
                      <c15:f>Sheet1!$B$24</c15:f>
                      <c15:dlblFieldTableCache>
                        <c:ptCount val="1"/>
                        <c:pt idx="0">
                          <c:v>16A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F-EF64-4672-AE67-E1E8846342CE}"/>
                </c:ext>
              </c:extLst>
            </c:dLbl>
            <c:dLbl>
              <c:idx val="20"/>
              <c:tx>
                <c:strRef>
                  <c:f>Sheet1!$B$25</c:f>
                  <c:strCache>
                    <c:ptCount val="1"/>
                    <c:pt idx="0">
                      <c:v>16B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{FDFC1140-2B60-47D5-BD71-B7F4C43D9B18}</c15:txfldGUID>
                      <c15:f>Sheet1!$B$25</c15:f>
                      <c15:dlblFieldTableCache>
                        <c:ptCount val="1"/>
                        <c:pt idx="0">
                          <c:v>16B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0-EF64-4672-AE67-E1E8846342CE}"/>
                </c:ext>
              </c:extLst>
            </c:dLbl>
            <c:dLbl>
              <c:idx val="21"/>
              <c:tx>
                <c:strRef>
                  <c:f>Sheet1!$B$26</c:f>
                  <c:strCache>
                    <c:ptCount val="1"/>
                    <c:pt idx="0">
                      <c:v>17A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{7FDB3D33-B562-4317-8B8C-B3B9B39B1C92}</c15:txfldGUID>
                      <c15:f>Sheet1!$B$26</c15:f>
                      <c15:dlblFieldTableCache>
                        <c:ptCount val="1"/>
                        <c:pt idx="0">
                          <c:v>17A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EF64-4672-AE67-E1E8846342CE}"/>
                </c:ext>
              </c:extLst>
            </c:dLbl>
            <c:dLbl>
              <c:idx val="22"/>
              <c:tx>
                <c:strRef>
                  <c:f>Sheet1!$B$27</c:f>
                  <c:strCache>
                    <c:ptCount val="1"/>
                    <c:pt idx="0">
                      <c:v>17B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{FAFDFAF8-33BD-4F8F-948F-FA797173D633}</c15:txfldGUID>
                      <c15:f>Sheet1!$B$27</c15:f>
                      <c15:dlblFieldTableCache>
                        <c:ptCount val="1"/>
                        <c:pt idx="0">
                          <c:v>17B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2-EF64-4672-AE67-E1E8846342CE}"/>
                </c:ext>
              </c:extLst>
            </c:dLbl>
            <c:dLbl>
              <c:idx val="23"/>
              <c:tx>
                <c:strRef>
                  <c:f>Sheet1!$B$28</c:f>
                  <c:strCache>
                    <c:ptCount val="1"/>
                    <c:pt idx="0">
                      <c:v>18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{7194C3E0-1A70-4972-8ADE-10641D539947}</c15:txfldGUID>
                      <c15:f>Sheet1!$B$28</c15:f>
                      <c15:dlblFieldTableCache>
                        <c:ptCount val="1"/>
                        <c:pt idx="0">
                          <c:v>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3-EF64-4672-AE67-E1E8846342CE}"/>
                </c:ext>
              </c:extLst>
            </c:dLbl>
            <c:dLbl>
              <c:idx val="24"/>
              <c:tx>
                <c:strRef>
                  <c:f>Sheet1!$B$29</c:f>
                  <c:strCache>
                    <c:ptCount val="1"/>
                    <c:pt idx="0">
                      <c:v>19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{88009FC8-3D8A-46DE-9D23-65F1CC8B3CF0}</c15:txfldGUID>
                      <c15:f>Sheet1!$B$29</c15:f>
                      <c15:dlblFieldTableCache>
                        <c:ptCount val="1"/>
                        <c:pt idx="0">
                          <c:v>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4-EF64-4672-AE67-E1E8846342CE}"/>
                </c:ext>
              </c:extLst>
            </c:dLbl>
            <c:dLbl>
              <c:idx val="25"/>
              <c:tx>
                <c:strRef>
                  <c:f>Sheet1!$B$30</c:f>
                  <c:strCache>
                    <c:ptCount val="1"/>
                    <c:pt idx="0">
                      <c:v>20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{78E7E1C8-DF81-4B16-8C06-8EE05D3BC75A}</c15:txfldGUID>
                      <c15:f>Sheet1!$B$30</c15:f>
                      <c15:dlblFieldTableCache>
                        <c:ptCount val="1"/>
                        <c:pt idx="0">
                          <c:v>20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5-EF64-4672-AE67-E1E8846342CE}"/>
                </c:ext>
              </c:extLst>
            </c:dLbl>
            <c:dLbl>
              <c:idx val="26"/>
              <c:tx>
                <c:strRef>
                  <c:f>Sheet1!$B$31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{A9F584F7-0994-4CFA-A952-C46C39277979}</c15:txfldGUID>
                      <c15:f>Sheet1!$B$31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6-EF64-4672-AE67-E1E8846342CE}"/>
                </c:ext>
              </c:extLst>
            </c:dLbl>
            <c:dLbl>
              <c:idx val="27"/>
              <c:tx>
                <c:strRef>
                  <c:f>Sheet1!$B$32</c:f>
                  <c:strCache>
                    <c:ptCount val="1"/>
                    <c:pt idx="0">
                      <c:v>Overall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{4397E78D-8940-4ABE-B3CB-C886A0B40516}</c15:txfldGUID>
                      <c15:f>Sheet1!$B$32</c15:f>
                      <c15:dlblFieldTableCache>
                        <c:ptCount val="1"/>
                        <c:pt idx="0">
                          <c:v>Overall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7-EF64-4672-AE67-E1E884634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Sheet1!$A$5:$A$32</c:f>
              <c:numCache>
                <c:formatCode>General</c:formatCode>
                <c:ptCount val="28"/>
                <c:pt idx="0">
                  <c:v>-1.1200000000000001</c:v>
                </c:pt>
                <c:pt idx="1">
                  <c:v>-1.1200000000000001</c:v>
                </c:pt>
                <c:pt idx="2">
                  <c:v>-1.1200000000000001</c:v>
                </c:pt>
                <c:pt idx="3">
                  <c:v>-1.1200000000000001</c:v>
                </c:pt>
                <c:pt idx="4">
                  <c:v>-1.1200000000000001</c:v>
                </c:pt>
                <c:pt idx="5">
                  <c:v>-1.1200000000000001</c:v>
                </c:pt>
                <c:pt idx="6">
                  <c:v>-1.1200000000000001</c:v>
                </c:pt>
                <c:pt idx="7">
                  <c:v>-1.1200000000000001</c:v>
                </c:pt>
                <c:pt idx="8">
                  <c:v>-1.1200000000000001</c:v>
                </c:pt>
                <c:pt idx="9">
                  <c:v>-1.1200000000000001</c:v>
                </c:pt>
                <c:pt idx="10">
                  <c:v>-1.1200000000000001</c:v>
                </c:pt>
                <c:pt idx="11">
                  <c:v>-1.1200000000000001</c:v>
                </c:pt>
                <c:pt idx="12">
                  <c:v>-1.1200000000000001</c:v>
                </c:pt>
                <c:pt idx="13">
                  <c:v>-1.1200000000000001</c:v>
                </c:pt>
                <c:pt idx="14">
                  <c:v>-1.1200000000000001</c:v>
                </c:pt>
                <c:pt idx="15">
                  <c:v>-1.1200000000000001</c:v>
                </c:pt>
                <c:pt idx="16">
                  <c:v>-1.1200000000000001</c:v>
                </c:pt>
                <c:pt idx="17">
                  <c:v>-1.1200000000000001</c:v>
                </c:pt>
                <c:pt idx="18">
                  <c:v>-1.1200000000000001</c:v>
                </c:pt>
                <c:pt idx="19">
                  <c:v>-1.1200000000000001</c:v>
                </c:pt>
                <c:pt idx="20">
                  <c:v>-1.1200000000000001</c:v>
                </c:pt>
                <c:pt idx="21">
                  <c:v>-1.1200000000000001</c:v>
                </c:pt>
                <c:pt idx="22">
                  <c:v>-1.1200000000000001</c:v>
                </c:pt>
                <c:pt idx="23">
                  <c:v>-1.1200000000000001</c:v>
                </c:pt>
                <c:pt idx="24">
                  <c:v>-1.1200000000000001</c:v>
                </c:pt>
                <c:pt idx="25">
                  <c:v>-1.1200000000000001</c:v>
                </c:pt>
                <c:pt idx="26">
                  <c:v>-1.1200000000000001</c:v>
                </c:pt>
                <c:pt idx="27">
                  <c:v>-1.1200000000000001</c:v>
                </c:pt>
              </c:numCache>
            </c:numRef>
          </c:xVal>
          <c:yVal>
            <c:numRef>
              <c:f>Sheet1!$C$5:$C$32</c:f>
              <c:numCache>
                <c:formatCode>General</c:formatCode>
                <c:ptCount val="28"/>
                <c:pt idx="0">
                  <c:v>28</c:v>
                </c:pt>
                <c:pt idx="1">
                  <c:v>27</c:v>
                </c:pt>
                <c:pt idx="2">
                  <c:v>26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19</c:v>
                </c:pt>
                <c:pt idx="10">
                  <c:v>18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14</c:v>
                </c:pt>
                <c:pt idx="15">
                  <c:v>13</c:v>
                </c:pt>
                <c:pt idx="16">
                  <c:v>12</c:v>
                </c:pt>
                <c:pt idx="17">
                  <c:v>11</c:v>
                </c:pt>
                <c:pt idx="18">
                  <c:v>10</c:v>
                </c:pt>
                <c:pt idx="19">
                  <c:v>9</c:v>
                </c:pt>
                <c:pt idx="20">
                  <c:v>8</c:v>
                </c:pt>
                <c:pt idx="21">
                  <c:v>7</c:v>
                </c:pt>
                <c:pt idx="22">
                  <c:v>6</c:v>
                </c:pt>
                <c:pt idx="23">
                  <c:v>5</c:v>
                </c:pt>
                <c:pt idx="24">
                  <c:v>4</c:v>
                </c:pt>
                <c:pt idx="25">
                  <c:v>3</c:v>
                </c:pt>
                <c:pt idx="26">
                  <c:v>2</c:v>
                </c:pt>
                <c:pt idx="2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8-EF64-4672-AE67-E1E8846342CE}"/>
            </c:ext>
          </c:extLst>
        </c:ser>
        <c:ser>
          <c:idx val="2"/>
          <c:order val="2"/>
          <c:tx>
            <c:v>Series 3</c:v>
          </c:tx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Sheet1!$G$5:$G$34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xVal>
          <c:yVal>
            <c:numRef>
              <c:f>Sheet1!$F$5:$F$34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9-EF64-4672-AE67-E1E884634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537216"/>
        <c:axId val="488535576"/>
      </c:scatterChart>
      <c:valAx>
        <c:axId val="488537216"/>
        <c:scaling>
          <c:orientation val="minMax"/>
          <c:max val="1.3"/>
          <c:min val="-1.2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Standardized mean difference ES and 95% CI</a:t>
                </a:r>
              </a:p>
            </c:rich>
          </c:tx>
          <c:layout>
            <c:manualLayout>
              <c:xMode val="edge"/>
              <c:yMode val="edge"/>
              <c:x val="0.23340764421133275"/>
              <c:y val="0.957735120589055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488535576"/>
        <c:crossesAt val="0"/>
        <c:crossBetween val="midCat"/>
        <c:majorUnit val="0.2"/>
      </c:valAx>
      <c:valAx>
        <c:axId val="4885355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 u="none">
                    <a:latin typeface="Helvetica" panose="020B0604020202020204" pitchFamily="34" charset="0"/>
                    <a:cs typeface="Helvetica" panose="020B0604020202020204" pitchFamily="34" charset="0"/>
                  </a:rPr>
                  <a:t>Study*</a:t>
                </a:r>
              </a:p>
            </c:rich>
          </c:tx>
          <c:layout>
            <c:manualLayout>
              <c:xMode val="edge"/>
              <c:yMode val="edge"/>
              <c:x val="3.7722277741843717E-2"/>
              <c:y val="7.53871562424167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8537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rgbClr val="ACA964">
            <a:tint val="66000"/>
            <a:satMod val="160000"/>
          </a:srgbClr>
        </a:gs>
        <a:gs pos="50000">
          <a:srgbClr val="ACA964">
            <a:tint val="44500"/>
            <a:satMod val="160000"/>
          </a:srgbClr>
        </a:gs>
        <a:gs pos="100000">
          <a:schemeClr val="bg1"/>
        </a:gs>
      </a:gsLst>
      <a:lin ang="16200000" scaled="1"/>
      <a:tileRect/>
    </a:gradFill>
    <a:ln w="76200">
      <a:solidFill>
        <a:srgbClr val="363737"/>
      </a:solidFill>
    </a:ln>
    <a:effectLst>
      <a:outerShdw blurRad="50800" dist="88900" dir="5400000" algn="t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5200" b="1" dirty="0">
                <a:solidFill>
                  <a:schemeClr val="tx1"/>
                </a:solidFill>
                <a:latin typeface="Corbel" panose="020B0503020204020204" pitchFamily="34" charset="0"/>
              </a:rPr>
              <a:t>Proportion Who Gave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Left Labels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9"/>
            <c:marker>
              <c:symbol val="diamond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393-4451-B448-1289AD5F6BE3}"/>
              </c:ext>
            </c:extLst>
          </c:dPt>
          <c:dPt>
            <c:idx val="27"/>
            <c:marker>
              <c:symbol val="diamond"/>
              <c:size val="8"/>
              <c:spPr>
                <a:noFill/>
                <a:ln w="3810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393-4451-B448-1289AD5F6BE3}"/>
              </c:ext>
            </c:extLst>
          </c:dPt>
          <c:dLbls>
            <c:dLbl>
              <c:idx val="0"/>
              <c:tx>
                <c:strRef>
                  <c:f>Sheet1!$B$2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{339ECB5F-F64A-4428-AD7A-E2A138C029C3}</c15:txfldGUID>
                      <c15:f>Sheet1!$B$2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3393-4451-B448-1289AD5F6BE3}"/>
                </c:ext>
              </c:extLst>
            </c:dLbl>
            <c:dLbl>
              <c:idx val="1"/>
              <c:tx>
                <c:strRef>
                  <c:f>Sheet1!$B$3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{6238E3A6-EE0C-4330-8E49-91FB7EBEA9FD}</c15:txfldGUID>
                      <c15:f>Sheet1!$B$3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3393-4451-B448-1289AD5F6BE3}"/>
                </c:ext>
              </c:extLst>
            </c:dLbl>
            <c:dLbl>
              <c:idx val="2"/>
              <c:tx>
                <c:strRef>
                  <c:f>Sheet1!$B$4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{8EA8D988-A5DB-4C96-B5BA-BCD84650334C}</c15:txfldGUID>
                      <c15:f>Sheet1!$B$4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3393-4451-B448-1289AD5F6BE3}"/>
                </c:ext>
              </c:extLst>
            </c:dLbl>
            <c:dLbl>
              <c:idx val="3"/>
              <c:tx>
                <c:strRef>
                  <c:f>Sheet1!$B$5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{AB63A3F2-06E1-418B-825A-0ACA6673FE6B}</c15:txfldGUID>
                      <c15:f>Sheet1!$B$5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3393-4451-B448-1289AD5F6BE3}"/>
                </c:ext>
              </c:extLst>
            </c:dLbl>
            <c:dLbl>
              <c:idx val="4"/>
              <c:tx>
                <c:strRef>
                  <c:f>Sheet1!$B$6</c:f>
                  <c:strCache>
                    <c:ptCount val="1"/>
                    <c:pt idx="0">
                      <c:v>5A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{E5615281-80FC-4DB4-B07D-DC320B0A8918}</c15:txfldGUID>
                      <c15:f>Sheet1!$B$6</c15:f>
                      <c15:dlblFieldTableCache>
                        <c:ptCount val="1"/>
                        <c:pt idx="0">
                          <c:v>5A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3393-4451-B448-1289AD5F6BE3}"/>
                </c:ext>
              </c:extLst>
            </c:dLbl>
            <c:dLbl>
              <c:idx val="5"/>
              <c:tx>
                <c:strRef>
                  <c:f>Sheet1!$B$7</c:f>
                  <c:strCache>
                    <c:ptCount val="1"/>
                    <c:pt idx="0">
                      <c:v>5B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{CD9466CB-4E52-488E-8446-2802DE126FEC}</c15:txfldGUID>
                      <c15:f>Sheet1!$B$7</c15:f>
                      <c15:dlblFieldTableCache>
                        <c:ptCount val="1"/>
                        <c:pt idx="0">
                          <c:v>5B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3393-4451-B448-1289AD5F6BE3}"/>
                </c:ext>
              </c:extLst>
            </c:dLbl>
            <c:dLbl>
              <c:idx val="6"/>
              <c:tx>
                <c:strRef>
                  <c:f>Sheet1!$B$8</c:f>
                  <c:strCache>
                    <c:ptCount val="1"/>
                    <c:pt idx="0">
                      <c:v>5C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{982801C0-0B5C-43CA-9A85-6B5E408F2579}</c15:txfldGUID>
                      <c15:f>Sheet1!$B$8</c15:f>
                      <c15:dlblFieldTableCache>
                        <c:ptCount val="1"/>
                        <c:pt idx="0">
                          <c:v>5C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3393-4451-B448-1289AD5F6BE3}"/>
                </c:ext>
              </c:extLst>
            </c:dLbl>
            <c:dLbl>
              <c:idx val="7"/>
              <c:tx>
                <c:strRef>
                  <c:f>Sheet1!$B$9</c:f>
                  <c:strCache>
                    <c:ptCount val="1"/>
                    <c:pt idx="0">
                      <c:v>6A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{79ED9572-16B3-47AC-AAFC-E2C6BB8A67BC}</c15:txfldGUID>
                      <c15:f>Sheet1!$B$9</c15:f>
                      <c15:dlblFieldTableCache>
                        <c:ptCount val="1"/>
                        <c:pt idx="0">
                          <c:v>6A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3393-4451-B448-1289AD5F6BE3}"/>
                </c:ext>
              </c:extLst>
            </c:dLbl>
            <c:dLbl>
              <c:idx val="8"/>
              <c:tx>
                <c:strRef>
                  <c:f>Sheet1!$B$10</c:f>
                  <c:strCache>
                    <c:ptCount val="1"/>
                    <c:pt idx="0">
                      <c:v>6B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{CE7D209C-6651-490E-B2EF-1F8709E52DB4}</c15:txfldGUID>
                      <c15:f>Sheet1!$B$10</c15:f>
                      <c15:dlblFieldTableCache>
                        <c:ptCount val="1"/>
                        <c:pt idx="0">
                          <c:v>6B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3393-4451-B448-1289AD5F6BE3}"/>
                </c:ext>
              </c:extLst>
            </c:dLbl>
            <c:dLbl>
              <c:idx val="9"/>
              <c:tx>
                <c:strRef>
                  <c:f>Sheet1!$B$11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{DA56FFBD-614D-47D2-A328-70BFE14E8BC1}</c15:txfldGUID>
                      <c15:f>Sheet1!$B$11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3393-4451-B448-1289AD5F6BE3}"/>
                </c:ext>
              </c:extLst>
            </c:dLbl>
            <c:dLbl>
              <c:idx val="10"/>
              <c:tx>
                <c:strRef>
                  <c:f>Sheet1!$B$12</c:f>
                  <c:strCache>
                    <c:ptCount val="1"/>
                    <c:pt idx="0">
                      <c:v>8A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{EFF10C96-6DB8-48DB-84B2-C2AF069585D3}</c15:txfldGUID>
                      <c15:f>Sheet1!$B$12</c15:f>
                      <c15:dlblFieldTableCache>
                        <c:ptCount val="1"/>
                        <c:pt idx="0">
                          <c:v>8A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3393-4451-B448-1289AD5F6BE3}"/>
                </c:ext>
              </c:extLst>
            </c:dLbl>
            <c:dLbl>
              <c:idx val="11"/>
              <c:tx>
                <c:strRef>
                  <c:f>Sheet1!$B$13</c:f>
                  <c:strCache>
                    <c:ptCount val="1"/>
                    <c:pt idx="0">
                      <c:v>8B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{EEC109F8-BB4D-49EE-BF96-AE470592724D}</c15:txfldGUID>
                      <c15:f>Sheet1!$B$13</c15:f>
                      <c15:dlblFieldTableCache>
                        <c:ptCount val="1"/>
                        <c:pt idx="0">
                          <c:v>8B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3393-4451-B448-1289AD5F6BE3}"/>
                </c:ext>
              </c:extLst>
            </c:dLbl>
            <c:dLbl>
              <c:idx val="12"/>
              <c:tx>
                <c:strRef>
                  <c:f>Sheet1!$B$14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{DB7A8961-8AA3-42C2-A1FC-697F5BB0491B}</c15:txfldGUID>
                      <c15:f>Sheet1!$B$14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3393-4451-B448-1289AD5F6BE3}"/>
                </c:ext>
              </c:extLst>
            </c:dLbl>
            <c:dLbl>
              <c:idx val="13"/>
              <c:tx>
                <c:strRef>
                  <c:f>Sheet1!$B$15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{A5F9C4BE-5102-4B8E-A888-00881FD9DA3E}</c15:txfldGUID>
                      <c15:f>Sheet1!$B$15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3393-4451-B448-1289AD5F6BE3}"/>
                </c:ext>
              </c:extLst>
            </c:dLbl>
            <c:dLbl>
              <c:idx val="14"/>
              <c:tx>
                <c:strRef>
                  <c:f>Sheet1!$B$16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{9BBF1149-DBC8-4133-82C7-726A92E4EAEA}</c15:txfldGUID>
                      <c15:f>Sheet1!$B$16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3393-4451-B448-1289AD5F6BE3}"/>
                </c:ext>
              </c:extLst>
            </c:dLbl>
            <c:dLbl>
              <c:idx val="15"/>
              <c:tx>
                <c:strRef>
                  <c:f>Sheet1!$B$17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{99CDE122-69C9-4524-8E78-C1812D325FE6}</c15:txfldGUID>
                      <c15:f>Sheet1!$B$17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3393-4451-B448-1289AD5F6BE3}"/>
                </c:ext>
              </c:extLst>
            </c:dLbl>
            <c:dLbl>
              <c:idx val="16"/>
              <c:tx>
                <c:strRef>
                  <c:f>Sheet1!$B$18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{3A3A359C-EF4A-4B23-BE78-CCD52AE96902}</c15:txfldGUID>
                      <c15:f>Sheet1!$B$18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3393-4451-B448-1289AD5F6BE3}"/>
                </c:ext>
              </c:extLst>
            </c:dLbl>
            <c:dLbl>
              <c:idx val="17"/>
              <c:tx>
                <c:strRef>
                  <c:f>Sheet1!$B$19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{EAA84B48-E605-4FE1-807B-FE8027EA0151}</c15:txfldGUID>
                      <c15:f>Sheet1!$B$19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3393-4451-B448-1289AD5F6BE3}"/>
                </c:ext>
              </c:extLst>
            </c:dLbl>
            <c:dLbl>
              <c:idx val="18"/>
              <c:tx>
                <c:strRef>
                  <c:f>Sheet1!$B$20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{D8B54728-0E6E-4815-B7D3-D5640380CA38}</c15:txfldGUID>
                      <c15:f>Sheet1!$B$20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3-3393-4451-B448-1289AD5F6BE3}"/>
                </c:ext>
              </c:extLst>
            </c:dLbl>
            <c:dLbl>
              <c:idx val="19"/>
              <c:tx>
                <c:strRef>
                  <c:f>Sheet1!$B$21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{0450FB1B-026A-4ED1-B7B7-F53F801F1129}</c15:txfldGUID>
                      <c15:f>Sheet1!$B$21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4-3393-4451-B448-1289AD5F6BE3}"/>
                </c:ext>
              </c:extLst>
            </c:dLbl>
            <c:dLbl>
              <c:idx val="20"/>
              <c:tx>
                <c:strRef>
                  <c:f>Sheet1!$B$22</c:f>
                  <c:strCache>
                    <c:ptCount val="1"/>
                    <c:pt idx="0">
                      <c:v>17A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{ABE5C2C9-38E1-43A2-A355-F692054077FB}</c15:txfldGUID>
                      <c15:f>Sheet1!$B$22</c15:f>
                      <c15:dlblFieldTableCache>
                        <c:ptCount val="1"/>
                        <c:pt idx="0">
                          <c:v>17A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5-3393-4451-B448-1289AD5F6BE3}"/>
                </c:ext>
              </c:extLst>
            </c:dLbl>
            <c:dLbl>
              <c:idx val="21"/>
              <c:tx>
                <c:strRef>
                  <c:f>Sheet1!$B$23</c:f>
                  <c:strCache>
                    <c:ptCount val="1"/>
                    <c:pt idx="0">
                      <c:v>17B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{CBE7FCB5-C0DD-48CA-801B-3BAEEB6EDFAD}</c15:txfldGUID>
                      <c15:f>Sheet1!$B$23</c15:f>
                      <c15:dlblFieldTableCache>
                        <c:ptCount val="1"/>
                        <c:pt idx="0">
                          <c:v>17B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3393-4451-B448-1289AD5F6BE3}"/>
                </c:ext>
              </c:extLst>
            </c:dLbl>
            <c:dLbl>
              <c:idx val="22"/>
              <c:tx>
                <c:strRef>
                  <c:f>Sheet1!$B$24</c:f>
                  <c:strCache>
                    <c:ptCount val="1"/>
                    <c:pt idx="0">
                      <c:v>18A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{076D7F1E-7180-4711-9370-6A8DD474E94D}</c15:txfldGUID>
                      <c15:f>Sheet1!$B$24</c15:f>
                      <c15:dlblFieldTableCache>
                        <c:ptCount val="1"/>
                        <c:pt idx="0">
                          <c:v>18A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3393-4451-B448-1289AD5F6BE3}"/>
                </c:ext>
              </c:extLst>
            </c:dLbl>
            <c:dLbl>
              <c:idx val="23"/>
              <c:tx>
                <c:strRef>
                  <c:f>Sheet1!$B$25</c:f>
                  <c:strCache>
                    <c:ptCount val="1"/>
                    <c:pt idx="0">
                      <c:v>18B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{90521D28-C804-4D0D-8365-D2ADA858A9FC}</c15:txfldGUID>
                      <c15:f>Sheet1!$B$25</c15:f>
                      <c15:dlblFieldTableCache>
                        <c:ptCount val="1"/>
                        <c:pt idx="0">
                          <c:v>18B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3393-4451-B448-1289AD5F6BE3}"/>
                </c:ext>
              </c:extLst>
            </c:dLbl>
            <c:dLbl>
              <c:idx val="24"/>
              <c:tx>
                <c:strRef>
                  <c:f>Sheet1!$B$26</c:f>
                  <c:strCache>
                    <c:ptCount val="1"/>
                    <c:pt idx="0">
                      <c:v>19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{5D35D517-13D7-40D7-B718-5340DE62913B}</c15:txfldGUID>
                      <c15:f>Sheet1!$B$26</c15:f>
                      <c15:dlblFieldTableCache>
                        <c:ptCount val="1"/>
                        <c:pt idx="0">
                          <c:v>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3393-4451-B448-1289AD5F6BE3}"/>
                </c:ext>
              </c:extLst>
            </c:dLbl>
            <c:dLbl>
              <c:idx val="25"/>
              <c:tx>
                <c:strRef>
                  <c:f>Sheet1!$B$27</c:f>
                  <c:strCache>
                    <c:ptCount val="1"/>
                    <c:pt idx="0">
                      <c:v>20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{BB0BA3B8-4151-43C4-B6FD-8354375169B1}</c15:txfldGUID>
                      <c15:f>Sheet1!$B$27</c15:f>
                      <c15:dlblFieldTableCache>
                        <c:ptCount val="1"/>
                        <c:pt idx="0">
                          <c:v>20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3393-4451-B448-1289AD5F6BE3}"/>
                </c:ext>
              </c:extLst>
            </c:dLbl>
            <c:dLbl>
              <c:idx val="26"/>
              <c:tx>
                <c:strRef>
                  <c:f>Sheet1!$B$28</c:f>
                  <c:strCache>
                    <c:ptCount val="1"/>
                    <c:pt idx="0">
                      <c:v>21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{592683CD-C292-4BDE-A8D4-14D3E950DD6B}</c15:txfldGUID>
                      <c15:f>Sheet1!$B$28</c15:f>
                      <c15:dlblFieldTableCache>
                        <c:ptCount val="1"/>
                        <c:pt idx="0">
                          <c:v>21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3393-4451-B448-1289AD5F6BE3}"/>
                </c:ext>
              </c:extLst>
            </c:dLbl>
            <c:dLbl>
              <c:idx val="27"/>
              <c:tx>
                <c:strRef>
                  <c:f>Sheet1!$B$29</c:f>
                  <c:strCache>
                    <c:ptCount val="1"/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{35B9027C-E7F5-4985-8835-280222A58F6F}</c15:txfldGUID>
                      <c15:f>Sheet1!$B$29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3393-4451-B448-1289AD5F6BE3}"/>
                </c:ext>
              </c:extLst>
            </c:dLbl>
            <c:dLbl>
              <c:idx val="28"/>
              <c:tx>
                <c:strRef>
                  <c:f>Sheet1!$B$30</c:f>
                  <c:strCache>
                    <c:ptCount val="1"/>
                    <c:pt idx="0">
                      <c:v>Overall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{B4E2C4B4-6AF0-477E-9426-28AFB576206A}</c15:txfldGUID>
                      <c15:f>Sheet1!$B$30</c15:f>
                      <c15:dlblFieldTableCache>
                        <c:ptCount val="1"/>
                        <c:pt idx="0">
                          <c:v>Overall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3393-4451-B448-1289AD5F6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Sheet1!$A$2:$A$30</c:f>
              <c:numCache>
                <c:formatCode>General</c:formatCode>
                <c:ptCount val="29"/>
                <c:pt idx="0">
                  <c:v>-3.12</c:v>
                </c:pt>
                <c:pt idx="1">
                  <c:v>-3.12</c:v>
                </c:pt>
                <c:pt idx="2">
                  <c:v>-3.12</c:v>
                </c:pt>
                <c:pt idx="3">
                  <c:v>-3.12</c:v>
                </c:pt>
                <c:pt idx="4">
                  <c:v>-3.12</c:v>
                </c:pt>
                <c:pt idx="5">
                  <c:v>-3.12</c:v>
                </c:pt>
                <c:pt idx="6">
                  <c:v>-3.12</c:v>
                </c:pt>
                <c:pt idx="7">
                  <c:v>-3.12</c:v>
                </c:pt>
                <c:pt idx="8">
                  <c:v>-3.12</c:v>
                </c:pt>
                <c:pt idx="9">
                  <c:v>-3.12</c:v>
                </c:pt>
                <c:pt idx="10">
                  <c:v>-3.12</c:v>
                </c:pt>
                <c:pt idx="11">
                  <c:v>-3.12</c:v>
                </c:pt>
                <c:pt idx="12">
                  <c:v>-3.12</c:v>
                </c:pt>
                <c:pt idx="13">
                  <c:v>-3.12</c:v>
                </c:pt>
                <c:pt idx="14">
                  <c:v>-3.12</c:v>
                </c:pt>
                <c:pt idx="15">
                  <c:v>-3.12</c:v>
                </c:pt>
                <c:pt idx="16">
                  <c:v>-3.12</c:v>
                </c:pt>
                <c:pt idx="17">
                  <c:v>-3.12</c:v>
                </c:pt>
                <c:pt idx="18">
                  <c:v>-3.12</c:v>
                </c:pt>
                <c:pt idx="19">
                  <c:v>-3.12</c:v>
                </c:pt>
                <c:pt idx="20">
                  <c:v>-3.12</c:v>
                </c:pt>
                <c:pt idx="21">
                  <c:v>-3.12</c:v>
                </c:pt>
                <c:pt idx="22">
                  <c:v>-3.12</c:v>
                </c:pt>
                <c:pt idx="23">
                  <c:v>-3.12</c:v>
                </c:pt>
                <c:pt idx="24">
                  <c:v>-3.12</c:v>
                </c:pt>
                <c:pt idx="25">
                  <c:v>-3.12</c:v>
                </c:pt>
                <c:pt idx="26">
                  <c:v>-3.12</c:v>
                </c:pt>
                <c:pt idx="27">
                  <c:v>-3.12</c:v>
                </c:pt>
                <c:pt idx="28">
                  <c:v>-3.12</c:v>
                </c:pt>
              </c:numCache>
            </c:numRef>
          </c:xVal>
          <c:yVal>
            <c:numRef>
              <c:f>Sheet1!$C$2:$C$30</c:f>
              <c:numCache>
                <c:formatCode>General</c:formatCode>
                <c:ptCount val="29"/>
                <c:pt idx="0">
                  <c:v>29</c:v>
                </c:pt>
                <c:pt idx="1">
                  <c:v>28</c:v>
                </c:pt>
                <c:pt idx="2">
                  <c:v>27</c:v>
                </c:pt>
                <c:pt idx="3">
                  <c:v>26</c:v>
                </c:pt>
                <c:pt idx="4">
                  <c:v>25</c:v>
                </c:pt>
                <c:pt idx="5">
                  <c:v>24</c:v>
                </c:pt>
                <c:pt idx="6">
                  <c:v>23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15</c:v>
                </c:pt>
                <c:pt idx="15">
                  <c:v>14</c:v>
                </c:pt>
                <c:pt idx="16">
                  <c:v>13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3393-4451-B448-1289AD5F6BE3}"/>
            </c:ext>
          </c:extLst>
        </c:ser>
        <c:ser>
          <c:idx val="2"/>
          <c:order val="1"/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Sheet1!$G$2:$G$31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xVal>
          <c:yVal>
            <c:numRef>
              <c:f>Sheet1!$F$2:$F$31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3393-4451-B448-1289AD5F6BE3}"/>
            </c:ext>
          </c:extLst>
        </c:ser>
        <c:ser>
          <c:idx val="0"/>
          <c:order val="2"/>
          <c:tx>
            <c:v>Effect Sizes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7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3393-4451-B448-1289AD5F6BE3}"/>
              </c:ext>
            </c:extLst>
          </c:dPt>
          <c:dPt>
            <c:idx val="1"/>
            <c:marker>
              <c:symbol val="circle"/>
              <c:size val="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3393-4451-B448-1289AD5F6BE3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3393-4451-B448-1289AD5F6BE3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3393-4451-B448-1289AD5F6BE3}"/>
              </c:ext>
            </c:extLst>
          </c:dPt>
          <c:dPt>
            <c:idx val="4"/>
            <c:marker>
              <c:symbol val="circle"/>
              <c:size val="7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3393-4451-B448-1289AD5F6BE3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3393-4451-B448-1289AD5F6BE3}"/>
              </c:ext>
            </c:extLst>
          </c:dPt>
          <c:dPt>
            <c:idx val="6"/>
            <c:marker>
              <c:symbol val="circle"/>
              <c:size val="1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3393-4451-B448-1289AD5F6BE3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3393-4451-B448-1289AD5F6BE3}"/>
              </c:ext>
            </c:extLst>
          </c:dPt>
          <c:dPt>
            <c:idx val="8"/>
            <c:marker>
              <c:symbol val="circle"/>
              <c:size val="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7-3393-4451-B448-1289AD5F6BE3}"/>
              </c:ext>
            </c:extLst>
          </c:dPt>
          <c:dPt>
            <c:idx val="9"/>
            <c:marker>
              <c:symbol val="circle"/>
              <c:size val="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3393-4451-B448-1289AD5F6BE3}"/>
              </c:ext>
            </c:extLst>
          </c:dPt>
          <c:dPt>
            <c:idx val="10"/>
            <c:marker>
              <c:symbol val="circle"/>
              <c:size val="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9-3393-4451-B448-1289AD5F6BE3}"/>
              </c:ext>
            </c:extLst>
          </c:dPt>
          <c:dPt>
            <c:idx val="11"/>
            <c:marker>
              <c:symbol val="circle"/>
              <c:size val="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A-3393-4451-B448-1289AD5F6BE3}"/>
              </c:ext>
            </c:extLst>
          </c:dPt>
          <c:dPt>
            <c:idx val="12"/>
            <c:marker>
              <c:symbol val="circle"/>
              <c:size val="58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B-3393-4451-B448-1289AD5F6BE3}"/>
              </c:ext>
            </c:extLst>
          </c:dPt>
          <c:dPt>
            <c:idx val="13"/>
            <c:marker>
              <c:symbol val="circle"/>
              <c:size val="15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C-3393-4451-B448-1289AD5F6BE3}"/>
              </c:ext>
            </c:extLst>
          </c:dPt>
          <c:dPt>
            <c:idx val="14"/>
            <c:marker>
              <c:symbol val="circle"/>
              <c:size val="1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D-3393-4451-B448-1289AD5F6BE3}"/>
              </c:ext>
            </c:extLst>
          </c:dPt>
          <c:dPt>
            <c:idx val="15"/>
            <c:marker>
              <c:symbol val="circle"/>
              <c:size val="1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E-3393-4451-B448-1289AD5F6BE3}"/>
              </c:ext>
            </c:extLst>
          </c:dPt>
          <c:dPt>
            <c:idx val="16"/>
            <c:marker>
              <c:symbol val="circle"/>
              <c:size val="7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F-3393-4451-B448-1289AD5F6BE3}"/>
              </c:ext>
            </c:extLst>
          </c:dPt>
          <c:dPt>
            <c:idx val="17"/>
            <c:marker>
              <c:symbol val="circle"/>
              <c:size val="17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0-3393-4451-B448-1289AD5F6BE3}"/>
              </c:ext>
            </c:extLst>
          </c:dPt>
          <c:dPt>
            <c:idx val="19"/>
            <c:marker>
              <c:symbol val="dot"/>
              <c:size val="2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1-3393-4451-B448-1289AD5F6BE3}"/>
              </c:ext>
            </c:extLst>
          </c:dPt>
          <c:dPt>
            <c:idx val="20"/>
            <c:marker>
              <c:symbol val="circle"/>
              <c:size val="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2-3393-4451-B448-1289AD5F6BE3}"/>
              </c:ext>
            </c:extLst>
          </c:dPt>
          <c:dPt>
            <c:idx val="21"/>
            <c:marker>
              <c:symbol val="circle"/>
              <c:size val="3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3-3393-4451-B448-1289AD5F6BE3}"/>
              </c:ext>
            </c:extLst>
          </c:dPt>
          <c:dPt>
            <c:idx val="22"/>
            <c:marker>
              <c:symbol val="circle"/>
              <c:size val="11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4-3393-4451-B448-1289AD5F6BE3}"/>
              </c:ext>
            </c:extLst>
          </c:dPt>
          <c:dPt>
            <c:idx val="23"/>
            <c:marker>
              <c:symbol val="circle"/>
              <c:size val="1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5-3393-4451-B448-1289AD5F6BE3}"/>
              </c:ext>
            </c:extLst>
          </c:dPt>
          <c:dPt>
            <c:idx val="24"/>
            <c:marker>
              <c:symbol val="circle"/>
              <c:size val="16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6-3393-4451-B448-1289AD5F6BE3}"/>
              </c:ext>
            </c:extLst>
          </c:dPt>
          <c:dPt>
            <c:idx val="25"/>
            <c:marker>
              <c:symbol val="circle"/>
              <c:size val="2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7-3393-4451-B448-1289AD5F6BE3}"/>
              </c:ext>
            </c:extLst>
          </c:dPt>
          <c:dPt>
            <c:idx val="26"/>
            <c:marker>
              <c:symbol val="circle"/>
              <c:size val="4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8-3393-4451-B448-1289AD5F6BE3}"/>
              </c:ext>
            </c:extLst>
          </c:dPt>
          <c:dPt>
            <c:idx val="28"/>
            <c:marker>
              <c:symbol val="diamond"/>
              <c:size val="30"/>
              <c:spPr>
                <a:solidFill>
                  <a:schemeClr val="tx1">
                    <a:alpha val="7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9-3393-4451-B448-1289AD5F6BE3}"/>
              </c:ext>
            </c:extLst>
          </c:dPt>
          <c:dLbls>
            <c:dLbl>
              <c:idx val="0"/>
              <c:tx>
                <c:strRef>
                  <c:f>Probability!$E$2</c:f>
                  <c:strCache>
                    <c:ptCount val="1"/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{926437C0-3FE7-4CA9-97CD-6D465C6B6E4E}</c15:txfldGUID>
                      <c15:f>Probability!$E$2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3393-4451-B448-1289AD5F6BE3}"/>
                </c:ext>
              </c:extLst>
            </c:dLbl>
            <c:dLbl>
              <c:idx val="1"/>
              <c:tx>
                <c:strRef>
                  <c:f>Probability!$E$3</c:f>
                  <c:strCache>
                    <c:ptCount val="1"/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{844180C6-676E-4052-BB2B-C0BF18DA2978}</c15:txfldGUID>
                      <c15:f>Probability!$E$3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3393-4451-B448-1289AD5F6BE3}"/>
                </c:ext>
              </c:extLst>
            </c:dLbl>
            <c:dLbl>
              <c:idx val="2"/>
              <c:tx>
                <c:strRef>
                  <c:f>Probability!$E$4</c:f>
                  <c:strCache>
                    <c:ptCount val="1"/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{9F09C212-4C15-4F92-8DFB-C31F88545C2A}</c15:txfldGUID>
                      <c15:f>Probability!$E$4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3393-4451-B448-1289AD5F6BE3}"/>
                </c:ext>
              </c:extLst>
            </c:dLbl>
            <c:dLbl>
              <c:idx val="3"/>
              <c:tx>
                <c:strRef>
                  <c:f>Probability!$E$5</c:f>
                  <c:strCache>
                    <c:ptCount val="1"/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{80864F63-A056-49AF-B84E-6DDF1EB96136}</c15:txfldGUID>
                      <c15:f>Probability!$E$5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3393-4451-B448-1289AD5F6BE3}"/>
                </c:ext>
              </c:extLst>
            </c:dLbl>
            <c:dLbl>
              <c:idx val="4"/>
              <c:tx>
                <c:strRef>
                  <c:f>Probability!$E$6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{55A53509-DAAA-4D9A-B2DF-3B104FC1D12D}</c15:txfldGUID>
                      <c15:f>Probability!$E$6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3393-4451-B448-1289AD5F6BE3}"/>
                </c:ext>
              </c:extLst>
            </c:dLbl>
            <c:dLbl>
              <c:idx val="5"/>
              <c:tx>
                <c:strRef>
                  <c:f>Probability!$E$7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{49AE6F97-A180-4662-A158-C30EBE7F1A1B}</c15:txfldGUID>
                      <c15:f>Probability!$E$7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4-3393-4451-B448-1289AD5F6BE3}"/>
                </c:ext>
              </c:extLst>
            </c:dLbl>
            <c:dLbl>
              <c:idx val="6"/>
              <c:tx>
                <c:strRef>
                  <c:f>Probability!$E$8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{5D0A572F-8EA3-4327-BBC4-3C8F4E192B1D}</c15:txfldGUID>
                      <c15:f>Probability!$E$8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5-3393-4451-B448-1289AD5F6BE3}"/>
                </c:ext>
              </c:extLst>
            </c:dLbl>
            <c:dLbl>
              <c:idx val="7"/>
              <c:tx>
                <c:strRef>
                  <c:f>Probability!$E$9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{B99E7F97-9918-44AA-B8F1-A7F1B143DF62}</c15:txfldGUID>
                      <c15:f>Probability!$E$9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3393-4451-B448-1289AD5F6BE3}"/>
                </c:ext>
              </c:extLst>
            </c:dLbl>
            <c:dLbl>
              <c:idx val="8"/>
              <c:tx>
                <c:strRef>
                  <c:f>Probability!$E$10</c:f>
                  <c:strCache>
                    <c:ptCount val="1"/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{BE4C3EB7-AFDE-49CA-AC7F-E05FE24D348C}</c15:txfldGUID>
                      <c15:f>Probability!$E$10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7-3393-4451-B448-1289AD5F6BE3}"/>
                </c:ext>
              </c:extLst>
            </c:dLbl>
            <c:dLbl>
              <c:idx val="9"/>
              <c:tx>
                <c:strRef>
                  <c:f>Probability!$E$11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{64FACC37-3B22-4703-BD85-AFF288AA030C}</c15:txfldGUID>
                      <c15:f>Probability!$E$11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8-3393-4451-B448-1289AD5F6BE3}"/>
                </c:ext>
              </c:extLst>
            </c:dLbl>
            <c:dLbl>
              <c:idx val="10"/>
              <c:tx>
                <c:strRef>
                  <c:f>Probability!$E$12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{C5CF5521-2938-4786-A07E-8D5634EE50ED}</c15:txfldGUID>
                      <c15:f>Probability!$E$12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9-3393-4451-B448-1289AD5F6BE3}"/>
                </c:ext>
              </c:extLst>
            </c:dLbl>
            <c:dLbl>
              <c:idx val="11"/>
              <c:tx>
                <c:strRef>
                  <c:f>Probability!$E$13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{A4083056-8138-400A-8EB5-8B9077B0A0C8}</c15:txfldGUID>
                      <c15:f>Probability!$E$13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A-3393-4451-B448-1289AD5F6BE3}"/>
                </c:ext>
              </c:extLst>
            </c:dLbl>
            <c:dLbl>
              <c:idx val="12"/>
              <c:tx>
                <c:strRef>
                  <c:f>Probability!$E$14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{FD9BE889-DF23-4BBC-BE92-C1644CD1C08F}</c15:txfldGUID>
                      <c15:f>Probability!$E$14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B-3393-4451-B448-1289AD5F6BE3}"/>
                </c:ext>
              </c:extLst>
            </c:dLbl>
            <c:dLbl>
              <c:idx val="13"/>
              <c:tx>
                <c:strRef>
                  <c:f>Probability!$E$15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{44F7F013-3489-4F12-96A3-8396914CDBB4}</c15:txfldGUID>
                      <c15:f>Probability!$E$15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C-3393-4451-B448-1289AD5F6BE3}"/>
                </c:ext>
              </c:extLst>
            </c:dLbl>
            <c:dLbl>
              <c:idx val="14"/>
              <c:tx>
                <c:strRef>
                  <c:f>Probability!$E$16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{EB8B224C-E07E-4A97-BE1B-A7BDF74682E9}</c15:txfldGUID>
                      <c15:f>Probability!$E$16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D-3393-4451-B448-1289AD5F6BE3}"/>
                </c:ext>
              </c:extLst>
            </c:dLbl>
            <c:dLbl>
              <c:idx val="15"/>
              <c:tx>
                <c:strRef>
                  <c:f>Probability!$E$17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{9CCEB1E4-F2DA-449A-95BE-26BB2F529263}</c15:txfldGUID>
                      <c15:f>Probability!$E$17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E-3393-4451-B448-1289AD5F6BE3}"/>
                </c:ext>
              </c:extLst>
            </c:dLbl>
            <c:dLbl>
              <c:idx val="16"/>
              <c:tx>
                <c:strRef>
                  <c:f>Probability!$E$18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{7DE1FF98-F06A-49E3-8594-73B4A16A67FE}</c15:txfldGUID>
                      <c15:f>Probability!$E$18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F-3393-4451-B448-1289AD5F6BE3}"/>
                </c:ext>
              </c:extLst>
            </c:dLbl>
            <c:dLbl>
              <c:idx val="17"/>
              <c:tx>
                <c:strRef>
                  <c:f>Probability!$E$19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{75ABAC69-1107-498C-BB48-E5FAFB114392}</c15:txfldGUID>
                      <c15:f>Probability!$E$19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0-3393-4451-B448-1289AD5F6BE3}"/>
                </c:ext>
              </c:extLst>
            </c:dLbl>
            <c:dLbl>
              <c:idx val="18"/>
              <c:tx>
                <c:strRef>
                  <c:f>Probability!$E$20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{BB5DD20C-4D6A-4431-BE84-9E3B0C5E8256}</c15:txfldGUID>
                      <c15:f>Probability!$E$20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A-3393-4451-B448-1289AD5F6BE3}"/>
                </c:ext>
              </c:extLst>
            </c:dLbl>
            <c:dLbl>
              <c:idx val="19"/>
              <c:tx>
                <c:strRef>
                  <c:f>Probability!$E$21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{64E95AF9-3842-452C-8C54-CE18428B91A3}</c15:txfldGUID>
                      <c15:f>Probability!$E$21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3393-4451-B448-1289AD5F6BE3}"/>
                </c:ext>
              </c:extLst>
            </c:dLbl>
            <c:dLbl>
              <c:idx val="20"/>
              <c:tx>
                <c:strRef>
                  <c:f>Probability!$E$22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{DFDC4C20-F192-4AA1-9AAA-8FACE9AB5BF7}</c15:txfldGUID>
                      <c15:f>Probability!$E$22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2-3393-4451-B448-1289AD5F6BE3}"/>
                </c:ext>
              </c:extLst>
            </c:dLbl>
            <c:dLbl>
              <c:idx val="21"/>
              <c:tx>
                <c:strRef>
                  <c:f>Probability!$E$23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{B7DE4E63-0350-4038-9032-38DD2AB3E4EB}</c15:txfldGUID>
                      <c15:f>Probability!$E$23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3-3393-4451-B448-1289AD5F6BE3}"/>
                </c:ext>
              </c:extLst>
            </c:dLbl>
            <c:dLbl>
              <c:idx val="22"/>
              <c:tx>
                <c:strRef>
                  <c:f>Probability!$E$24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{8085E6E2-C0D5-4683-9E0E-0015354359C7}</c15:txfldGUID>
                      <c15:f>Probability!$E$24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4-3393-4451-B448-1289AD5F6BE3}"/>
                </c:ext>
              </c:extLst>
            </c:dLbl>
            <c:dLbl>
              <c:idx val="23"/>
              <c:tx>
                <c:strRef>
                  <c:f>Probability!$E$25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{891261D1-114B-480A-BB09-EEF2E7C789F1}</c15:txfldGUID>
                      <c15:f>Probability!$E$25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5-3393-4451-B448-1289AD5F6BE3}"/>
                </c:ext>
              </c:extLst>
            </c:dLbl>
            <c:dLbl>
              <c:idx val="24"/>
              <c:tx>
                <c:strRef>
                  <c:f>Probability!$E$26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{4AA25D5E-EE0B-4232-80B0-336F926054FC}</c15:txfldGUID>
                      <c15:f>Probability!$E$26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6-3393-4451-B448-1289AD5F6BE3}"/>
                </c:ext>
              </c:extLst>
            </c:dLbl>
            <c:dLbl>
              <c:idx val="25"/>
              <c:tx>
                <c:strRef>
                  <c:f>Probability!$E$27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{B5FCB4D1-E691-475A-A142-A6CEDA716841}</c15:txfldGUID>
                      <c15:f>Probability!$E$27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7-3393-4451-B448-1289AD5F6BE3}"/>
                </c:ext>
              </c:extLst>
            </c:dLbl>
            <c:dLbl>
              <c:idx val="26"/>
              <c:tx>
                <c:strRef>
                  <c:f>Probability!$E$28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{092CDE80-30E0-4677-87B2-980F9608737A}</c15:txfldGUID>
                      <c15:f>Probability!$E$28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8-3393-4451-B448-1289AD5F6BE3}"/>
                </c:ext>
              </c:extLst>
            </c:dLbl>
            <c:dLbl>
              <c:idx val="27"/>
              <c:tx>
                <c:strRef>
                  <c:f>Probability!$E$29</c:f>
                  <c:strCache>
                    <c:ptCount val="1"/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{DD649321-593C-4298-ADE2-2E116AF41328}</c15:txfldGUID>
                      <c15:f>Probability!$E$29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B-3393-4451-B448-1289AD5F6BE3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AA9F7414-3DD9-487B-9731-EDEF25C54A90}" type="CELLREF">
                      <a:rPr lang="en-US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{AA9F7414-3DD9-487B-9731-EDEF25C54A90}</c15:txfldGUID>
                      <c15:f>Probability!$E$1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9-3393-4451-B448-1289AD5F6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x"/>
            <c:errBarType val="both"/>
            <c:errValType val="cust"/>
            <c:noEndCap val="1"/>
            <c:plus>
              <c:numRef>
                <c:f>Probability!$H$2:$H$30</c:f>
                <c:numCache>
                  <c:formatCode>General</c:formatCode>
                  <c:ptCount val="29"/>
                  <c:pt idx="0">
                    <c:v>0.79458116702984449</c:v>
                  </c:pt>
                  <c:pt idx="1">
                    <c:v>1.6540998690561564</c:v>
                  </c:pt>
                  <c:pt idx="2">
                    <c:v>0.80792288860967043</c:v>
                  </c:pt>
                  <c:pt idx="3">
                    <c:v>1.1027544694819129</c:v>
                  </c:pt>
                  <c:pt idx="4">
                    <c:v>1.2168263544202165</c:v>
                  </c:pt>
                  <c:pt idx="5">
                    <c:v>1.1206074741456578</c:v>
                  </c:pt>
                  <c:pt idx="6">
                    <c:v>0.76200763262837989</c:v>
                  </c:pt>
                  <c:pt idx="7">
                    <c:v>1.0890444333349203</c:v>
                  </c:pt>
                  <c:pt idx="8">
                    <c:v>1.265831622677241</c:v>
                  </c:pt>
                  <c:pt idx="9">
                    <c:v>2.0276264363825112</c:v>
                  </c:pt>
                  <c:pt idx="10">
                    <c:v>1.7461067804945059</c:v>
                  </c:pt>
                  <c:pt idx="11">
                    <c:v>1.5908917218303185</c:v>
                  </c:pt>
                  <c:pt idx="12">
                    <c:v>9.5080129847100417E-2</c:v>
                  </c:pt>
                  <c:pt idx="13">
                    <c:v>0.74932381573459661</c:v>
                  </c:pt>
                  <c:pt idx="14">
                    <c:v>0.82994840741720755</c:v>
                  </c:pt>
                  <c:pt idx="15">
                    <c:v>0.82558589837439456</c:v>
                  </c:pt>
                  <c:pt idx="16">
                    <c:v>1.2046235970299111</c:v>
                  </c:pt>
                  <c:pt idx="17">
                    <c:v>0.71378551409533442</c:v>
                  </c:pt>
                  <c:pt idx="18">
                    <c:v>1.3820181746651055</c:v>
                  </c:pt>
                  <c:pt idx="19">
                    <c:v>2.9790829111040642</c:v>
                  </c:pt>
                  <c:pt idx="20">
                    <c:v>1.6828394807434004</c:v>
                  </c:pt>
                  <c:pt idx="21">
                    <c:v>1.8000850221465989</c:v>
                  </c:pt>
                  <c:pt idx="22">
                    <c:v>0.94955416724437858</c:v>
                  </c:pt>
                  <c:pt idx="23">
                    <c:v>0.7176052768293536</c:v>
                  </c:pt>
                  <c:pt idx="24">
                    <c:v>0.73683855086120198</c:v>
                  </c:pt>
                  <c:pt idx="25">
                    <c:v>0.61164598906498102</c:v>
                  </c:pt>
                  <c:pt idx="26">
                    <c:v>1.6641301724231885</c:v>
                  </c:pt>
                  <c:pt idx="28">
                    <c:v>0.19610735572322666</c:v>
                  </c:pt>
                </c:numCache>
              </c:numRef>
            </c:plus>
            <c:minus>
              <c:numRef>
                <c:f>Probability!$H$2:$H$30</c:f>
                <c:numCache>
                  <c:formatCode>General</c:formatCode>
                  <c:ptCount val="29"/>
                  <c:pt idx="0">
                    <c:v>0.79458116702984449</c:v>
                  </c:pt>
                  <c:pt idx="1">
                    <c:v>1.6540998690561564</c:v>
                  </c:pt>
                  <c:pt idx="2">
                    <c:v>0.80792288860967043</c:v>
                  </c:pt>
                  <c:pt idx="3">
                    <c:v>1.1027544694819129</c:v>
                  </c:pt>
                  <c:pt idx="4">
                    <c:v>1.2168263544202165</c:v>
                  </c:pt>
                  <c:pt idx="5">
                    <c:v>1.1206074741456578</c:v>
                  </c:pt>
                  <c:pt idx="6">
                    <c:v>0.76200763262837989</c:v>
                  </c:pt>
                  <c:pt idx="7">
                    <c:v>1.0890444333349203</c:v>
                  </c:pt>
                  <c:pt idx="8">
                    <c:v>1.265831622677241</c:v>
                  </c:pt>
                  <c:pt idx="9">
                    <c:v>2.0276264363825112</c:v>
                  </c:pt>
                  <c:pt idx="10">
                    <c:v>1.7461067804945059</c:v>
                  </c:pt>
                  <c:pt idx="11">
                    <c:v>1.5908917218303185</c:v>
                  </c:pt>
                  <c:pt idx="12">
                    <c:v>9.5080129847100417E-2</c:v>
                  </c:pt>
                  <c:pt idx="13">
                    <c:v>0.74932381573459661</c:v>
                  </c:pt>
                  <c:pt idx="14">
                    <c:v>0.82994840741720755</c:v>
                  </c:pt>
                  <c:pt idx="15">
                    <c:v>0.82558589837439456</c:v>
                  </c:pt>
                  <c:pt idx="16">
                    <c:v>1.2046235970299111</c:v>
                  </c:pt>
                  <c:pt idx="17">
                    <c:v>0.71378551409533442</c:v>
                  </c:pt>
                  <c:pt idx="18">
                    <c:v>1.3820181746651055</c:v>
                  </c:pt>
                  <c:pt idx="19">
                    <c:v>2.9790829111040642</c:v>
                  </c:pt>
                  <c:pt idx="20">
                    <c:v>1.6828394807434004</c:v>
                  </c:pt>
                  <c:pt idx="21">
                    <c:v>1.8000850221465989</c:v>
                  </c:pt>
                  <c:pt idx="22">
                    <c:v>0.94955416724437858</c:v>
                  </c:pt>
                  <c:pt idx="23">
                    <c:v>0.7176052768293536</c:v>
                  </c:pt>
                  <c:pt idx="24">
                    <c:v>0.73683855086120198</c:v>
                  </c:pt>
                  <c:pt idx="25">
                    <c:v>0.61164598906498102</c:v>
                  </c:pt>
                  <c:pt idx="26">
                    <c:v>1.6641301724231885</c:v>
                  </c:pt>
                  <c:pt idx="28">
                    <c:v>0.19610735572322666</c:v>
                  </c:pt>
                </c:numCache>
              </c:numRef>
            </c:minus>
            <c:spPr>
              <a:noFill/>
              <a:ln w="476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Sheet1!$D$2:$D$30</c:f>
              <c:numCache>
                <c:formatCode>General</c:formatCode>
                <c:ptCount val="29"/>
                <c:pt idx="0">
                  <c:v>1.2104517830964672</c:v>
                </c:pt>
                <c:pt idx="1">
                  <c:v>1.1895840793281842</c:v>
                </c:pt>
                <c:pt idx="2">
                  <c:v>0.73966720393878227</c:v>
                </c:pt>
                <c:pt idx="3">
                  <c:v>0.19912867719511312</c:v>
                </c:pt>
                <c:pt idx="4">
                  <c:v>0.37903185500828196</c:v>
                </c:pt>
                <c:pt idx="5">
                  <c:v>0.25131443091204198</c:v>
                </c:pt>
                <c:pt idx="6">
                  <c:v>-0.41238555527020776</c:v>
                </c:pt>
                <c:pt idx="7">
                  <c:v>0.15415068144113855</c:v>
                </c:pt>
                <c:pt idx="8">
                  <c:v>-0.44368632557353499</c:v>
                </c:pt>
                <c:pt idx="9">
                  <c:v>-3.5091320178658555E-2</c:v>
                </c:pt>
                <c:pt idx="10">
                  <c:v>-1.3499267310820706</c:v>
                </c:pt>
                <c:pt idx="11">
                  <c:v>-0.6359887733784797</c:v>
                </c:pt>
                <c:pt idx="12">
                  <c:v>1.2977981249005975E-2</c:v>
                </c:pt>
                <c:pt idx="13">
                  <c:v>0.70297022521555896</c:v>
                </c:pt>
                <c:pt idx="14">
                  <c:v>0.61310447930530476</c:v>
                </c:pt>
                <c:pt idx="15">
                  <c:v>0.82466041766201104</c:v>
                </c:pt>
                <c:pt idx="16">
                  <c:v>-3.5932009602253415E-2</c:v>
                </c:pt>
                <c:pt idx="17">
                  <c:v>0.26446170341372188</c:v>
                </c:pt>
                <c:pt idx="18">
                  <c:v>0.5658077641070669</c:v>
                </c:pt>
                <c:pt idx="19">
                  <c:v>2.4154781686450804</c:v>
                </c:pt>
                <c:pt idx="20">
                  <c:v>-0.2876820754636677</c:v>
                </c:pt>
                <c:pt idx="21">
                  <c:v>-0.83290913165524416</c:v>
                </c:pt>
                <c:pt idx="22">
                  <c:v>-0.57188588651459493</c:v>
                </c:pt>
                <c:pt idx="23">
                  <c:v>-0.4010107619571654</c:v>
                </c:pt>
                <c:pt idx="24">
                  <c:v>0.11884067845872118</c:v>
                </c:pt>
                <c:pt idx="25">
                  <c:v>-9.2373321098117425E-2</c:v>
                </c:pt>
                <c:pt idx="26">
                  <c:v>0.10821358577317466</c:v>
                </c:pt>
                <c:pt idx="28">
                  <c:v>0.15840058598869119</c:v>
                </c:pt>
              </c:numCache>
            </c:numRef>
          </c:xVal>
          <c:yVal>
            <c:numRef>
              <c:f>Sheet1!$C$2:$C$30</c:f>
              <c:numCache>
                <c:formatCode>General</c:formatCode>
                <c:ptCount val="29"/>
                <c:pt idx="0">
                  <c:v>29</c:v>
                </c:pt>
                <c:pt idx="1">
                  <c:v>28</c:v>
                </c:pt>
                <c:pt idx="2">
                  <c:v>27</c:v>
                </c:pt>
                <c:pt idx="3">
                  <c:v>26</c:v>
                </c:pt>
                <c:pt idx="4">
                  <c:v>25</c:v>
                </c:pt>
                <c:pt idx="5">
                  <c:v>24</c:v>
                </c:pt>
                <c:pt idx="6">
                  <c:v>23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15</c:v>
                </c:pt>
                <c:pt idx="15">
                  <c:v>14</c:v>
                </c:pt>
                <c:pt idx="16">
                  <c:v>13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C-3393-4451-B448-1289AD5F6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107344"/>
        <c:axId val="414106032"/>
      </c:scatterChart>
      <c:valAx>
        <c:axId val="414107344"/>
        <c:scaling>
          <c:orientation val="minMax"/>
          <c:max val="5.5"/>
          <c:min val="-3.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Logged odds-ratio ES and</a:t>
                </a:r>
                <a:r>
                  <a:rPr lang="en-US" sz="2800" baseline="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95% CI</a:t>
                </a:r>
                <a:endParaRPr lang="en-US" sz="2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414106032"/>
        <c:crossesAt val="-3.5"/>
        <c:crossBetween val="midCat"/>
        <c:majorUnit val="0.5"/>
      </c:valAx>
      <c:valAx>
        <c:axId val="414106032"/>
        <c:scaling>
          <c:orientation val="minMax"/>
          <c:max val="29.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Study*</a:t>
                </a:r>
              </a:p>
            </c:rich>
          </c:tx>
          <c:layout>
            <c:manualLayout>
              <c:xMode val="edge"/>
              <c:yMode val="edge"/>
              <c:x val="4.630990956433411E-2"/>
              <c:y val="4.08711784594974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07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rgbClr val="ACA964">
            <a:tint val="66000"/>
            <a:satMod val="160000"/>
          </a:srgbClr>
        </a:gs>
        <a:gs pos="50000">
          <a:srgbClr val="ACA964">
            <a:tint val="44500"/>
            <a:satMod val="160000"/>
          </a:srgbClr>
        </a:gs>
        <a:gs pos="100000">
          <a:schemeClr val="bg1"/>
        </a:gs>
      </a:gsLst>
      <a:lin ang="16200000" scaled="1"/>
      <a:tileRect/>
    </a:gradFill>
    <a:ln w="76200">
      <a:solidFill>
        <a:srgbClr val="363737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518" cy="46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1" tIns="46854" rIns="93711" bIns="46854" numCol="1" anchor="t" anchorCtr="0" compatLnSpc="1">
            <a:prstTxWarp prst="textNoShape">
              <a:avLst/>
            </a:prstTxWarp>
          </a:bodyPr>
          <a:lstStyle>
            <a:lvl1pPr algn="l" defTabSz="93890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557" y="0"/>
            <a:ext cx="3066518" cy="46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1" tIns="46854" rIns="93711" bIns="46854" numCol="1" anchor="t" anchorCtr="0" compatLnSpc="1">
            <a:prstTxWarp prst="textNoShape">
              <a:avLst/>
            </a:prstTxWarp>
          </a:bodyPr>
          <a:lstStyle>
            <a:lvl1pPr algn="r" defTabSz="93890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37634"/>
            <a:ext cx="3066518" cy="46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1" tIns="46854" rIns="93711" bIns="46854" numCol="1" anchor="b" anchorCtr="0" compatLnSpc="1">
            <a:prstTxWarp prst="textNoShape">
              <a:avLst/>
            </a:prstTxWarp>
          </a:bodyPr>
          <a:lstStyle>
            <a:lvl1pPr algn="l" defTabSz="93890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557" y="8937634"/>
            <a:ext cx="3066518" cy="46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1" tIns="46854" rIns="93711" bIns="46854" numCol="1" anchor="b" anchorCtr="0" compatLnSpc="1">
            <a:prstTxWarp prst="textNoShape">
              <a:avLst/>
            </a:prstTxWarp>
          </a:bodyPr>
          <a:lstStyle>
            <a:lvl1pPr algn="r" defTabSz="93890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C5FE1A-6CAA-46B7-9821-D17A6ED51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518" cy="4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0" tIns="46714" rIns="93430" bIns="46714" numCol="1" anchor="t" anchorCtr="0" compatLnSpc="1">
            <a:prstTxWarp prst="textNoShape">
              <a:avLst/>
            </a:prstTxWarp>
          </a:bodyPr>
          <a:lstStyle>
            <a:lvl1pPr algn="l" defTabSz="93569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557" y="0"/>
            <a:ext cx="3066518" cy="4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0" tIns="46714" rIns="93430" bIns="46714" numCol="1" anchor="t" anchorCtr="0" compatLnSpc="1">
            <a:prstTxWarp prst="textNoShape">
              <a:avLst/>
            </a:prstTxWarp>
          </a:bodyPr>
          <a:lstStyle>
            <a:lvl1pPr algn="r" defTabSz="93569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4850"/>
            <a:ext cx="468947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038" y="4457584"/>
            <a:ext cx="5188999" cy="422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0" tIns="46714" rIns="93430" bIns="46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5169"/>
            <a:ext cx="3066518" cy="4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0" tIns="46714" rIns="93430" bIns="46714" numCol="1" anchor="b" anchorCtr="0" compatLnSpc="1">
            <a:prstTxWarp prst="textNoShape">
              <a:avLst/>
            </a:prstTxWarp>
          </a:bodyPr>
          <a:lstStyle>
            <a:lvl1pPr algn="l" defTabSz="93569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557" y="8915169"/>
            <a:ext cx="3066518" cy="4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0" tIns="46714" rIns="93430" bIns="46714" numCol="1" anchor="b" anchorCtr="0" compatLnSpc="1">
            <a:prstTxWarp prst="textNoShape">
              <a:avLst/>
            </a:prstTxWarp>
          </a:bodyPr>
          <a:lstStyle>
            <a:lvl1pPr algn="r" defTabSz="935694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AC3467-9C79-4E55-982E-565DC8EF1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8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1pPr>
    <a:lvl2pPr marL="368935" algn="l" rtl="0" eaLnBrk="0" fontAlgn="base" hangingPunct="0">
      <a:spcBef>
        <a:spcPct val="30000"/>
      </a:spcBef>
      <a:spcAft>
        <a:spcPct val="0"/>
      </a:spcAft>
      <a:defRPr sz="98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737870" algn="l" rtl="0" eaLnBrk="0" fontAlgn="base" hangingPunct="0">
      <a:spcBef>
        <a:spcPct val="30000"/>
      </a:spcBef>
      <a:spcAft>
        <a:spcPct val="0"/>
      </a:spcAft>
      <a:defRPr sz="98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106805" algn="l" rtl="0" eaLnBrk="0" fontAlgn="base" hangingPunct="0">
      <a:spcBef>
        <a:spcPct val="30000"/>
      </a:spcBef>
      <a:spcAft>
        <a:spcPct val="0"/>
      </a:spcAft>
      <a:defRPr sz="98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1475740" algn="l" rtl="0" eaLnBrk="0" fontAlgn="base" hangingPunct="0">
      <a:spcBef>
        <a:spcPct val="30000"/>
      </a:spcBef>
      <a:spcAft>
        <a:spcPct val="0"/>
      </a:spcAft>
      <a:defRPr sz="98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1846310" algn="l" defTabSz="738524" rtl="0" eaLnBrk="1" latinLnBrk="0" hangingPunct="1">
      <a:defRPr sz="980" kern="1200">
        <a:solidFill>
          <a:schemeClr val="tx1"/>
        </a:solidFill>
        <a:latin typeface="+mn-lt"/>
        <a:ea typeface="+mn-ea"/>
        <a:cs typeface="+mn-cs"/>
      </a:defRPr>
    </a:lvl6pPr>
    <a:lvl7pPr marL="2215573" algn="l" defTabSz="738524" rtl="0" eaLnBrk="1" latinLnBrk="0" hangingPunct="1">
      <a:defRPr sz="980" kern="1200">
        <a:solidFill>
          <a:schemeClr val="tx1"/>
        </a:solidFill>
        <a:latin typeface="+mn-lt"/>
        <a:ea typeface="+mn-ea"/>
        <a:cs typeface="+mn-cs"/>
      </a:defRPr>
    </a:lvl7pPr>
    <a:lvl8pPr marL="2584835" algn="l" defTabSz="738524" rtl="0" eaLnBrk="1" latinLnBrk="0" hangingPunct="1">
      <a:defRPr sz="980" kern="1200">
        <a:solidFill>
          <a:schemeClr val="tx1"/>
        </a:solidFill>
        <a:latin typeface="+mn-lt"/>
        <a:ea typeface="+mn-ea"/>
        <a:cs typeface="+mn-cs"/>
      </a:defRPr>
    </a:lvl8pPr>
    <a:lvl9pPr marL="2954097" algn="l" defTabSz="738524" rtl="0" eaLnBrk="1" latinLnBrk="0" hangingPunct="1">
      <a:defRPr sz="9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A7C27-28CF-4E10-AC5A-ED3F8303D0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4850"/>
            <a:ext cx="4689475" cy="35179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7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5673"/>
            <a:ext cx="37307520" cy="7055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205"/>
            <a:ext cx="30723840" cy="8413596"/>
          </a:xfrm>
        </p:spPr>
        <p:txBody>
          <a:bodyPr/>
          <a:lstStyle>
            <a:lvl1pPr marL="0" indent="0" algn="ctr">
              <a:buNone/>
              <a:defRPr/>
            </a:lvl1pPr>
            <a:lvl2pPr marL="351661" indent="0" algn="ctr">
              <a:buNone/>
              <a:defRPr/>
            </a:lvl2pPr>
            <a:lvl3pPr marL="703321" indent="0" algn="ctr">
              <a:buNone/>
              <a:defRPr/>
            </a:lvl3pPr>
            <a:lvl4pPr marL="1054982" indent="0" algn="ctr">
              <a:buNone/>
              <a:defRPr/>
            </a:lvl4pPr>
            <a:lvl5pPr marL="1406642" indent="0" algn="ctr">
              <a:buNone/>
              <a:defRPr/>
            </a:lvl5pPr>
            <a:lvl6pPr marL="1758303" indent="0" algn="ctr">
              <a:buNone/>
              <a:defRPr/>
            </a:lvl6pPr>
            <a:lvl7pPr marL="2109963" indent="0" algn="ctr">
              <a:buNone/>
              <a:defRPr/>
            </a:lvl7pPr>
            <a:lvl8pPr marL="2461625" indent="0" algn="ctr">
              <a:buNone/>
              <a:defRPr/>
            </a:lvl8pPr>
            <a:lvl9pPr marL="281328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96509" y="5"/>
            <a:ext cx="9549384" cy="268828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5309" y="5"/>
            <a:ext cx="28504896" cy="268828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472"/>
            <a:ext cx="37307520" cy="6538797"/>
          </a:xfrm>
        </p:spPr>
        <p:txBody>
          <a:bodyPr anchor="t"/>
          <a:lstStyle>
            <a:lvl1pPr algn="l">
              <a:defRPr sz="30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572"/>
            <a:ext cx="37307520" cy="72009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51661" indent="0">
              <a:buNone/>
              <a:defRPr sz="1333"/>
            </a:lvl2pPr>
            <a:lvl3pPr marL="703321" indent="0">
              <a:buNone/>
              <a:defRPr sz="1200"/>
            </a:lvl3pPr>
            <a:lvl4pPr marL="1054982" indent="0">
              <a:buNone/>
              <a:defRPr sz="1067"/>
            </a:lvl4pPr>
            <a:lvl5pPr marL="1406642" indent="0">
              <a:buNone/>
              <a:defRPr sz="1067"/>
            </a:lvl5pPr>
            <a:lvl6pPr marL="1758303" indent="0">
              <a:buNone/>
              <a:defRPr sz="1067"/>
            </a:lvl6pPr>
            <a:lvl7pPr marL="2109963" indent="0">
              <a:buNone/>
              <a:defRPr sz="1067"/>
            </a:lvl7pPr>
            <a:lvl8pPr marL="2461625" indent="0">
              <a:buNone/>
              <a:defRPr sz="1067"/>
            </a:lvl8pPr>
            <a:lvl9pPr marL="2813286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9900" y="7132602"/>
            <a:ext cx="18579085" cy="1975020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65285" y="7132602"/>
            <a:ext cx="18580608" cy="1975020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63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4" y="7368173"/>
            <a:ext cx="19392901" cy="3070767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1661" indent="0">
              <a:buNone/>
              <a:defRPr sz="1600" b="1"/>
            </a:lvl2pPr>
            <a:lvl3pPr marL="703321" indent="0">
              <a:buNone/>
              <a:defRPr sz="1333" b="1"/>
            </a:lvl3pPr>
            <a:lvl4pPr marL="1054982" indent="0">
              <a:buNone/>
              <a:defRPr sz="1200" b="1"/>
            </a:lvl4pPr>
            <a:lvl5pPr marL="1406642" indent="0">
              <a:buNone/>
              <a:defRPr sz="1200" b="1"/>
            </a:lvl5pPr>
            <a:lvl6pPr marL="1758303" indent="0">
              <a:buNone/>
              <a:defRPr sz="1200" b="1"/>
            </a:lvl6pPr>
            <a:lvl7pPr marL="2109963" indent="0">
              <a:buNone/>
              <a:defRPr sz="1200" b="1"/>
            </a:lvl7pPr>
            <a:lvl8pPr marL="2461625" indent="0">
              <a:buNone/>
              <a:defRPr sz="1200" b="1"/>
            </a:lvl8pPr>
            <a:lvl9pPr marL="281328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4" y="10438938"/>
            <a:ext cx="19392901" cy="18966831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173"/>
            <a:ext cx="19400520" cy="3070767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1661" indent="0">
              <a:buNone/>
              <a:defRPr sz="1600" b="1"/>
            </a:lvl2pPr>
            <a:lvl3pPr marL="703321" indent="0">
              <a:buNone/>
              <a:defRPr sz="1333" b="1"/>
            </a:lvl3pPr>
            <a:lvl4pPr marL="1054982" indent="0">
              <a:buNone/>
              <a:defRPr sz="1200" b="1"/>
            </a:lvl4pPr>
            <a:lvl5pPr marL="1406642" indent="0">
              <a:buNone/>
              <a:defRPr sz="1200" b="1"/>
            </a:lvl5pPr>
            <a:lvl6pPr marL="1758303" indent="0">
              <a:buNone/>
              <a:defRPr sz="1200" b="1"/>
            </a:lvl6pPr>
            <a:lvl7pPr marL="2109963" indent="0">
              <a:buNone/>
              <a:defRPr sz="1200" b="1"/>
            </a:lvl7pPr>
            <a:lvl8pPr marL="2461625" indent="0">
              <a:buNone/>
              <a:defRPr sz="1200" b="1"/>
            </a:lvl8pPr>
            <a:lvl9pPr marL="281328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8938"/>
            <a:ext cx="19400520" cy="18966831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271"/>
            <a:ext cx="14439901" cy="557839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271"/>
            <a:ext cx="24536400" cy="28095498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669"/>
            <a:ext cx="14439901" cy="22517100"/>
          </a:xfrm>
        </p:spPr>
        <p:txBody>
          <a:bodyPr/>
          <a:lstStyle>
            <a:lvl1pPr marL="0" indent="0">
              <a:buNone/>
              <a:defRPr sz="1067"/>
            </a:lvl1pPr>
            <a:lvl2pPr marL="351661" indent="0">
              <a:buNone/>
              <a:defRPr sz="933"/>
            </a:lvl2pPr>
            <a:lvl3pPr marL="703321" indent="0">
              <a:buNone/>
              <a:defRPr sz="800"/>
            </a:lvl3pPr>
            <a:lvl4pPr marL="1054982" indent="0">
              <a:buNone/>
              <a:defRPr sz="667"/>
            </a:lvl4pPr>
            <a:lvl5pPr marL="1406642" indent="0">
              <a:buNone/>
              <a:defRPr sz="667"/>
            </a:lvl5pPr>
            <a:lvl6pPr marL="1758303" indent="0">
              <a:buNone/>
              <a:defRPr sz="667"/>
            </a:lvl6pPr>
            <a:lvl7pPr marL="2109963" indent="0">
              <a:buNone/>
              <a:defRPr sz="667"/>
            </a:lvl7pPr>
            <a:lvl8pPr marL="2461625" indent="0">
              <a:buNone/>
              <a:defRPr sz="667"/>
            </a:lvl8pPr>
            <a:lvl9pPr marL="281328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2604"/>
            <a:ext cx="26334720" cy="272089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1137"/>
            <a:ext cx="26334720" cy="19751598"/>
          </a:xfrm>
        </p:spPr>
        <p:txBody>
          <a:bodyPr/>
          <a:lstStyle>
            <a:lvl1pPr marL="0" indent="0">
              <a:buNone/>
              <a:defRPr sz="2400"/>
            </a:lvl1pPr>
            <a:lvl2pPr marL="351661" indent="0">
              <a:buNone/>
              <a:defRPr sz="2133"/>
            </a:lvl2pPr>
            <a:lvl3pPr marL="703321" indent="0">
              <a:buNone/>
              <a:defRPr sz="1867"/>
            </a:lvl3pPr>
            <a:lvl4pPr marL="1054982" indent="0">
              <a:buNone/>
              <a:defRPr sz="1600"/>
            </a:lvl4pPr>
            <a:lvl5pPr marL="1406642" indent="0">
              <a:buNone/>
              <a:defRPr sz="1600"/>
            </a:lvl5pPr>
            <a:lvl6pPr marL="1758303" indent="0">
              <a:buNone/>
              <a:defRPr sz="1600"/>
            </a:lvl6pPr>
            <a:lvl7pPr marL="2109963" indent="0">
              <a:buNone/>
              <a:defRPr sz="1600"/>
            </a:lvl7pPr>
            <a:lvl8pPr marL="2461625" indent="0">
              <a:buNone/>
              <a:defRPr sz="1600"/>
            </a:lvl8pPr>
            <a:lvl9pPr marL="281328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3502"/>
            <a:ext cx="26334720" cy="3862503"/>
          </a:xfrm>
        </p:spPr>
        <p:txBody>
          <a:bodyPr/>
          <a:lstStyle>
            <a:lvl1pPr marL="0" indent="0">
              <a:buNone/>
              <a:defRPr sz="1067"/>
            </a:lvl1pPr>
            <a:lvl2pPr marL="351661" indent="0">
              <a:buNone/>
              <a:defRPr sz="933"/>
            </a:lvl2pPr>
            <a:lvl3pPr marL="703321" indent="0">
              <a:buNone/>
              <a:defRPr sz="800"/>
            </a:lvl3pPr>
            <a:lvl4pPr marL="1054982" indent="0">
              <a:buNone/>
              <a:defRPr sz="667"/>
            </a:lvl4pPr>
            <a:lvl5pPr marL="1406642" indent="0">
              <a:buNone/>
              <a:defRPr sz="667"/>
            </a:lvl5pPr>
            <a:lvl6pPr marL="1758303" indent="0">
              <a:buNone/>
              <a:defRPr sz="667"/>
            </a:lvl6pPr>
            <a:lvl7pPr marL="2109963" indent="0">
              <a:buNone/>
              <a:defRPr sz="667"/>
            </a:lvl7pPr>
            <a:lvl8pPr marL="2461625" indent="0">
              <a:buNone/>
              <a:defRPr sz="667"/>
            </a:lvl8pPr>
            <a:lvl9pPr marL="281328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1" y="0"/>
            <a:ext cx="3730625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2762" tIns="126381" rIns="252762" bIns="1263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0156" y="7131846"/>
            <a:ext cx="37306249" cy="1975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2762" tIns="126381" rIns="252762" bIns="12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69565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+mj-lt"/>
          <a:ea typeface="ＭＳ Ｐゴシック" pitchFamily="-107" charset="-128"/>
          <a:cs typeface="+mj-cs"/>
        </a:defRPr>
      </a:lvl1pPr>
      <a:lvl2pPr algn="ctr" defTabSz="3369565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2pPr>
      <a:lvl3pPr algn="ctr" defTabSz="3369565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3pPr>
      <a:lvl4pPr algn="ctr" defTabSz="3369565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4pPr>
      <a:lvl5pPr algn="ctr" defTabSz="3369565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5pPr>
      <a:lvl6pPr marL="351661" algn="ctr" defTabSz="3370080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</a:defRPr>
      </a:lvl6pPr>
      <a:lvl7pPr marL="703321" algn="ctr" defTabSz="3370080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</a:defRPr>
      </a:lvl7pPr>
      <a:lvl8pPr marL="1054982" algn="ctr" defTabSz="3370080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</a:defRPr>
      </a:lvl8pPr>
      <a:lvl9pPr marL="1406642" algn="ctr" defTabSz="3370080" rtl="0" eaLnBrk="0" fontAlgn="base" hangingPunct="0">
        <a:spcBef>
          <a:spcPct val="0"/>
        </a:spcBef>
        <a:spcAft>
          <a:spcPct val="0"/>
        </a:spcAft>
        <a:defRPr sz="7733">
          <a:solidFill>
            <a:schemeClr val="tx2"/>
          </a:solidFill>
          <a:latin typeface="Times New Roman" pitchFamily="18" charset="0"/>
        </a:defRPr>
      </a:lvl9pPr>
    </p:titleStyle>
    <p:bodyStyle>
      <a:lvl1pPr marL="1263588" indent="-1263588" algn="l" defTabSz="3369565" rtl="0" eaLnBrk="0" fontAlgn="base" hangingPunct="0">
        <a:spcBef>
          <a:spcPct val="20000"/>
        </a:spcBef>
        <a:spcAft>
          <a:spcPct val="0"/>
        </a:spcAft>
        <a:buChar char="•"/>
        <a:defRPr sz="11866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2736714" indent="-1051931" algn="l" defTabSz="3369565" rtl="0" eaLnBrk="0" fontAlgn="base" hangingPunct="0">
        <a:spcBef>
          <a:spcPct val="20000"/>
        </a:spcBef>
        <a:spcAft>
          <a:spcPct val="0"/>
        </a:spcAft>
        <a:buChar char="–"/>
        <a:defRPr sz="10266">
          <a:solidFill>
            <a:schemeClr val="tx1"/>
          </a:solidFill>
          <a:latin typeface="+mn-lt"/>
          <a:ea typeface="ＭＳ Ｐゴシック" pitchFamily="-107" charset="-128"/>
        </a:defRPr>
      </a:lvl2pPr>
      <a:lvl3pPr marL="4211956" indent="-842392" algn="l" defTabSz="3369565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ＭＳ Ｐゴシック" pitchFamily="-107" charset="-128"/>
        </a:defRPr>
      </a:lvl3pPr>
      <a:lvl4pPr marL="5896738" indent="-842392" algn="l" defTabSz="3369565" rtl="0" eaLnBrk="0" fontAlgn="base" hangingPunct="0">
        <a:spcBef>
          <a:spcPct val="20000"/>
        </a:spcBef>
        <a:spcAft>
          <a:spcPct val="0"/>
        </a:spcAft>
        <a:buChar char="–"/>
        <a:defRPr sz="7333">
          <a:solidFill>
            <a:schemeClr val="tx1"/>
          </a:solidFill>
          <a:latin typeface="+mn-lt"/>
          <a:ea typeface="ＭＳ Ｐゴシック" pitchFamily="-107" charset="-128"/>
        </a:defRPr>
      </a:lvl4pPr>
      <a:lvl5pPr marL="7581521" indent="-842392" algn="l" defTabSz="3369565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ＭＳ Ｐゴシック" pitchFamily="-107" charset="-128"/>
        </a:defRPr>
      </a:lvl5pPr>
      <a:lvl6pPr marL="7934343" indent="-842522" algn="l" defTabSz="3370080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</a:defRPr>
      </a:lvl6pPr>
      <a:lvl7pPr marL="8286005" indent="-842522" algn="l" defTabSz="3370080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</a:defRPr>
      </a:lvl7pPr>
      <a:lvl8pPr marL="8637665" indent="-842522" algn="l" defTabSz="3370080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</a:defRPr>
      </a:lvl8pPr>
      <a:lvl9pPr marL="8989325" indent="-842522" algn="l" defTabSz="3370080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51661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703321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54982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406642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758303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109963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461625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813286" algn="l" defTabSz="703321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1"/>
          <p:cNvSpPr>
            <a:spLocks noChangeArrowheads="1"/>
          </p:cNvSpPr>
          <p:nvPr/>
        </p:nvSpPr>
        <p:spPr bwMode="auto">
          <a:xfrm rot="10800000" flipH="1">
            <a:off x="24082592" y="18651818"/>
            <a:ext cx="7928622" cy="13805152"/>
          </a:xfrm>
          <a:prstGeom prst="round1Rect">
            <a:avLst>
              <a:gd name="adj" fmla="val 6821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0336" tIns="35168" rIns="70336" bIns="35168" anchor="ctr"/>
          <a:lstStyle/>
          <a:p>
            <a:endParaRPr lang="en-US" sz="2427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flipH="1">
            <a:off x="11828665" y="4850283"/>
            <a:ext cx="8034132" cy="13805151"/>
          </a:xfrm>
          <a:prstGeom prst="round1Rect">
            <a:avLst>
              <a:gd name="adj" fmla="val 6570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0336" tIns="35168" rIns="70336" bIns="35168" anchor="ctr"/>
          <a:lstStyle/>
          <a:p>
            <a:endParaRPr lang="en-US" sz="2427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825"/>
          <p:cNvSpPr>
            <a:spLocks noChangeArrowheads="1"/>
          </p:cNvSpPr>
          <p:nvPr/>
        </p:nvSpPr>
        <p:spPr bwMode="auto">
          <a:xfrm>
            <a:off x="32611245" y="17970157"/>
            <a:ext cx="10825766" cy="7686569"/>
          </a:xfrm>
          <a:prstGeom prst="roundRect">
            <a:avLst>
              <a:gd name="adj" fmla="val 6673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5532" tIns="32767" rIns="65532" bIns="32767" anchor="ctr"/>
          <a:lstStyle/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1825"/>
          <p:cNvSpPr>
            <a:spLocks noChangeArrowheads="1"/>
          </p:cNvSpPr>
          <p:nvPr/>
        </p:nvSpPr>
        <p:spPr bwMode="auto">
          <a:xfrm>
            <a:off x="32611245" y="13899753"/>
            <a:ext cx="10825766" cy="3466737"/>
          </a:xfrm>
          <a:prstGeom prst="roundRect">
            <a:avLst>
              <a:gd name="adj" fmla="val 14342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5532" tIns="32767" rIns="65532" bIns="32767" anchor="ctr"/>
          <a:lstStyle/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825"/>
          <p:cNvSpPr>
            <a:spLocks noChangeArrowheads="1"/>
          </p:cNvSpPr>
          <p:nvPr/>
        </p:nvSpPr>
        <p:spPr bwMode="auto">
          <a:xfrm>
            <a:off x="32611246" y="4850285"/>
            <a:ext cx="10825766" cy="8445799"/>
          </a:xfrm>
          <a:prstGeom prst="roundRect">
            <a:avLst>
              <a:gd name="adj" fmla="val 7612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5532" tIns="32767" rIns="65532" bIns="32767" anchor="ctr"/>
          <a:lstStyle/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51834" y="4850286"/>
            <a:ext cx="10825766" cy="13801532"/>
          </a:xfrm>
          <a:prstGeom prst="roundRect">
            <a:avLst>
              <a:gd name="adj" fmla="val 4936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0336" tIns="35168" rIns="70336" bIns="35168" anchor="ctr"/>
          <a:lstStyle/>
          <a:p>
            <a:endParaRPr lang="en-US" sz="2427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6257" y="28446"/>
            <a:ext cx="43891200" cy="2973122"/>
          </a:xfrm>
          <a:noFill/>
        </p:spPr>
        <p:txBody>
          <a:bodyPr/>
          <a:lstStyle/>
          <a:p>
            <a:r>
              <a:rPr lang="en-US" sz="10600" b="1" dirty="0">
                <a:latin typeface="Corbel" panose="020B0503020204020204" pitchFamily="34" charset="0"/>
                <a:cs typeface="Helvetica" panose="020B0604020202020204" pitchFamily="34" charset="0"/>
              </a:rPr>
              <a:t>Do artificial surveillance cues increase generosity? Two meta-analyses</a:t>
            </a:r>
            <a:endParaRPr lang="en-US" sz="10600" b="1" dirty="0">
              <a:solidFill>
                <a:schemeClr val="tx1"/>
              </a:solidFill>
              <a:latin typeface="Corbel" panose="020B0503020204020204" pitchFamily="34" charset="0"/>
              <a:cs typeface="Helvetica" panose="020B0604020202020204" pitchFamily="34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-16258" y="2578885"/>
            <a:ext cx="43907457" cy="122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532" tIns="32767" rIns="65532" bIns="32767"/>
          <a:lstStyle/>
          <a:p>
            <a:pPr defTabSz="3369565">
              <a:spcBef>
                <a:spcPts val="0"/>
              </a:spcBef>
            </a:pPr>
            <a:r>
              <a:rPr lang="en-US" sz="54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Stefanie B. Northover</a:t>
            </a:r>
            <a:r>
              <a:rPr lang="en-US" sz="540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1,2</a:t>
            </a:r>
            <a:r>
              <a:rPr lang="en-US" sz="54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, William C. Pedersen</a:t>
            </a:r>
            <a:r>
              <a:rPr lang="en-US" sz="540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, Adam B. Cohen</a:t>
            </a:r>
            <a:r>
              <a:rPr lang="en-US" sz="540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2</a:t>
            </a:r>
            <a:r>
              <a:rPr lang="en-US" sz="54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, and Paul W. Andrews</a:t>
            </a:r>
            <a:r>
              <a:rPr lang="en-US" sz="540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1</a:t>
            </a:r>
          </a:p>
          <a:p>
            <a:pPr defTabSz="3369565">
              <a:spcBef>
                <a:spcPts val="0"/>
              </a:spcBef>
            </a:pPr>
            <a:r>
              <a:rPr lang="en-US" sz="5400" b="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1</a:t>
            </a:r>
            <a:r>
              <a:rPr lang="en-US" sz="5400" b="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McMaster University, </a:t>
            </a:r>
            <a:r>
              <a:rPr lang="en-US" sz="5400" b="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2</a:t>
            </a:r>
            <a:r>
              <a:rPr lang="en-US" sz="5400" b="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Arizona State University, </a:t>
            </a:r>
            <a:r>
              <a:rPr lang="en-US" sz="5400" b="0" baseline="3000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3</a:t>
            </a:r>
            <a:r>
              <a:rPr lang="en-US" sz="5400" b="0" dirty="0">
                <a:solidFill>
                  <a:schemeClr val="tx1"/>
                </a:solidFill>
                <a:latin typeface="Corbel" panose="020B0503020204020204" pitchFamily="34" charset="0"/>
                <a:cs typeface="Helvetica" panose="020B0604020202020204" pitchFamily="34" charset="0"/>
              </a:rPr>
              <a:t>California State University, Long Beach</a:t>
            </a:r>
          </a:p>
        </p:txBody>
      </p:sp>
      <p:sp>
        <p:nvSpPr>
          <p:cNvPr id="1032" name="Text Box 32"/>
          <p:cNvSpPr txBox="1">
            <a:spLocks noChangeArrowheads="1"/>
          </p:cNvSpPr>
          <p:nvPr/>
        </p:nvSpPr>
        <p:spPr bwMode="auto">
          <a:xfrm>
            <a:off x="1617135" y="11364388"/>
            <a:ext cx="730251" cy="43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532" tIns="32767" rIns="65532" bIns="32767">
            <a:spAutoFit/>
          </a:bodyPr>
          <a:lstStyle/>
          <a:p>
            <a:pPr algn="l" defTabSz="654018">
              <a:spcBef>
                <a:spcPct val="50000"/>
              </a:spcBef>
            </a:pPr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Line 1981"/>
          <p:cNvSpPr>
            <a:spLocks noChangeShapeType="1"/>
          </p:cNvSpPr>
          <p:nvPr/>
        </p:nvSpPr>
        <p:spPr bwMode="auto">
          <a:xfrm flipV="1">
            <a:off x="28280785" y="4872571"/>
            <a:ext cx="65616" cy="2095076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70336" tIns="35168" rIns="70336" bIns="35168"/>
          <a:lstStyle/>
          <a:p>
            <a:endParaRPr lang="en-US" sz="2427"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Box 129"/>
          <p:cNvSpPr txBox="1">
            <a:spLocks noChangeArrowheads="1"/>
          </p:cNvSpPr>
          <p:nvPr/>
        </p:nvSpPr>
        <p:spPr bwMode="auto">
          <a:xfrm>
            <a:off x="33942869" y="6051551"/>
            <a:ext cx="9510185" cy="44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336" tIns="35168" rIns="70336" bIns="35168">
            <a:spAutoFit/>
          </a:bodyPr>
          <a:lstStyle/>
          <a:p>
            <a:pPr algn="l"/>
            <a:r>
              <a:rPr lang="en-US" sz="2427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047" name="Line 50"/>
          <p:cNvSpPr>
            <a:spLocks noChangeShapeType="1"/>
          </p:cNvSpPr>
          <p:nvPr/>
        </p:nvSpPr>
        <p:spPr bwMode="auto">
          <a:xfrm>
            <a:off x="10606617" y="20504151"/>
            <a:ext cx="22385867" cy="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 wrap="none" lIns="70336" tIns="35168" rIns="70336" bIns="35168" anchor="ctr"/>
          <a:lstStyle/>
          <a:p>
            <a:endParaRPr lang="en-US" sz="2427"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TextBox 77"/>
          <p:cNvSpPr txBox="1">
            <a:spLocks noChangeArrowheads="1"/>
          </p:cNvSpPr>
          <p:nvPr/>
        </p:nvSpPr>
        <p:spPr bwMode="auto">
          <a:xfrm>
            <a:off x="1069022" y="5146636"/>
            <a:ext cx="9879704" cy="85041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lIns="70336" tIns="35168" rIns="70336" bIns="35168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Introduction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When people know they are being watched, they are more generous (Kurzban, 2001). 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Several papers seemingly show that even </a:t>
            </a:r>
            <a:r>
              <a:rPr lang="en-US" sz="3400" b="0" i="1" dirty="0">
                <a:solidFill>
                  <a:schemeClr val="tx1"/>
                </a:solidFill>
                <a:latin typeface="Georgia" panose="02040502050405020303" pitchFamily="18" charset="0"/>
              </a:rPr>
              <a:t>artificial cues of being watched </a:t>
            </a: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impact behavior (e.g., Haley &amp; Fessler, 2005).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However, some studies have failed to replicate this surveillance cue effect (e.g., Matsugasaki, Tsukamoto, &amp; Ohtsubo, 2015).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In light of these mixed results, we conducted two meta-analyses investigating the effect of artificial surveillance cues on generosity.</a:t>
            </a:r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022" y="16573632"/>
            <a:ext cx="946361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0" dirty="0">
                <a:solidFill>
                  <a:schemeClr val="tx1"/>
                </a:solidFill>
                <a:latin typeface="Corbel" panose="020B0503020204020204" pitchFamily="34" charset="0"/>
              </a:rPr>
              <a:t>Images of eyes, such as this one (Pedersen, 2016), have been used as surveillance cues by several studies. </a:t>
            </a:r>
          </a:p>
        </p:txBody>
      </p:sp>
      <p:sp>
        <p:nvSpPr>
          <p:cNvPr id="37" name="Rectangle 1825"/>
          <p:cNvSpPr>
            <a:spLocks noChangeArrowheads="1"/>
          </p:cNvSpPr>
          <p:nvPr/>
        </p:nvSpPr>
        <p:spPr bwMode="auto">
          <a:xfrm>
            <a:off x="451835" y="19314492"/>
            <a:ext cx="10825766" cy="13146708"/>
          </a:xfrm>
          <a:prstGeom prst="roundRect">
            <a:avLst>
              <a:gd name="adj" fmla="val 5405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5532" tIns="32767" rIns="65532" bIns="32767" anchor="ctr"/>
          <a:lstStyle/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27"/>
          <p:cNvSpPr>
            <a:spLocks noChangeArrowheads="1"/>
          </p:cNvSpPr>
          <p:nvPr/>
        </p:nvSpPr>
        <p:spPr bwMode="auto">
          <a:xfrm>
            <a:off x="1069022" y="19635109"/>
            <a:ext cx="9810317" cy="135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0336" tIns="35168" rIns="70336" bIns="35168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Method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Meta-analysis procedures outlined by Lipsey and Wilson (2001) 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Effect size calculated for each experiment </a:t>
            </a:r>
          </a:p>
          <a:p>
            <a:pPr marL="457200" indent="-4572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generosity for the surveillance cue condition </a:t>
            </a: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    compared to the control condition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Effect sizes weighted using random effects model</a:t>
            </a:r>
          </a:p>
          <a:p>
            <a:pPr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Calculated overall effect size, SE, and 95% CI</a:t>
            </a:r>
          </a:p>
          <a:p>
            <a:pPr algn="l"/>
            <a:endParaRPr lang="en-US" sz="2800" dirty="0">
              <a:solidFill>
                <a:srgbClr val="9D3A6B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l"/>
            <a:r>
              <a:rPr lang="en-US" sz="3800" dirty="0">
                <a:solidFill>
                  <a:schemeClr val="tx1"/>
                </a:solidFill>
                <a:latin typeface="Corbel" panose="020B0503020204020204" pitchFamily="34" charset="0"/>
              </a:rPr>
              <a:t>Proportion who gave meta-analysis </a:t>
            </a:r>
          </a:p>
          <a:p>
            <a:pPr marL="571500" indent="-5715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Measure: proportion of participants who gave something rather than nothing</a:t>
            </a:r>
          </a:p>
          <a:p>
            <a:pPr marL="571500" indent="-5715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19,512 participants </a:t>
            </a:r>
          </a:p>
          <a:p>
            <a:pPr marL="571500" indent="-5715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27 experiments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800" dirty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Amount given meta-analysis</a:t>
            </a:r>
          </a:p>
          <a:p>
            <a:pPr marL="457200" indent="-4572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Measure: mean amount of resources  </a:t>
            </a:r>
          </a:p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    (usually money) given by participants to others</a:t>
            </a:r>
          </a:p>
          <a:p>
            <a:pPr marL="457200" indent="-4572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2,732 participants</a:t>
            </a:r>
          </a:p>
          <a:p>
            <a:pPr marL="457200" indent="-457200" algn="l">
              <a:buFontTx/>
              <a:buChar char="-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26 experiments 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en-US" sz="3000" b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TextBox 92"/>
          <p:cNvSpPr txBox="1">
            <a:spLocks noChangeArrowheads="1"/>
          </p:cNvSpPr>
          <p:nvPr/>
        </p:nvSpPr>
        <p:spPr bwMode="auto">
          <a:xfrm>
            <a:off x="33146270" y="5142501"/>
            <a:ext cx="5619401" cy="87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0336" tIns="35168" rIns="70336" bIns="35168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Conclusion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146269" y="14190994"/>
            <a:ext cx="97811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Acknowledgements</a:t>
            </a:r>
          </a:p>
          <a:p>
            <a:pPr algn="l"/>
            <a:endParaRPr lang="en-US" sz="10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The authors thank the researchers who provided statistics, data, and/or other information necessary to conduct the meta-analyses. The authors also thank three anonymous reviewers for their constructive comments and advice.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146269" y="18268055"/>
            <a:ext cx="9755716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References</a:t>
            </a:r>
            <a:endParaRPr lang="en-US" sz="5200" b="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l"/>
            <a:endParaRPr lang="en-US" sz="10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Haley, K. J., &amp; Fessler, D. M. T. (2005). Nobody's watching?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Subtle cues affect generosity in an anonymous economic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game. 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Evolution and Human Behavior, 26,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245–256.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Kurzban, R. (2001). The social psychophysics of cooperation: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Nonverbal communication in a public goods game. 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Journal </a:t>
            </a:r>
          </a:p>
          <a:p>
            <a:pPr algn="l"/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   of Nonverbal Behavior, 25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(4)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241-259.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Lipsey, M. W., &amp; Wilson, D. B. (2001). Practical meta-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analysis. Thousand Oaks, California: Sage Publications.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Matsugasaki, K., Tsukamoto, W., &amp; Ohtsubo, Y. (2015). Two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failed replications of the watching eyes effect. 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Letters on </a:t>
            </a:r>
          </a:p>
          <a:p>
            <a:pPr algn="l"/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   Evolutionary Behavioral Science, 6, 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17-20.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Pedersen, R. (2016). 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No effects of artificial surveillance cues </a:t>
            </a:r>
          </a:p>
          <a:p>
            <a:pPr algn="l"/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   or social proofs on survey participation rates. 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Working 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   paper, University of Copenhagen.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50" name="Rectangle 1825"/>
          <p:cNvSpPr>
            <a:spLocks noChangeArrowheads="1"/>
          </p:cNvSpPr>
          <p:nvPr/>
        </p:nvSpPr>
        <p:spPr bwMode="auto">
          <a:xfrm>
            <a:off x="32611245" y="26260393"/>
            <a:ext cx="10825766" cy="6200806"/>
          </a:xfrm>
          <a:prstGeom prst="roundRect">
            <a:avLst>
              <a:gd name="adj" fmla="val 8924"/>
            </a:avLst>
          </a:prstGeom>
          <a:gradFill flip="none" rotWithShape="1">
            <a:gsLst>
              <a:gs pos="0">
                <a:srgbClr val="57B7FF">
                  <a:tint val="66000"/>
                  <a:satMod val="160000"/>
                </a:srgbClr>
              </a:gs>
              <a:gs pos="50000">
                <a:srgbClr val="57B7FF">
                  <a:tint val="44500"/>
                  <a:satMod val="160000"/>
                </a:srgbClr>
              </a:gs>
              <a:gs pos="100000">
                <a:srgbClr val="57B7FF">
                  <a:tint val="23500"/>
                  <a:satMod val="160000"/>
                </a:srgbClr>
              </a:gs>
            </a:gsLst>
            <a:lin ang="16200000" scaled="1"/>
            <a:tileRect/>
          </a:gradFill>
          <a:ln w="76200">
            <a:solidFill>
              <a:srgbClr val="363737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5532" tIns="32767" rIns="65532" bIns="32767" anchor="ctr"/>
          <a:lstStyle/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654018"/>
            <a:endParaRPr lang="en-US" sz="2427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146269" y="26553823"/>
            <a:ext cx="97811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Further information</a:t>
            </a:r>
          </a:p>
          <a:p>
            <a:pPr algn="l"/>
            <a:endParaRPr lang="en-US" sz="10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Northover, S. B., Pedersen, W. C., Cohen, A. B., &amp; Andrews, P. W. (2016). Artificial surveillance cues do not increase generosity: Two meta-analyses. </a:t>
            </a:r>
            <a:r>
              <a:rPr lang="en-US" sz="2800" b="0" i="1" dirty="0">
                <a:solidFill>
                  <a:schemeClr val="tx1"/>
                </a:solidFill>
                <a:latin typeface="Georgia" panose="02040502050405020303" pitchFamily="18" charset="0"/>
              </a:rPr>
              <a:t>Evolution and Human Behavior. </a:t>
            </a:r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doi:10.1016/j.evolhumbehav.2016.07.001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Contact: stefanie.northover@asu.edu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Website: stefanienorthover.com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en-US" sz="2800" b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1" y="29450622"/>
            <a:ext cx="2571772" cy="2571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46269" y="31198690"/>
            <a:ext cx="624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>
                <a:solidFill>
                  <a:schemeClr val="tx1"/>
                </a:solidFill>
                <a:latin typeface="Georgia" panose="02040502050405020303" pitchFamily="18" charset="0"/>
              </a:rPr>
              <a:t>*Studies cited in manuscript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30335" y="5142501"/>
            <a:ext cx="63774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Results:</a:t>
            </a:r>
          </a:p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Proportion who gave</a:t>
            </a:r>
            <a:endParaRPr lang="en-US" sz="5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2082" r="21731"/>
          <a:stretch/>
        </p:blipFill>
        <p:spPr>
          <a:xfrm>
            <a:off x="1196793" y="14110675"/>
            <a:ext cx="9335848" cy="1936210"/>
          </a:xfrm>
          <a:prstGeom prst="rect">
            <a:avLst/>
          </a:prstGeom>
          <a:ln w="76200">
            <a:solidFill>
              <a:srgbClr val="363737"/>
            </a:solidFill>
          </a:ln>
        </p:spPr>
      </p:pic>
      <p:sp>
        <p:nvSpPr>
          <p:cNvPr id="34" name="TextBox 33"/>
          <p:cNvSpPr txBox="1"/>
          <p:nvPr/>
        </p:nvSpPr>
        <p:spPr>
          <a:xfrm>
            <a:off x="24583497" y="18975338"/>
            <a:ext cx="63774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Results:</a:t>
            </a:r>
          </a:p>
          <a:p>
            <a:pPr algn="l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Amount given</a:t>
            </a:r>
            <a:endParaRPr lang="en-US" sz="5200" dirty="0"/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FE5090BA-D314-4301-8DDE-8E4AE9B34D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828666" y="18651820"/>
          <a:ext cx="12253926" cy="138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F154337A-5AF5-4C11-803B-4905232B9B5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862799" y="4850283"/>
          <a:ext cx="12148415" cy="1380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2330335" y="16208446"/>
            <a:ext cx="7038882" cy="166199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400" b="0" dirty="0">
                <a:solidFill>
                  <a:schemeClr val="tx1"/>
                </a:solidFill>
                <a:latin typeface="Corbel" panose="020B0503020204020204" pitchFamily="34" charset="0"/>
              </a:rPr>
              <a:t>Positive effect sizes indicate that proportion of Ss who gave was greater in the surveillance cue condition. 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24617617" y="30065499"/>
            <a:ext cx="6933022" cy="166199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400" b="0" dirty="0">
                <a:solidFill>
                  <a:schemeClr val="tx1"/>
                </a:solidFill>
                <a:latin typeface="Corbel" panose="020B0503020204020204" pitchFamily="34" charset="0"/>
              </a:rPr>
              <a:t>Positive effect sizes indicate that amount given by Ss was greater in the surveillance cue condition.</a:t>
            </a:r>
          </a:p>
        </p:txBody>
      </p:sp>
      <p:sp>
        <p:nvSpPr>
          <p:cNvPr id="2" name="Arrow: Chevron 1"/>
          <p:cNvSpPr/>
          <p:nvPr/>
        </p:nvSpPr>
        <p:spPr bwMode="auto">
          <a:xfrm>
            <a:off x="19431001" y="16737370"/>
            <a:ext cx="731812" cy="609600"/>
          </a:xfrm>
          <a:prstGeom prst="chevron">
            <a:avLst/>
          </a:prstGeom>
          <a:solidFill>
            <a:srgbClr val="363737"/>
          </a:solidFill>
          <a:ln w="76200" cap="flat" cmpd="sng" algn="ctr">
            <a:solidFill>
              <a:srgbClr val="3637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Arrow: Chevron 35"/>
          <p:cNvSpPr/>
          <p:nvPr/>
        </p:nvSpPr>
        <p:spPr bwMode="auto">
          <a:xfrm flipH="1">
            <a:off x="23782918" y="30591695"/>
            <a:ext cx="748247" cy="609600"/>
          </a:xfrm>
          <a:prstGeom prst="chevron">
            <a:avLst/>
          </a:prstGeom>
          <a:solidFill>
            <a:srgbClr val="363737"/>
          </a:solidFill>
          <a:ln w="76200" cap="flat" cmpd="sng" algn="ctr">
            <a:solidFill>
              <a:srgbClr val="3637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2335040" y="13728309"/>
            <a:ext cx="7031672" cy="1698757"/>
          </a:xfrm>
          <a:prstGeom prst="ellipse">
            <a:avLst/>
          </a:prstGeom>
          <a:gradFill flip="none" rotWithShape="1">
            <a:gsLst>
              <a:gs pos="0">
                <a:srgbClr val="ACA964">
                  <a:tint val="66000"/>
                  <a:satMod val="160000"/>
                </a:srgbClr>
              </a:gs>
              <a:gs pos="50000">
                <a:srgbClr val="ACA964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 w="76200" cap="flat" cmpd="sng" algn="ctr">
            <a:solidFill>
              <a:srgbClr val="3637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2488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No effect</a:t>
            </a:r>
            <a:endParaRPr kumimoji="0" lang="en-US" sz="5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31741" y="7028851"/>
            <a:ext cx="703497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SzPct val="200000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Logged odds-ratio: 0.16 (SE = 0.10)</a:t>
            </a:r>
          </a:p>
          <a:p>
            <a:pPr marL="711835" lvl="1" indent="-342900" algn="l">
              <a:buFont typeface="Wingdings" panose="05000000000000000000" pitchFamily="2" charset="2"/>
              <a:buChar char="Ø"/>
            </a:pPr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indent="0"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Participants in the surveillance cue conditions were 1.17 times more likely to give than participants in the control conditions.</a:t>
            </a:r>
          </a:p>
          <a:p>
            <a:pPr lvl="1" indent="0"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>
              <a:buSzPct val="200000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95% CI: −0.04 to 0.35 </a:t>
            </a:r>
          </a:p>
          <a:p>
            <a:pPr lvl="1" indent="0"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indent="0"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The effect size is not significantly different from zero.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17617" y="20932641"/>
            <a:ext cx="693302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SzPct val="200000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Mean difference: 0.03 (SE = 0.05)</a:t>
            </a:r>
          </a:p>
          <a:p>
            <a:pPr lvl="1" indent="0"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indent="0"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Participants in the surveillance cue conditions were slightly more generous than participants in the control conditions.</a:t>
            </a:r>
          </a:p>
          <a:p>
            <a:pPr lvl="1" indent="0"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>
              <a:buSzPct val="200000"/>
            </a:pPr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95% CI: −0.08 to 0.13 </a:t>
            </a:r>
          </a:p>
          <a:p>
            <a:pPr lvl="1" indent="0" algn="l"/>
            <a:endParaRPr lang="en-US" sz="3400" b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indent="0"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The effect size is not significantly different from zero.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24518967" y="27573569"/>
            <a:ext cx="7031672" cy="1698757"/>
          </a:xfrm>
          <a:prstGeom prst="ellipse">
            <a:avLst/>
          </a:prstGeom>
          <a:gradFill flip="none" rotWithShape="1">
            <a:gsLst>
              <a:gs pos="0">
                <a:srgbClr val="ACA964">
                  <a:tint val="66000"/>
                  <a:satMod val="160000"/>
                </a:srgbClr>
              </a:gs>
              <a:gs pos="50000">
                <a:srgbClr val="ACA964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 w="76200" cap="flat" cmpd="sng" algn="ctr">
            <a:solidFill>
              <a:srgbClr val="3637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2488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No effect</a:t>
            </a:r>
            <a:endParaRPr kumimoji="0" lang="en-US" sz="5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2992484" y="6279329"/>
            <a:ext cx="9966988" cy="3436253"/>
          </a:xfrm>
          <a:prstGeom prst="ellipse">
            <a:avLst/>
          </a:prstGeom>
          <a:gradFill flip="none" rotWithShape="1">
            <a:gsLst>
              <a:gs pos="0">
                <a:srgbClr val="ACA964">
                  <a:tint val="66000"/>
                  <a:satMod val="160000"/>
                </a:srgbClr>
              </a:gs>
              <a:gs pos="50000">
                <a:srgbClr val="ACA964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 w="76200" cap="flat" cmpd="sng" algn="ctr">
            <a:solidFill>
              <a:srgbClr val="3637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2488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No evidence that </a:t>
            </a:r>
          </a:p>
          <a:p>
            <a:pPr defTabSz="852488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artificial cues of being watched </a:t>
            </a:r>
          </a:p>
          <a:p>
            <a:pPr defTabSz="852488"/>
            <a:r>
              <a:rPr lang="en-US" sz="5200" dirty="0">
                <a:solidFill>
                  <a:schemeClr val="tx1"/>
                </a:solidFill>
                <a:latin typeface="Corbel" panose="020B0503020204020204" pitchFamily="34" charset="0"/>
              </a:rPr>
              <a:t>increase generosity</a:t>
            </a:r>
            <a:endParaRPr kumimoji="0" lang="en-US" sz="5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46269" y="10019747"/>
            <a:ext cx="981320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b="0" dirty="0">
                <a:solidFill>
                  <a:schemeClr val="tx1"/>
                </a:solidFill>
                <a:latin typeface="Georgia" panose="02040502050405020303" pitchFamily="18" charset="0"/>
              </a:rPr>
              <a:t>Two meta-analyses found no evidence that artificial surveillance cues increase generosity, either by increasing how generous individuals are or by increasing the probability that individuals will show any generosity at all.</a:t>
            </a:r>
          </a:p>
        </p:txBody>
      </p:sp>
    </p:spTree>
    <p:extLst>
      <p:ext uri="{BB962C8B-B14F-4D97-AF65-F5344CB8AC3E}">
        <p14:creationId xmlns:p14="http://schemas.microsoft.com/office/powerpoint/2010/main" val="31637560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24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24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18418</TotalTime>
  <Words>713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Corbel</vt:lpstr>
      <vt:lpstr>Georgia</vt:lpstr>
      <vt:lpstr>Helvetica</vt:lpstr>
      <vt:lpstr>Times New Roman</vt:lpstr>
      <vt:lpstr>Wingdings</vt:lpstr>
      <vt:lpstr>Default Design</vt:lpstr>
      <vt:lpstr>Do artificial surveillance cues increase generosity? Two meta-analyses</vt:lpstr>
    </vt:vector>
  </TitlesOfParts>
  <Company>DCU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eccentric loading and range of motion on  enhancement associated with the SSC in vertical jumps</dc:title>
  <dc:creator>Moran</dc:creator>
  <cp:lastModifiedBy>Stefanie Blair</cp:lastModifiedBy>
  <cp:revision>983</cp:revision>
  <cp:lastPrinted>2001-06-12T14:06:20Z</cp:lastPrinted>
  <dcterms:created xsi:type="dcterms:W3CDTF">2009-01-14T22:09:03Z</dcterms:created>
  <dcterms:modified xsi:type="dcterms:W3CDTF">2016-11-03T00:52:27Z</dcterms:modified>
</cp:coreProperties>
</file>